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63" r:id="rId1"/>
    <p:sldMasterId id="2147484076" r:id="rId2"/>
    <p:sldMasterId id="2147484089" r:id="rId3"/>
    <p:sldMasterId id="2147484096" r:id="rId4"/>
    <p:sldMasterId id="2147484100" r:id="rId5"/>
    <p:sldMasterId id="2147484104" r:id="rId6"/>
  </p:sldMasterIdLst>
  <p:notesMasterIdLst>
    <p:notesMasterId r:id="rId75"/>
  </p:notesMasterIdLst>
  <p:handoutMasterIdLst>
    <p:handoutMasterId r:id="rId76"/>
  </p:handoutMasterIdLst>
  <p:sldIdLst>
    <p:sldId id="1102" r:id="rId7"/>
    <p:sldId id="1204" r:id="rId8"/>
    <p:sldId id="1202" r:id="rId9"/>
    <p:sldId id="1160" r:id="rId10"/>
    <p:sldId id="1203" r:id="rId11"/>
    <p:sldId id="1195" r:id="rId12"/>
    <p:sldId id="1161" r:id="rId13"/>
    <p:sldId id="1162" r:id="rId14"/>
    <p:sldId id="1163" r:id="rId15"/>
    <p:sldId id="1164" r:id="rId16"/>
    <p:sldId id="1165" r:id="rId17"/>
    <p:sldId id="1166" r:id="rId18"/>
    <p:sldId id="1167" r:id="rId19"/>
    <p:sldId id="1168" r:id="rId20"/>
    <p:sldId id="1169" r:id="rId21"/>
    <p:sldId id="1170" r:id="rId22"/>
    <p:sldId id="1171" r:id="rId23"/>
    <p:sldId id="1173" r:id="rId24"/>
    <p:sldId id="1201" r:id="rId25"/>
    <p:sldId id="1205" r:id="rId26"/>
    <p:sldId id="1101" r:id="rId27"/>
    <p:sldId id="1172" r:id="rId28"/>
    <p:sldId id="1174" r:id="rId29"/>
    <p:sldId id="1131" r:id="rId30"/>
    <p:sldId id="1194" r:id="rId31"/>
    <p:sldId id="1130" r:id="rId32"/>
    <p:sldId id="1092" r:id="rId33"/>
    <p:sldId id="1132" r:id="rId34"/>
    <p:sldId id="1133" r:id="rId35"/>
    <p:sldId id="1127" r:id="rId36"/>
    <p:sldId id="1123" r:id="rId37"/>
    <p:sldId id="1137" r:id="rId38"/>
    <p:sldId id="1124" r:id="rId39"/>
    <p:sldId id="1122" r:id="rId40"/>
    <p:sldId id="1125" r:id="rId41"/>
    <p:sldId id="1121" r:id="rId42"/>
    <p:sldId id="1126" r:id="rId43"/>
    <p:sldId id="1086" r:id="rId44"/>
    <p:sldId id="1098" r:id="rId45"/>
    <p:sldId id="1011" r:id="rId46"/>
    <p:sldId id="1094" r:id="rId47"/>
    <p:sldId id="1082" r:id="rId48"/>
    <p:sldId id="1096" r:id="rId49"/>
    <p:sldId id="1084" r:id="rId50"/>
    <p:sldId id="1075" r:id="rId51"/>
    <p:sldId id="1076" r:id="rId52"/>
    <p:sldId id="1117" r:id="rId53"/>
    <p:sldId id="1118" r:id="rId54"/>
    <p:sldId id="1103" r:id="rId55"/>
    <p:sldId id="1104" r:id="rId56"/>
    <p:sldId id="1105" r:id="rId57"/>
    <p:sldId id="1106" r:id="rId58"/>
    <p:sldId id="1107" r:id="rId59"/>
    <p:sldId id="1108" r:id="rId60"/>
    <p:sldId id="1109" r:id="rId61"/>
    <p:sldId id="1110" r:id="rId62"/>
    <p:sldId id="1111" r:id="rId63"/>
    <p:sldId id="1112" r:id="rId64"/>
    <p:sldId id="1113" r:id="rId65"/>
    <p:sldId id="1114" r:id="rId66"/>
    <p:sldId id="1115" r:id="rId67"/>
    <p:sldId id="1116" r:id="rId68"/>
    <p:sldId id="1100" r:id="rId69"/>
    <p:sldId id="1099" r:id="rId70"/>
    <p:sldId id="1079" r:id="rId71"/>
    <p:sldId id="1087" r:id="rId72"/>
    <p:sldId id="1039" r:id="rId73"/>
    <p:sldId id="1093" r:id="rId74"/>
  </p:sldIdLst>
  <p:sldSz cx="9144000" cy="6858000" type="screen4x3"/>
  <p:notesSz cx="6881813"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Default Section" id="{81202562-7D71-43A1-9668-2C752C1A7DA8}">
          <p14:sldIdLst>
            <p14:sldId id="1102"/>
            <p14:sldId id="1204"/>
            <p14:sldId id="1202"/>
            <p14:sldId id="1160"/>
            <p14:sldId id="1203"/>
            <p14:sldId id="1195"/>
            <p14:sldId id="1161"/>
            <p14:sldId id="1162"/>
            <p14:sldId id="1163"/>
            <p14:sldId id="1164"/>
            <p14:sldId id="1165"/>
            <p14:sldId id="1166"/>
            <p14:sldId id="1167"/>
            <p14:sldId id="1168"/>
            <p14:sldId id="1169"/>
            <p14:sldId id="1170"/>
            <p14:sldId id="1171"/>
            <p14:sldId id="1173"/>
            <p14:sldId id="1201"/>
            <p14:sldId id="1205"/>
            <p14:sldId id="1101"/>
            <p14:sldId id="1172"/>
            <p14:sldId id="1174"/>
            <p14:sldId id="1131"/>
            <p14:sldId id="1194"/>
            <p14:sldId id="1130"/>
            <p14:sldId id="1092"/>
            <p14:sldId id="1132"/>
            <p14:sldId id="1133"/>
            <p14:sldId id="1127"/>
            <p14:sldId id="1123"/>
            <p14:sldId id="1137"/>
            <p14:sldId id="1124"/>
            <p14:sldId id="1122"/>
            <p14:sldId id="1125"/>
            <p14:sldId id="1121"/>
            <p14:sldId id="1126"/>
            <p14:sldId id="1086"/>
            <p14:sldId id="1098"/>
            <p14:sldId id="1011"/>
            <p14:sldId id="1094"/>
            <p14:sldId id="1082"/>
            <p14:sldId id="1096"/>
            <p14:sldId id="1084"/>
            <p14:sldId id="1075"/>
            <p14:sldId id="1076"/>
            <p14:sldId id="1117"/>
            <p14:sldId id="1118"/>
            <p14:sldId id="1103"/>
            <p14:sldId id="1104"/>
            <p14:sldId id="1105"/>
            <p14:sldId id="1106"/>
            <p14:sldId id="1107"/>
            <p14:sldId id="1108"/>
            <p14:sldId id="1109"/>
            <p14:sldId id="1110"/>
            <p14:sldId id="1111"/>
            <p14:sldId id="1112"/>
            <p14:sldId id="1113"/>
            <p14:sldId id="1114"/>
            <p14:sldId id="1115"/>
            <p14:sldId id="1116"/>
          </p14:sldIdLst>
        </p14:section>
        <p14:section name="Backup" id="{462E1976-532E-436E-AED1-2E1A1DBDEDE7}">
          <p14:sldIdLst>
            <p14:sldId id="1100"/>
            <p14:sldId id="1099"/>
            <p14:sldId id="1079"/>
            <p14:sldId id="1087"/>
            <p14:sldId id="1039"/>
            <p14:sldId id="10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33CC"/>
    <a:srgbClr val="66FFFF"/>
    <a:srgbClr val="006600"/>
    <a:srgbClr val="7F7F7F"/>
    <a:srgbClr val="4D4D4D"/>
    <a:srgbClr val="CC9900"/>
    <a:srgbClr val="FF9900"/>
    <a:srgbClr val="FFFF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9" autoAdjust="0"/>
    <p:restoredTop sz="82122" autoAdjust="0"/>
  </p:normalViewPr>
  <p:slideViewPr>
    <p:cSldViewPr snapToGrid="0">
      <p:cViewPr varScale="1">
        <p:scale>
          <a:sx n="66" d="100"/>
          <a:sy n="66" d="100"/>
        </p:scale>
        <p:origin x="1040" y="4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p:scale>
          <a:sx n="66" d="100"/>
          <a:sy n="66" d="100"/>
        </p:scale>
        <p:origin x="-1518" y="22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52ZHTV-FS-739v\sharing\PR\PRT\GOV\PDE%20Gov\2015%20Turbines%20TRP\Disruptive%20Workshops\Nuclear\RadioIsotope%20Cycles%20v1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52ZHTV-FS-739v\sharing\PR\GOV\Small%20Engine%20Plan\SHFE\MIL%20Turboshafts.xls" TargetMode="Externa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7.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1" Type="http://schemas.openxmlformats.org/officeDocument/2006/relationships/oleObject" Target="file:///\\52ZHTV-FS-739v\sharing\PR\PRT\PRTC\All\SERL\Reliable%20small%20ESSP\c20b.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Isotope</a:t>
            </a:r>
            <a:r>
              <a:rPr lang="en-US" baseline="0"/>
              <a:t> Power versus Half-lIfe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xVal>
            <c:numRef>
              <c:f>RadioIsotopes!$G$38:$G$60</c:f>
              <c:numCache>
                <c:formatCode>General</c:formatCode>
                <c:ptCount val="23"/>
                <c:pt idx="0">
                  <c:v>700.8</c:v>
                </c:pt>
                <c:pt idx="1">
                  <c:v>700.8</c:v>
                </c:pt>
                <c:pt idx="2">
                  <c:v>24</c:v>
                </c:pt>
                <c:pt idx="3">
                  <c:v>19</c:v>
                </c:pt>
                <c:pt idx="4">
                  <c:v>8</c:v>
                </c:pt>
                <c:pt idx="5">
                  <c:v>59</c:v>
                </c:pt>
                <c:pt idx="6">
                  <c:v>7</c:v>
                </c:pt>
                <c:pt idx="7">
                  <c:v>10</c:v>
                </c:pt>
                <c:pt idx="8">
                  <c:v>9.6999999999999993</c:v>
                </c:pt>
                <c:pt idx="9">
                  <c:v>271</c:v>
                </c:pt>
                <c:pt idx="10">
                  <c:v>242</c:v>
                </c:pt>
                <c:pt idx="11">
                  <c:v>48</c:v>
                </c:pt>
                <c:pt idx="12">
                  <c:v>124</c:v>
                </c:pt>
                <c:pt idx="13">
                  <c:v>3.2</c:v>
                </c:pt>
                <c:pt idx="14">
                  <c:v>271</c:v>
                </c:pt>
                <c:pt idx="15">
                  <c:v>2.8</c:v>
                </c:pt>
                <c:pt idx="16">
                  <c:v>17</c:v>
                </c:pt>
                <c:pt idx="17">
                  <c:v>10512</c:v>
                </c:pt>
                <c:pt idx="18">
                  <c:v>128.6</c:v>
                </c:pt>
                <c:pt idx="19">
                  <c:v>374</c:v>
                </c:pt>
                <c:pt idx="20">
                  <c:v>138</c:v>
                </c:pt>
                <c:pt idx="21">
                  <c:v>160</c:v>
                </c:pt>
                <c:pt idx="22">
                  <c:v>2.65</c:v>
                </c:pt>
              </c:numCache>
            </c:numRef>
          </c:xVal>
          <c:yVal>
            <c:numRef>
              <c:f>RadioIsotopes!$J$38:$J$60</c:f>
              <c:numCache>
                <c:formatCode>_(* #,##0_);_(* \(#,##0\);_(* "-"??_);_(@_)</c:formatCode>
                <c:ptCount val="23"/>
                <c:pt idx="0">
                  <c:v>19.289839673685901</c:v>
                </c:pt>
                <c:pt idx="1">
                  <c:v>86.108049509555542</c:v>
                </c:pt>
                <c:pt idx="2">
                  <c:v>27.142761361132813</c:v>
                </c:pt>
                <c:pt idx="3">
                  <c:v>795.79688610881419</c:v>
                </c:pt>
                <c:pt idx="4">
                  <c:v>516.80764816289957</c:v>
                </c:pt>
                <c:pt idx="5">
                  <c:v>14.006453514006354</c:v>
                </c:pt>
                <c:pt idx="6">
                  <c:v>225.59944109110626</c:v>
                </c:pt>
                <c:pt idx="7">
                  <c:v>1472.8437822018125</c:v>
                </c:pt>
                <c:pt idx="8">
                  <c:v>155.99253063903015</c:v>
                </c:pt>
                <c:pt idx="9">
                  <c:v>30.219036370433585</c:v>
                </c:pt>
                <c:pt idx="10">
                  <c:v>7.2988938113970576</c:v>
                </c:pt>
                <c:pt idx="11">
                  <c:v>309.61870053628797</c:v>
                </c:pt>
                <c:pt idx="12">
                  <c:v>13.836868977213737</c:v>
                </c:pt>
                <c:pt idx="13">
                  <c:v>2606.9204381923828</c:v>
                </c:pt>
                <c:pt idx="14">
                  <c:v>60.720871209574426</c:v>
                </c:pt>
                <c:pt idx="15">
                  <c:v>1548.6195450609916</c:v>
                </c:pt>
                <c:pt idx="16">
                  <c:v>173.15385464222049</c:v>
                </c:pt>
                <c:pt idx="17">
                  <c:v>0.96</c:v>
                </c:pt>
                <c:pt idx="18">
                  <c:v>24.723158197858154</c:v>
                </c:pt>
                <c:pt idx="19">
                  <c:v>50.428094901572535</c:v>
                </c:pt>
                <c:pt idx="20">
                  <c:v>104.17810873444196</c:v>
                </c:pt>
                <c:pt idx="21">
                  <c:v>89.623988000883344</c:v>
                </c:pt>
                <c:pt idx="22">
                  <c:v>2303.042799375</c:v>
                </c:pt>
              </c:numCache>
            </c:numRef>
          </c:yVal>
          <c:smooth val="0"/>
        </c:ser>
        <c:dLbls>
          <c:showLegendKey val="0"/>
          <c:showVal val="0"/>
          <c:showCatName val="0"/>
          <c:showSerName val="0"/>
          <c:showPercent val="0"/>
          <c:showBubbleSize val="0"/>
        </c:dLbls>
        <c:axId val="328499616"/>
        <c:axId val="328492168"/>
      </c:scatterChart>
      <c:valAx>
        <c:axId val="328499616"/>
        <c:scaling>
          <c:logBase val="10"/>
          <c:orientation val="minMax"/>
          <c:max val="1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Half-Life (days)</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328492168"/>
        <c:crosses val="autoZero"/>
        <c:crossBetween val="midCat"/>
      </c:valAx>
      <c:valAx>
        <c:axId val="328492168"/>
        <c:scaling>
          <c:logBase val="10"/>
          <c:orientation val="minMax"/>
          <c:min val="1"/>
        </c:scaling>
        <c:delete val="0"/>
        <c:axPos val="l"/>
        <c:majorGridlines>
          <c:spPr>
            <a:ln w="9525" cap="flat" cmpd="sng" algn="ctr">
              <a:solidFill>
                <a:schemeClr val="bg1">
                  <a:lumMod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a:t>Average Decay Energy (w/g)</a:t>
                </a:r>
              </a:p>
            </c:rich>
          </c:tx>
          <c:layout>
            <c:manualLayout>
              <c:xMode val="edge"/>
              <c:yMode val="edge"/>
              <c:x val="1.3888888888888888E-2"/>
              <c:y val="0.190744750656168"/>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3284996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4064544937425267E-2"/>
          <c:y val="0.29103637509621039"/>
          <c:w val="0.40141064652588759"/>
          <c:h val="0.59179927789191711"/>
        </c:manualLayout>
      </c:layout>
      <c:scatterChart>
        <c:scatterStyle val="lineMarker"/>
        <c:varyColors val="0"/>
        <c:ser>
          <c:idx val="0"/>
          <c:order val="0"/>
          <c:tx>
            <c:v>Mil Thermal Efficiency</c:v>
          </c:tx>
          <c:spPr>
            <a:ln w="28575">
              <a:noFill/>
            </a:ln>
          </c:spPr>
          <c:marker>
            <c:symbol val="circle"/>
            <c:size val="4"/>
          </c:marker>
          <c:dPt>
            <c:idx val="125"/>
            <c:marker>
              <c:symbol val="none"/>
            </c:marker>
            <c:bubble3D val="0"/>
          </c:dPt>
          <c:dPt>
            <c:idx val="131"/>
            <c:marker>
              <c:symbol val="none"/>
            </c:marker>
            <c:bubble3D val="0"/>
          </c:dPt>
          <c:dPt>
            <c:idx val="166"/>
            <c:marker>
              <c:symbol val="none"/>
            </c:marker>
            <c:bubble3D val="0"/>
          </c:dPt>
          <c:dPt>
            <c:idx val="171"/>
            <c:marker>
              <c:symbol val="none"/>
            </c:marker>
            <c:bubble3D val="0"/>
          </c:dPt>
          <c:xVal>
            <c:numRef>
              <c:f>'tuboshaft DB2'!$H$8:$H$494</c:f>
              <c:numCache>
                <c:formatCode>General</c:formatCode>
                <c:ptCount val="487"/>
                <c:pt idx="0">
                  <c:v>7.2</c:v>
                </c:pt>
                <c:pt idx="1">
                  <c:v>7.2</c:v>
                </c:pt>
                <c:pt idx="2">
                  <c:v>7.9</c:v>
                </c:pt>
                <c:pt idx="3">
                  <c:v>7.2</c:v>
                </c:pt>
                <c:pt idx="4">
                  <c:v>7.2</c:v>
                </c:pt>
                <c:pt idx="5">
                  <c:v>7.2</c:v>
                </c:pt>
                <c:pt idx="6">
                  <c:v>7.2</c:v>
                </c:pt>
                <c:pt idx="7">
                  <c:v>7.2</c:v>
                </c:pt>
                <c:pt idx="8">
                  <c:v>7.2</c:v>
                </c:pt>
                <c:pt idx="10">
                  <c:v>7.2</c:v>
                </c:pt>
                <c:pt idx="11">
                  <c:v>7.2</c:v>
                </c:pt>
                <c:pt idx="12">
                  <c:v>7.9</c:v>
                </c:pt>
                <c:pt idx="13">
                  <c:v>7.2</c:v>
                </c:pt>
                <c:pt idx="14">
                  <c:v>8.4</c:v>
                </c:pt>
                <c:pt idx="16">
                  <c:v>8.6</c:v>
                </c:pt>
                <c:pt idx="17">
                  <c:v>8.4</c:v>
                </c:pt>
                <c:pt idx="18">
                  <c:v>8.4</c:v>
                </c:pt>
                <c:pt idx="19">
                  <c:v>8.4</c:v>
                </c:pt>
                <c:pt idx="20">
                  <c:v>8.4</c:v>
                </c:pt>
                <c:pt idx="21">
                  <c:v>8.4</c:v>
                </c:pt>
                <c:pt idx="22">
                  <c:v>8.4</c:v>
                </c:pt>
                <c:pt idx="28">
                  <c:v>9</c:v>
                </c:pt>
                <c:pt idx="29">
                  <c:v>9</c:v>
                </c:pt>
                <c:pt idx="30">
                  <c:v>9</c:v>
                </c:pt>
                <c:pt idx="31">
                  <c:v>9</c:v>
                </c:pt>
                <c:pt idx="62">
                  <c:v>3.9</c:v>
                </c:pt>
                <c:pt idx="63">
                  <c:v>3.9</c:v>
                </c:pt>
                <c:pt idx="64">
                  <c:v>5.2</c:v>
                </c:pt>
                <c:pt idx="76">
                  <c:v>7.6</c:v>
                </c:pt>
                <c:pt idx="81">
                  <c:v>8.1999999999999993</c:v>
                </c:pt>
                <c:pt idx="88">
                  <c:v>19</c:v>
                </c:pt>
                <c:pt idx="98">
                  <c:v>14.1</c:v>
                </c:pt>
                <c:pt idx="99">
                  <c:v>14.1</c:v>
                </c:pt>
                <c:pt idx="100">
                  <c:v>18.7</c:v>
                </c:pt>
                <c:pt idx="116">
                  <c:v>6.3</c:v>
                </c:pt>
                <c:pt idx="117">
                  <c:v>5.9</c:v>
                </c:pt>
                <c:pt idx="118">
                  <c:v>6.1</c:v>
                </c:pt>
                <c:pt idx="119">
                  <c:v>5.9</c:v>
                </c:pt>
                <c:pt idx="120">
                  <c:v>5.9</c:v>
                </c:pt>
                <c:pt idx="121">
                  <c:v>3</c:v>
                </c:pt>
                <c:pt idx="122">
                  <c:v>3</c:v>
                </c:pt>
                <c:pt idx="123">
                  <c:v>3</c:v>
                </c:pt>
                <c:pt idx="124">
                  <c:v>12</c:v>
                </c:pt>
                <c:pt idx="125">
                  <c:v>3</c:v>
                </c:pt>
                <c:pt idx="126">
                  <c:v>3</c:v>
                </c:pt>
                <c:pt idx="127">
                  <c:v>3</c:v>
                </c:pt>
                <c:pt idx="128">
                  <c:v>13</c:v>
                </c:pt>
                <c:pt idx="129">
                  <c:v>13</c:v>
                </c:pt>
                <c:pt idx="130">
                  <c:v>13</c:v>
                </c:pt>
                <c:pt idx="131">
                  <c:v>3</c:v>
                </c:pt>
                <c:pt idx="132">
                  <c:v>3</c:v>
                </c:pt>
                <c:pt idx="137">
                  <c:v>8.4</c:v>
                </c:pt>
                <c:pt idx="138">
                  <c:v>8.5</c:v>
                </c:pt>
                <c:pt idx="139">
                  <c:v>9.9</c:v>
                </c:pt>
                <c:pt idx="142">
                  <c:v>6.1</c:v>
                </c:pt>
                <c:pt idx="143">
                  <c:v>6.1</c:v>
                </c:pt>
                <c:pt idx="147">
                  <c:v>6.8</c:v>
                </c:pt>
                <c:pt idx="149">
                  <c:v>8.5</c:v>
                </c:pt>
                <c:pt idx="151">
                  <c:v>8.8000000000000007</c:v>
                </c:pt>
                <c:pt idx="166">
                  <c:v>4.5</c:v>
                </c:pt>
                <c:pt idx="167">
                  <c:v>14</c:v>
                </c:pt>
                <c:pt idx="169">
                  <c:v>5.9</c:v>
                </c:pt>
                <c:pt idx="171">
                  <c:v>13</c:v>
                </c:pt>
                <c:pt idx="177">
                  <c:v>6.7</c:v>
                </c:pt>
                <c:pt idx="189">
                  <c:v>10</c:v>
                </c:pt>
                <c:pt idx="204">
                  <c:v>12.2</c:v>
                </c:pt>
                <c:pt idx="207">
                  <c:v>14</c:v>
                </c:pt>
                <c:pt idx="208">
                  <c:v>14</c:v>
                </c:pt>
                <c:pt idx="209">
                  <c:v>16</c:v>
                </c:pt>
                <c:pt idx="212">
                  <c:v>6.1</c:v>
                </c:pt>
                <c:pt idx="213">
                  <c:v>6.1</c:v>
                </c:pt>
                <c:pt idx="214">
                  <c:v>6.1</c:v>
                </c:pt>
                <c:pt idx="216">
                  <c:v>4.7</c:v>
                </c:pt>
                <c:pt idx="226">
                  <c:v>4.3</c:v>
                </c:pt>
                <c:pt idx="228">
                  <c:v>6</c:v>
                </c:pt>
                <c:pt idx="229">
                  <c:v>6</c:v>
                </c:pt>
                <c:pt idx="232">
                  <c:v>6.2</c:v>
                </c:pt>
                <c:pt idx="263">
                  <c:v>6.1</c:v>
                </c:pt>
                <c:pt idx="268">
                  <c:v>7.4</c:v>
                </c:pt>
                <c:pt idx="269">
                  <c:v>7.4</c:v>
                </c:pt>
                <c:pt idx="270">
                  <c:v>7.4</c:v>
                </c:pt>
                <c:pt idx="271">
                  <c:v>7.4</c:v>
                </c:pt>
                <c:pt idx="273">
                  <c:v>7.4</c:v>
                </c:pt>
                <c:pt idx="274">
                  <c:v>7.4</c:v>
                </c:pt>
                <c:pt idx="275">
                  <c:v>7.4</c:v>
                </c:pt>
                <c:pt idx="276">
                  <c:v>8</c:v>
                </c:pt>
                <c:pt idx="277">
                  <c:v>8</c:v>
                </c:pt>
                <c:pt idx="285">
                  <c:v>8</c:v>
                </c:pt>
                <c:pt idx="286">
                  <c:v>8</c:v>
                </c:pt>
                <c:pt idx="287">
                  <c:v>8</c:v>
                </c:pt>
                <c:pt idx="288">
                  <c:v>8.1999999999999993</c:v>
                </c:pt>
                <c:pt idx="289">
                  <c:v>8.1999999999999993</c:v>
                </c:pt>
                <c:pt idx="290">
                  <c:v>8.1999999999999993</c:v>
                </c:pt>
                <c:pt idx="291">
                  <c:v>7.4</c:v>
                </c:pt>
                <c:pt idx="292">
                  <c:v>9.3000000000000007</c:v>
                </c:pt>
                <c:pt idx="293">
                  <c:v>9.3000000000000007</c:v>
                </c:pt>
                <c:pt idx="304">
                  <c:v>9.3000000000000007</c:v>
                </c:pt>
                <c:pt idx="306">
                  <c:v>9.6</c:v>
                </c:pt>
                <c:pt idx="307">
                  <c:v>9.5</c:v>
                </c:pt>
                <c:pt idx="308">
                  <c:v>9.6</c:v>
                </c:pt>
                <c:pt idx="309">
                  <c:v>9.3000000000000007</c:v>
                </c:pt>
                <c:pt idx="311">
                  <c:v>9.6999999999999993</c:v>
                </c:pt>
                <c:pt idx="313">
                  <c:v>9.3000000000000007</c:v>
                </c:pt>
                <c:pt idx="314">
                  <c:v>9.6999999999999993</c:v>
                </c:pt>
                <c:pt idx="315">
                  <c:v>12</c:v>
                </c:pt>
                <c:pt idx="320">
                  <c:v>8.4</c:v>
                </c:pt>
                <c:pt idx="321">
                  <c:v>8.1999999999999993</c:v>
                </c:pt>
                <c:pt idx="322">
                  <c:v>8.1999999999999993</c:v>
                </c:pt>
                <c:pt idx="323">
                  <c:v>8.1999999999999993</c:v>
                </c:pt>
                <c:pt idx="324">
                  <c:v>8.1999999999999993</c:v>
                </c:pt>
                <c:pt idx="325">
                  <c:v>8.4</c:v>
                </c:pt>
                <c:pt idx="326">
                  <c:v>8.4</c:v>
                </c:pt>
                <c:pt idx="334">
                  <c:v>7.2</c:v>
                </c:pt>
                <c:pt idx="335">
                  <c:v>7.2</c:v>
                </c:pt>
                <c:pt idx="336">
                  <c:v>7.2</c:v>
                </c:pt>
                <c:pt idx="337">
                  <c:v>7.3</c:v>
                </c:pt>
                <c:pt idx="345">
                  <c:v>13</c:v>
                </c:pt>
                <c:pt idx="346">
                  <c:v>14.1</c:v>
                </c:pt>
                <c:pt idx="349">
                  <c:v>12.5</c:v>
                </c:pt>
                <c:pt idx="350">
                  <c:v>13</c:v>
                </c:pt>
                <c:pt idx="351">
                  <c:v>14.9</c:v>
                </c:pt>
                <c:pt idx="353">
                  <c:v>14.1</c:v>
                </c:pt>
                <c:pt idx="354">
                  <c:v>14.1</c:v>
                </c:pt>
                <c:pt idx="355">
                  <c:v>14.8</c:v>
                </c:pt>
                <c:pt idx="358">
                  <c:v>14.9</c:v>
                </c:pt>
                <c:pt idx="362">
                  <c:v>13.2</c:v>
                </c:pt>
                <c:pt idx="365">
                  <c:v>6</c:v>
                </c:pt>
                <c:pt idx="367">
                  <c:v>7.9</c:v>
                </c:pt>
                <c:pt idx="377">
                  <c:v>8.6</c:v>
                </c:pt>
                <c:pt idx="390">
                  <c:v>16.7</c:v>
                </c:pt>
                <c:pt idx="394">
                  <c:v>17</c:v>
                </c:pt>
                <c:pt idx="395">
                  <c:v>18</c:v>
                </c:pt>
                <c:pt idx="396">
                  <c:v>18</c:v>
                </c:pt>
                <c:pt idx="397">
                  <c:v>17</c:v>
                </c:pt>
                <c:pt idx="398">
                  <c:v>17</c:v>
                </c:pt>
                <c:pt idx="399">
                  <c:v>17</c:v>
                </c:pt>
                <c:pt idx="400">
                  <c:v>18</c:v>
                </c:pt>
                <c:pt idx="401">
                  <c:v>18</c:v>
                </c:pt>
                <c:pt idx="402">
                  <c:v>18</c:v>
                </c:pt>
                <c:pt idx="403">
                  <c:v>19</c:v>
                </c:pt>
                <c:pt idx="405">
                  <c:v>19</c:v>
                </c:pt>
                <c:pt idx="406">
                  <c:v>19</c:v>
                </c:pt>
                <c:pt idx="410">
                  <c:v>8.6</c:v>
                </c:pt>
                <c:pt idx="411">
                  <c:v>14.1</c:v>
                </c:pt>
                <c:pt idx="412">
                  <c:v>14.1</c:v>
                </c:pt>
                <c:pt idx="413">
                  <c:v>14.1</c:v>
                </c:pt>
                <c:pt idx="418">
                  <c:v>22</c:v>
                </c:pt>
                <c:pt idx="420">
                  <c:v>8.3000000000000007</c:v>
                </c:pt>
                <c:pt idx="421">
                  <c:v>8.3000000000000007</c:v>
                </c:pt>
                <c:pt idx="422">
                  <c:v>10.3</c:v>
                </c:pt>
                <c:pt idx="423">
                  <c:v>10.3</c:v>
                </c:pt>
                <c:pt idx="424">
                  <c:v>10.3</c:v>
                </c:pt>
                <c:pt idx="425">
                  <c:v>10.3</c:v>
                </c:pt>
                <c:pt idx="426">
                  <c:v>10.3</c:v>
                </c:pt>
                <c:pt idx="427">
                  <c:v>10.3</c:v>
                </c:pt>
                <c:pt idx="428">
                  <c:v>10.3</c:v>
                </c:pt>
                <c:pt idx="429">
                  <c:v>10.3</c:v>
                </c:pt>
                <c:pt idx="430">
                  <c:v>10.3</c:v>
                </c:pt>
                <c:pt idx="431">
                  <c:v>10.8</c:v>
                </c:pt>
                <c:pt idx="432">
                  <c:v>10.8</c:v>
                </c:pt>
                <c:pt idx="433">
                  <c:v>10.8</c:v>
                </c:pt>
                <c:pt idx="434">
                  <c:v>10.8</c:v>
                </c:pt>
                <c:pt idx="435">
                  <c:v>10.8</c:v>
                </c:pt>
                <c:pt idx="436">
                  <c:v>10.8</c:v>
                </c:pt>
                <c:pt idx="437">
                  <c:v>10.8</c:v>
                </c:pt>
                <c:pt idx="438">
                  <c:v>10.8</c:v>
                </c:pt>
                <c:pt idx="439">
                  <c:v>10.8</c:v>
                </c:pt>
                <c:pt idx="440">
                  <c:v>10.8</c:v>
                </c:pt>
                <c:pt idx="441">
                  <c:v>10.8</c:v>
                </c:pt>
                <c:pt idx="442">
                  <c:v>10.8</c:v>
                </c:pt>
                <c:pt idx="443">
                  <c:v>10.8</c:v>
                </c:pt>
                <c:pt idx="444">
                  <c:v>10.8</c:v>
                </c:pt>
                <c:pt idx="445">
                  <c:v>11</c:v>
                </c:pt>
                <c:pt idx="446">
                  <c:v>11.4</c:v>
                </c:pt>
                <c:pt idx="447">
                  <c:v>11.4</c:v>
                </c:pt>
                <c:pt idx="448">
                  <c:v>11</c:v>
                </c:pt>
                <c:pt idx="450">
                  <c:v>5.9</c:v>
                </c:pt>
                <c:pt idx="451">
                  <c:v>5.9</c:v>
                </c:pt>
                <c:pt idx="452">
                  <c:v>5.8</c:v>
                </c:pt>
                <c:pt idx="457">
                  <c:v>5.9</c:v>
                </c:pt>
                <c:pt idx="463">
                  <c:v>6.6</c:v>
                </c:pt>
                <c:pt idx="470">
                  <c:v>9</c:v>
                </c:pt>
                <c:pt idx="480">
                  <c:v>7.4</c:v>
                </c:pt>
                <c:pt idx="481">
                  <c:v>13.5</c:v>
                </c:pt>
                <c:pt idx="482">
                  <c:v>13.5</c:v>
                </c:pt>
                <c:pt idx="483">
                  <c:v>14</c:v>
                </c:pt>
                <c:pt idx="484">
                  <c:v>14</c:v>
                </c:pt>
                <c:pt idx="485">
                  <c:v>14</c:v>
                </c:pt>
              </c:numCache>
            </c:numRef>
          </c:xVal>
          <c:yVal>
            <c:numRef>
              <c:f>'tuboshaft DB2'!$J$8:$J$494</c:f>
              <c:numCache>
                <c:formatCode>0.00</c:formatCode>
                <c:ptCount val="487"/>
                <c:pt idx="0">
                  <c:v>0.22831050228310501</c:v>
                </c:pt>
                <c:pt idx="1">
                  <c:v>0.22831050228310501</c:v>
                </c:pt>
                <c:pt idx="2">
                  <c:v>0.22831050228310501</c:v>
                </c:pt>
                <c:pt idx="3">
                  <c:v>0.234375</c:v>
                </c:pt>
                <c:pt idx="4">
                  <c:v>0.234375</c:v>
                </c:pt>
                <c:pt idx="5">
                  <c:v>0.234375</c:v>
                </c:pt>
                <c:pt idx="6">
                  <c:v>0.23076923076923075</c:v>
                </c:pt>
                <c:pt idx="7">
                  <c:v>0.23076923076923075</c:v>
                </c:pt>
                <c:pt idx="8">
                  <c:v>0.23076923076923075</c:v>
                </c:pt>
                <c:pt idx="9">
                  <c:v>0</c:v>
                </c:pt>
                <c:pt idx="10">
                  <c:v>0.23076923076923075</c:v>
                </c:pt>
                <c:pt idx="11">
                  <c:v>0</c:v>
                </c:pt>
                <c:pt idx="12">
                  <c:v>0.24671052631578946</c:v>
                </c:pt>
                <c:pt idx="13">
                  <c:v>0.23076923076923075</c:v>
                </c:pt>
                <c:pt idx="14">
                  <c:v>0.24752475247524752</c:v>
                </c:pt>
                <c:pt idx="15">
                  <c:v>0</c:v>
                </c:pt>
                <c:pt idx="16">
                  <c:v>0.2533783783783784</c:v>
                </c:pt>
                <c:pt idx="17">
                  <c:v>0.2533783783783784</c:v>
                </c:pt>
                <c:pt idx="18">
                  <c:v>0.2533783783783784</c:v>
                </c:pt>
                <c:pt idx="19">
                  <c:v>0.2533783783783784</c:v>
                </c:pt>
                <c:pt idx="20">
                  <c:v>0.2533783783783784</c:v>
                </c:pt>
                <c:pt idx="21">
                  <c:v>0.2533783783783784</c:v>
                </c:pt>
                <c:pt idx="22">
                  <c:v>0.2533783783783784</c:v>
                </c:pt>
                <c:pt idx="23">
                  <c:v>0</c:v>
                </c:pt>
                <c:pt idx="24">
                  <c:v>0</c:v>
                </c:pt>
                <c:pt idx="25">
                  <c:v>0.36585365853658536</c:v>
                </c:pt>
                <c:pt idx="26">
                  <c:v>0</c:v>
                </c:pt>
                <c:pt idx="27">
                  <c:v>0</c:v>
                </c:pt>
                <c:pt idx="28">
                  <c:v>0.26178010471204188</c:v>
                </c:pt>
                <c:pt idx="29">
                  <c:v>0.26178010471204188</c:v>
                </c:pt>
                <c:pt idx="30">
                  <c:v>0.26178010471204188</c:v>
                </c:pt>
                <c:pt idx="31">
                  <c:v>0.26178010471204188</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0.19736842105263158</c:v>
                </c:pt>
                <c:pt idx="65">
                  <c:v>0</c:v>
                </c:pt>
                <c:pt idx="66">
                  <c:v>0</c:v>
                </c:pt>
                <c:pt idx="67">
                  <c:v>0.2407704654895666</c:v>
                </c:pt>
                <c:pt idx="68">
                  <c:v>0.23076923076923075</c:v>
                </c:pt>
                <c:pt idx="69">
                  <c:v>0</c:v>
                </c:pt>
                <c:pt idx="70">
                  <c:v>0</c:v>
                </c:pt>
                <c:pt idx="71">
                  <c:v>0</c:v>
                </c:pt>
                <c:pt idx="72">
                  <c:v>0.23076923076923075</c:v>
                </c:pt>
                <c:pt idx="73">
                  <c:v>0.23076923076923075</c:v>
                </c:pt>
                <c:pt idx="74">
                  <c:v>0</c:v>
                </c:pt>
                <c:pt idx="75">
                  <c:v>0</c:v>
                </c:pt>
                <c:pt idx="76">
                  <c:v>0.28301886792452829</c:v>
                </c:pt>
                <c:pt idx="77">
                  <c:v>0.24038461538461536</c:v>
                </c:pt>
                <c:pt idx="78">
                  <c:v>0.24038461538461536</c:v>
                </c:pt>
                <c:pt idx="79">
                  <c:v>0</c:v>
                </c:pt>
                <c:pt idx="80">
                  <c:v>0</c:v>
                </c:pt>
                <c:pt idx="81">
                  <c:v>0.3</c:v>
                </c:pt>
                <c:pt idx="82">
                  <c:v>0</c:v>
                </c:pt>
                <c:pt idx="83">
                  <c:v>0.29527559055118108</c:v>
                </c:pt>
                <c:pt idx="84">
                  <c:v>0</c:v>
                </c:pt>
                <c:pt idx="85">
                  <c:v>0</c:v>
                </c:pt>
                <c:pt idx="86">
                  <c:v>0</c:v>
                </c:pt>
                <c:pt idx="87">
                  <c:v>0.31712473572938688</c:v>
                </c:pt>
                <c:pt idx="88">
                  <c:v>0.33707865168539325</c:v>
                </c:pt>
                <c:pt idx="90">
                  <c:v>0</c:v>
                </c:pt>
                <c:pt idx="91">
                  <c:v>0</c:v>
                </c:pt>
                <c:pt idx="92">
                  <c:v>0</c:v>
                </c:pt>
                <c:pt idx="93">
                  <c:v>0</c:v>
                </c:pt>
                <c:pt idx="94">
                  <c:v>0</c:v>
                </c:pt>
                <c:pt idx="95">
                  <c:v>0</c:v>
                </c:pt>
                <c:pt idx="96">
                  <c:v>0</c:v>
                </c:pt>
                <c:pt idx="97">
                  <c:v>0</c:v>
                </c:pt>
                <c:pt idx="98">
                  <c:v>0.33482142857142855</c:v>
                </c:pt>
                <c:pt idx="99">
                  <c:v>0.33482142857142855</c:v>
                </c:pt>
                <c:pt idx="100">
                  <c:v>0.3289473684210526</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0.37499999999999994</c:v>
                </c:pt>
                <c:pt idx="116">
                  <c:v>0.20270270270270269</c:v>
                </c:pt>
                <c:pt idx="117">
                  <c:v>0.20270270270270269</c:v>
                </c:pt>
                <c:pt idx="118">
                  <c:v>0.19999999999999998</c:v>
                </c:pt>
                <c:pt idx="119">
                  <c:v>0.21739130434782611</c:v>
                </c:pt>
                <c:pt idx="120">
                  <c:v>0.21739130434782611</c:v>
                </c:pt>
                <c:pt idx="121">
                  <c:v>0</c:v>
                </c:pt>
                <c:pt idx="122">
                  <c:v>0</c:v>
                </c:pt>
                <c:pt idx="123">
                  <c:v>0</c:v>
                </c:pt>
                <c:pt idx="124">
                  <c:v>0.28846153846153844</c:v>
                </c:pt>
                <c:pt idx="125">
                  <c:v>0.28846153846153844</c:v>
                </c:pt>
                <c:pt idx="126">
                  <c:v>0</c:v>
                </c:pt>
                <c:pt idx="127">
                  <c:v>0</c:v>
                </c:pt>
                <c:pt idx="128">
                  <c:v>0.30612244897959184</c:v>
                </c:pt>
                <c:pt idx="129">
                  <c:v>0.30612244897959184</c:v>
                </c:pt>
                <c:pt idx="130">
                  <c:v>0.30612244897959184</c:v>
                </c:pt>
                <c:pt idx="131">
                  <c:v>0.30612244897959184</c:v>
                </c:pt>
                <c:pt idx="132">
                  <c:v>0</c:v>
                </c:pt>
                <c:pt idx="133">
                  <c:v>0</c:v>
                </c:pt>
                <c:pt idx="134">
                  <c:v>0</c:v>
                </c:pt>
                <c:pt idx="135">
                  <c:v>0</c:v>
                </c:pt>
                <c:pt idx="136">
                  <c:v>0</c:v>
                </c:pt>
                <c:pt idx="137">
                  <c:v>0.24193548387096772</c:v>
                </c:pt>
                <c:pt idx="138">
                  <c:v>0.24193548387096772</c:v>
                </c:pt>
                <c:pt idx="139">
                  <c:v>0</c:v>
                </c:pt>
                <c:pt idx="140">
                  <c:v>0</c:v>
                </c:pt>
                <c:pt idx="141">
                  <c:v>0</c:v>
                </c:pt>
                <c:pt idx="142">
                  <c:v>0.17857142857142858</c:v>
                </c:pt>
                <c:pt idx="143">
                  <c:v>0.17857142857142858</c:v>
                </c:pt>
                <c:pt idx="144">
                  <c:v>0</c:v>
                </c:pt>
                <c:pt idx="145">
                  <c:v>0.27777777777777773</c:v>
                </c:pt>
                <c:pt idx="146">
                  <c:v>0</c:v>
                </c:pt>
                <c:pt idx="147">
                  <c:v>0.21739130434782611</c:v>
                </c:pt>
                <c:pt idx="148">
                  <c:v>0</c:v>
                </c:pt>
                <c:pt idx="149">
                  <c:v>0.27573529411764702</c:v>
                </c:pt>
                <c:pt idx="150">
                  <c:v>0.27573529411764702</c:v>
                </c:pt>
                <c:pt idx="151">
                  <c:v>0.26315789473684209</c:v>
                </c:pt>
                <c:pt idx="152">
                  <c:v>0</c:v>
                </c:pt>
                <c:pt idx="153">
                  <c:v>0</c:v>
                </c:pt>
                <c:pt idx="154">
                  <c:v>0.31185031185031187</c:v>
                </c:pt>
                <c:pt idx="155">
                  <c:v>0</c:v>
                </c:pt>
                <c:pt idx="156">
                  <c:v>0</c:v>
                </c:pt>
                <c:pt idx="157">
                  <c:v>0</c:v>
                </c:pt>
                <c:pt idx="158">
                  <c:v>0</c:v>
                </c:pt>
                <c:pt idx="159">
                  <c:v>0</c:v>
                </c:pt>
                <c:pt idx="160">
                  <c:v>0</c:v>
                </c:pt>
                <c:pt idx="161">
                  <c:v>0</c:v>
                </c:pt>
                <c:pt idx="162">
                  <c:v>0</c:v>
                </c:pt>
                <c:pt idx="163">
                  <c:v>0</c:v>
                </c:pt>
                <c:pt idx="164">
                  <c:v>0</c:v>
                </c:pt>
                <c:pt idx="165">
                  <c:v>0</c:v>
                </c:pt>
                <c:pt idx="166">
                  <c:v>0.34883720930232559</c:v>
                </c:pt>
                <c:pt idx="167">
                  <c:v>0.32608695652173908</c:v>
                </c:pt>
                <c:pt idx="168">
                  <c:v>0</c:v>
                </c:pt>
                <c:pt idx="169">
                  <c:v>0.20833333333333334</c:v>
                </c:pt>
                <c:pt idx="170">
                  <c:v>0</c:v>
                </c:pt>
                <c:pt idx="171">
                  <c:v>0.41666666666666669</c:v>
                </c:pt>
                <c:pt idx="172">
                  <c:v>0</c:v>
                </c:pt>
                <c:pt idx="173">
                  <c:v>0</c:v>
                </c:pt>
                <c:pt idx="174">
                  <c:v>0.23809523809523808</c:v>
                </c:pt>
                <c:pt idx="175">
                  <c:v>0.23809523809523808</c:v>
                </c:pt>
                <c:pt idx="176">
                  <c:v>0.25210084033613445</c:v>
                </c:pt>
                <c:pt idx="177">
                  <c:v>0.24916943521594684</c:v>
                </c:pt>
                <c:pt idx="178">
                  <c:v>0</c:v>
                </c:pt>
                <c:pt idx="179">
                  <c:v>0.25210084033613445</c:v>
                </c:pt>
                <c:pt idx="180">
                  <c:v>0.25210084033613445</c:v>
                </c:pt>
                <c:pt idx="181">
                  <c:v>0</c:v>
                </c:pt>
                <c:pt idx="182">
                  <c:v>0.25380710659898476</c:v>
                </c:pt>
                <c:pt idx="183">
                  <c:v>0</c:v>
                </c:pt>
                <c:pt idx="184">
                  <c:v>0</c:v>
                </c:pt>
                <c:pt idx="185">
                  <c:v>0</c:v>
                </c:pt>
                <c:pt idx="186">
                  <c:v>0.27372262773722622</c:v>
                </c:pt>
                <c:pt idx="187">
                  <c:v>0.26455026455026459</c:v>
                </c:pt>
                <c:pt idx="188">
                  <c:v>0</c:v>
                </c:pt>
                <c:pt idx="189">
                  <c:v>0.27985074626865669</c:v>
                </c:pt>
                <c:pt idx="190">
                  <c:v>0.24193548387096772</c:v>
                </c:pt>
                <c:pt idx="191">
                  <c:v>0.28301886792452829</c:v>
                </c:pt>
                <c:pt idx="192">
                  <c:v>0.27777777777777773</c:v>
                </c:pt>
                <c:pt idx="193">
                  <c:v>0.25252525252525254</c:v>
                </c:pt>
                <c:pt idx="194">
                  <c:v>0</c:v>
                </c:pt>
                <c:pt idx="195">
                  <c:v>0.25167785234899331</c:v>
                </c:pt>
                <c:pt idx="196">
                  <c:v>0</c:v>
                </c:pt>
                <c:pt idx="197">
                  <c:v>0.30927835051546393</c:v>
                </c:pt>
                <c:pt idx="199">
                  <c:v>0</c:v>
                </c:pt>
                <c:pt idx="200">
                  <c:v>0.27372262773722622</c:v>
                </c:pt>
                <c:pt idx="201">
                  <c:v>0</c:v>
                </c:pt>
                <c:pt idx="202">
                  <c:v>0</c:v>
                </c:pt>
                <c:pt idx="203">
                  <c:v>0</c:v>
                </c:pt>
                <c:pt idx="204">
                  <c:v>0.3</c:v>
                </c:pt>
                <c:pt idx="205">
                  <c:v>0</c:v>
                </c:pt>
                <c:pt idx="206">
                  <c:v>0</c:v>
                </c:pt>
                <c:pt idx="207">
                  <c:v>0.33333333333333331</c:v>
                </c:pt>
                <c:pt idx="208">
                  <c:v>0.33333333333333331</c:v>
                </c:pt>
                <c:pt idx="209">
                  <c:v>0.35714285714285715</c:v>
                </c:pt>
                <c:pt idx="210">
                  <c:v>0.33333333333333331</c:v>
                </c:pt>
                <c:pt idx="211">
                  <c:v>0</c:v>
                </c:pt>
                <c:pt idx="212">
                  <c:v>0.17241379310344826</c:v>
                </c:pt>
                <c:pt idx="213">
                  <c:v>0.17241379310344826</c:v>
                </c:pt>
                <c:pt idx="214">
                  <c:v>0.17241379310344826</c:v>
                </c:pt>
                <c:pt idx="215">
                  <c:v>0</c:v>
                </c:pt>
                <c:pt idx="216">
                  <c:v>0.25423728813559321</c:v>
                </c:pt>
                <c:pt idx="217">
                  <c:v>0</c:v>
                </c:pt>
                <c:pt idx="218">
                  <c:v>0</c:v>
                </c:pt>
                <c:pt idx="219">
                  <c:v>0</c:v>
                </c:pt>
                <c:pt idx="220">
                  <c:v>0</c:v>
                </c:pt>
                <c:pt idx="221">
                  <c:v>0</c:v>
                </c:pt>
                <c:pt idx="222">
                  <c:v>0</c:v>
                </c:pt>
                <c:pt idx="223">
                  <c:v>0</c:v>
                </c:pt>
                <c:pt idx="224">
                  <c:v>0</c:v>
                </c:pt>
                <c:pt idx="225">
                  <c:v>0</c:v>
                </c:pt>
                <c:pt idx="226">
                  <c:v>0.20270270270270269</c:v>
                </c:pt>
                <c:pt idx="227">
                  <c:v>0</c:v>
                </c:pt>
                <c:pt idx="228">
                  <c:v>0</c:v>
                </c:pt>
                <c:pt idx="229">
                  <c:v>0.22388059701492535</c:v>
                </c:pt>
                <c:pt idx="230">
                  <c:v>0</c:v>
                </c:pt>
                <c:pt idx="231">
                  <c:v>0</c:v>
                </c:pt>
                <c:pt idx="232">
                  <c:v>0.28301886792452829</c:v>
                </c:pt>
                <c:pt idx="233">
                  <c:v>0</c:v>
                </c:pt>
                <c:pt idx="234">
                  <c:v>0</c:v>
                </c:pt>
                <c:pt idx="235">
                  <c:v>0</c:v>
                </c:pt>
                <c:pt idx="236">
                  <c:v>0</c:v>
                </c:pt>
                <c:pt idx="237">
                  <c:v>0</c:v>
                </c:pt>
                <c:pt idx="238">
                  <c:v>0</c:v>
                </c:pt>
                <c:pt idx="239">
                  <c:v>0</c:v>
                </c:pt>
                <c:pt idx="240">
                  <c:v>0</c:v>
                </c:pt>
                <c:pt idx="241">
                  <c:v>0</c:v>
                </c:pt>
                <c:pt idx="242">
                  <c:v>0.25167785234899331</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0.2142857142857143</c:v>
                </c:pt>
                <c:pt idx="264">
                  <c:v>0</c:v>
                </c:pt>
                <c:pt idx="265">
                  <c:v>0</c:v>
                </c:pt>
                <c:pt idx="266">
                  <c:v>0</c:v>
                </c:pt>
                <c:pt idx="267">
                  <c:v>0</c:v>
                </c:pt>
                <c:pt idx="268">
                  <c:v>0.25862068965517243</c:v>
                </c:pt>
                <c:pt idx="269">
                  <c:v>0.25862068965517243</c:v>
                </c:pt>
                <c:pt idx="270">
                  <c:v>0.25862068965517243</c:v>
                </c:pt>
                <c:pt idx="271">
                  <c:v>0.25862068965517243</c:v>
                </c:pt>
                <c:pt idx="272">
                  <c:v>0</c:v>
                </c:pt>
                <c:pt idx="273">
                  <c:v>0.25423728813559321</c:v>
                </c:pt>
                <c:pt idx="274">
                  <c:v>0.25862068965517243</c:v>
                </c:pt>
                <c:pt idx="275">
                  <c:v>0.25423728813559321</c:v>
                </c:pt>
                <c:pt idx="276">
                  <c:v>0.26408450704225356</c:v>
                </c:pt>
                <c:pt idx="277">
                  <c:v>0.26408450704225356</c:v>
                </c:pt>
                <c:pt idx="278">
                  <c:v>0</c:v>
                </c:pt>
                <c:pt idx="279">
                  <c:v>0</c:v>
                </c:pt>
                <c:pt idx="280">
                  <c:v>0</c:v>
                </c:pt>
                <c:pt idx="281">
                  <c:v>0</c:v>
                </c:pt>
                <c:pt idx="282">
                  <c:v>0</c:v>
                </c:pt>
                <c:pt idx="283">
                  <c:v>0</c:v>
                </c:pt>
                <c:pt idx="284">
                  <c:v>0.24671052631578946</c:v>
                </c:pt>
                <c:pt idx="285">
                  <c:v>0.27272727272727271</c:v>
                </c:pt>
                <c:pt idx="286">
                  <c:v>0.27272727272727271</c:v>
                </c:pt>
                <c:pt idx="287">
                  <c:v>0.27272727272727271</c:v>
                </c:pt>
                <c:pt idx="288">
                  <c:v>0.28846153846153844</c:v>
                </c:pt>
                <c:pt idx="289">
                  <c:v>0.28846153846153844</c:v>
                </c:pt>
                <c:pt idx="290">
                  <c:v>0.28846153846153844</c:v>
                </c:pt>
                <c:pt idx="291">
                  <c:v>0.28846153846153844</c:v>
                </c:pt>
                <c:pt idx="292">
                  <c:v>0.29821073558648109</c:v>
                </c:pt>
                <c:pt idx="293">
                  <c:v>0.3</c:v>
                </c:pt>
                <c:pt idx="294">
                  <c:v>0</c:v>
                </c:pt>
                <c:pt idx="295">
                  <c:v>0</c:v>
                </c:pt>
                <c:pt idx="296">
                  <c:v>0</c:v>
                </c:pt>
                <c:pt idx="297">
                  <c:v>0</c:v>
                </c:pt>
                <c:pt idx="298">
                  <c:v>0</c:v>
                </c:pt>
                <c:pt idx="299">
                  <c:v>0</c:v>
                </c:pt>
                <c:pt idx="300">
                  <c:v>0</c:v>
                </c:pt>
                <c:pt idx="301">
                  <c:v>0</c:v>
                </c:pt>
                <c:pt idx="302">
                  <c:v>0</c:v>
                </c:pt>
                <c:pt idx="303">
                  <c:v>0</c:v>
                </c:pt>
                <c:pt idx="304">
                  <c:v>0.28846153846153844</c:v>
                </c:pt>
                <c:pt idx="305">
                  <c:v>0</c:v>
                </c:pt>
                <c:pt idx="306">
                  <c:v>0.27777777777777773</c:v>
                </c:pt>
                <c:pt idx="307">
                  <c:v>0.25210084033613445</c:v>
                </c:pt>
                <c:pt idx="308">
                  <c:v>0.27777777777777773</c:v>
                </c:pt>
                <c:pt idx="309">
                  <c:v>0</c:v>
                </c:pt>
                <c:pt idx="310">
                  <c:v>0</c:v>
                </c:pt>
                <c:pt idx="311">
                  <c:v>0</c:v>
                </c:pt>
                <c:pt idx="312">
                  <c:v>0</c:v>
                </c:pt>
                <c:pt idx="313">
                  <c:v>0</c:v>
                </c:pt>
                <c:pt idx="314">
                  <c:v>0</c:v>
                </c:pt>
                <c:pt idx="315">
                  <c:v>0.31914893617021278</c:v>
                </c:pt>
                <c:pt idx="316">
                  <c:v>0</c:v>
                </c:pt>
                <c:pt idx="317">
                  <c:v>0</c:v>
                </c:pt>
                <c:pt idx="318">
                  <c:v>0</c:v>
                </c:pt>
                <c:pt idx="319">
                  <c:v>0</c:v>
                </c:pt>
                <c:pt idx="320">
                  <c:v>0.25</c:v>
                </c:pt>
                <c:pt idx="321">
                  <c:v>0</c:v>
                </c:pt>
                <c:pt idx="322">
                  <c:v>0</c:v>
                </c:pt>
                <c:pt idx="323">
                  <c:v>0</c:v>
                </c:pt>
                <c:pt idx="324">
                  <c:v>0.25</c:v>
                </c:pt>
                <c:pt idx="325">
                  <c:v>0.24193548387096772</c:v>
                </c:pt>
                <c:pt idx="326">
                  <c:v>0.28301886792452829</c:v>
                </c:pt>
                <c:pt idx="327">
                  <c:v>0</c:v>
                </c:pt>
                <c:pt idx="328">
                  <c:v>0</c:v>
                </c:pt>
                <c:pt idx="329">
                  <c:v>0</c:v>
                </c:pt>
                <c:pt idx="330">
                  <c:v>0</c:v>
                </c:pt>
                <c:pt idx="331">
                  <c:v>0</c:v>
                </c:pt>
                <c:pt idx="332">
                  <c:v>0</c:v>
                </c:pt>
                <c:pt idx="333">
                  <c:v>0</c:v>
                </c:pt>
                <c:pt idx="334">
                  <c:v>0</c:v>
                </c:pt>
                <c:pt idx="335">
                  <c:v>0</c:v>
                </c:pt>
                <c:pt idx="336">
                  <c:v>0</c:v>
                </c:pt>
                <c:pt idx="337">
                  <c:v>0.21739130434782611</c:v>
                </c:pt>
                <c:pt idx="338">
                  <c:v>0</c:v>
                </c:pt>
                <c:pt idx="339">
                  <c:v>0</c:v>
                </c:pt>
                <c:pt idx="340">
                  <c:v>0</c:v>
                </c:pt>
                <c:pt idx="341">
                  <c:v>0</c:v>
                </c:pt>
                <c:pt idx="342">
                  <c:v>0</c:v>
                </c:pt>
                <c:pt idx="343">
                  <c:v>0</c:v>
                </c:pt>
                <c:pt idx="344">
                  <c:v>0</c:v>
                </c:pt>
                <c:pt idx="345">
                  <c:v>0.3125</c:v>
                </c:pt>
                <c:pt idx="346">
                  <c:v>0.31914893617021278</c:v>
                </c:pt>
                <c:pt idx="347">
                  <c:v>0</c:v>
                </c:pt>
                <c:pt idx="348">
                  <c:v>0</c:v>
                </c:pt>
                <c:pt idx="349">
                  <c:v>0</c:v>
                </c:pt>
                <c:pt idx="350">
                  <c:v>0.3125</c:v>
                </c:pt>
                <c:pt idx="351">
                  <c:v>0.3125</c:v>
                </c:pt>
                <c:pt idx="352">
                  <c:v>0</c:v>
                </c:pt>
                <c:pt idx="353">
                  <c:v>0.31914893617021278</c:v>
                </c:pt>
                <c:pt idx="354">
                  <c:v>0.31914893617021278</c:v>
                </c:pt>
                <c:pt idx="355">
                  <c:v>0.31914893617021278</c:v>
                </c:pt>
                <c:pt idx="356">
                  <c:v>0</c:v>
                </c:pt>
                <c:pt idx="357">
                  <c:v>0</c:v>
                </c:pt>
                <c:pt idx="358">
                  <c:v>0</c:v>
                </c:pt>
                <c:pt idx="359">
                  <c:v>0</c:v>
                </c:pt>
                <c:pt idx="360">
                  <c:v>0</c:v>
                </c:pt>
                <c:pt idx="361">
                  <c:v>0</c:v>
                </c:pt>
                <c:pt idx="362">
                  <c:v>0.3125</c:v>
                </c:pt>
                <c:pt idx="363">
                  <c:v>0</c:v>
                </c:pt>
                <c:pt idx="364">
                  <c:v>0</c:v>
                </c:pt>
                <c:pt idx="365">
                  <c:v>0.21126760563380281</c:v>
                </c:pt>
                <c:pt idx="366">
                  <c:v>0</c:v>
                </c:pt>
                <c:pt idx="367">
                  <c:v>0.26315789473684209</c:v>
                </c:pt>
                <c:pt idx="368">
                  <c:v>0</c:v>
                </c:pt>
                <c:pt idx="369">
                  <c:v>0</c:v>
                </c:pt>
                <c:pt idx="370">
                  <c:v>0</c:v>
                </c:pt>
                <c:pt idx="371">
                  <c:v>0</c:v>
                </c:pt>
                <c:pt idx="372">
                  <c:v>0</c:v>
                </c:pt>
                <c:pt idx="373">
                  <c:v>0.21739130434782611</c:v>
                </c:pt>
                <c:pt idx="374">
                  <c:v>0.21802325581395349</c:v>
                </c:pt>
                <c:pt idx="375">
                  <c:v>0</c:v>
                </c:pt>
                <c:pt idx="376">
                  <c:v>0</c:v>
                </c:pt>
                <c:pt idx="377">
                  <c:v>0.25</c:v>
                </c:pt>
                <c:pt idx="378">
                  <c:v>0</c:v>
                </c:pt>
                <c:pt idx="379">
                  <c:v>0</c:v>
                </c:pt>
                <c:pt idx="380">
                  <c:v>0</c:v>
                </c:pt>
                <c:pt idx="381">
                  <c:v>0</c:v>
                </c:pt>
                <c:pt idx="382">
                  <c:v>0.27124773960216997</c:v>
                </c:pt>
                <c:pt idx="383">
                  <c:v>0</c:v>
                </c:pt>
                <c:pt idx="384">
                  <c:v>0</c:v>
                </c:pt>
                <c:pt idx="385">
                  <c:v>0</c:v>
                </c:pt>
                <c:pt idx="386">
                  <c:v>0</c:v>
                </c:pt>
                <c:pt idx="387">
                  <c:v>0</c:v>
                </c:pt>
                <c:pt idx="388">
                  <c:v>0</c:v>
                </c:pt>
                <c:pt idx="389">
                  <c:v>0</c:v>
                </c:pt>
                <c:pt idx="390">
                  <c:v>0.352112676056338</c:v>
                </c:pt>
                <c:pt idx="391">
                  <c:v>0</c:v>
                </c:pt>
                <c:pt idx="392">
                  <c:v>0</c:v>
                </c:pt>
                <c:pt idx="393">
                  <c:v>0</c:v>
                </c:pt>
                <c:pt idx="394">
                  <c:v>0.32327586206896547</c:v>
                </c:pt>
                <c:pt idx="395">
                  <c:v>0.32679738562091498</c:v>
                </c:pt>
                <c:pt idx="396">
                  <c:v>0.32679738562091498</c:v>
                </c:pt>
                <c:pt idx="397">
                  <c:v>0.32258064516129031</c:v>
                </c:pt>
                <c:pt idx="398">
                  <c:v>0.32327586206896547</c:v>
                </c:pt>
                <c:pt idx="399">
                  <c:v>0.32258064516129031</c:v>
                </c:pt>
                <c:pt idx="400">
                  <c:v>0.32467532467532467</c:v>
                </c:pt>
                <c:pt idx="401">
                  <c:v>0.32258064516129031</c:v>
                </c:pt>
                <c:pt idx="402">
                  <c:v>0.33333333333333331</c:v>
                </c:pt>
                <c:pt idx="403">
                  <c:v>0.33707865168539325</c:v>
                </c:pt>
                <c:pt idx="404">
                  <c:v>0</c:v>
                </c:pt>
                <c:pt idx="405">
                  <c:v>0.34562211981566821</c:v>
                </c:pt>
                <c:pt idx="406">
                  <c:v>0.34562211981566821</c:v>
                </c:pt>
                <c:pt idx="407">
                  <c:v>0</c:v>
                </c:pt>
                <c:pt idx="408">
                  <c:v>0</c:v>
                </c:pt>
                <c:pt idx="409">
                  <c:v>0</c:v>
                </c:pt>
                <c:pt idx="410">
                  <c:v>0.25862068965517243</c:v>
                </c:pt>
                <c:pt idx="411">
                  <c:v>0.33482142857142855</c:v>
                </c:pt>
                <c:pt idx="412">
                  <c:v>0.32608695652173908</c:v>
                </c:pt>
                <c:pt idx="413">
                  <c:v>0.32608695652173908</c:v>
                </c:pt>
                <c:pt idx="414">
                  <c:v>0</c:v>
                </c:pt>
                <c:pt idx="415">
                  <c:v>0</c:v>
                </c:pt>
                <c:pt idx="416">
                  <c:v>0.28355387523629488</c:v>
                </c:pt>
                <c:pt idx="417">
                  <c:v>0.28355387523629488</c:v>
                </c:pt>
                <c:pt idx="418">
                  <c:v>0</c:v>
                </c:pt>
                <c:pt idx="419">
                  <c:v>0</c:v>
                </c:pt>
                <c:pt idx="420">
                  <c:v>0.26978417266187049</c:v>
                </c:pt>
                <c:pt idx="421">
                  <c:v>0.26978417266187049</c:v>
                </c:pt>
                <c:pt idx="422">
                  <c:v>0.27372262773722622</c:v>
                </c:pt>
                <c:pt idx="423">
                  <c:v>0.27372262773722622</c:v>
                </c:pt>
                <c:pt idx="424">
                  <c:v>0.25996533795493937</c:v>
                </c:pt>
                <c:pt idx="425">
                  <c:v>0.25996533795493937</c:v>
                </c:pt>
                <c:pt idx="426">
                  <c:v>0.25996533795493937</c:v>
                </c:pt>
                <c:pt idx="427">
                  <c:v>0.25996533795493937</c:v>
                </c:pt>
                <c:pt idx="428">
                  <c:v>0.25996533795493937</c:v>
                </c:pt>
                <c:pt idx="429">
                  <c:v>0.25996533795493937</c:v>
                </c:pt>
                <c:pt idx="430">
                  <c:v>0.25996533795493937</c:v>
                </c:pt>
                <c:pt idx="431">
                  <c:v>0.27272727272727271</c:v>
                </c:pt>
                <c:pt idx="432">
                  <c:v>0.27272727272727271</c:v>
                </c:pt>
                <c:pt idx="433">
                  <c:v>0.27272727272727271</c:v>
                </c:pt>
                <c:pt idx="434">
                  <c:v>0.27272727272727271</c:v>
                </c:pt>
                <c:pt idx="435">
                  <c:v>0.27272727272727271</c:v>
                </c:pt>
                <c:pt idx="436">
                  <c:v>0.27272727272727271</c:v>
                </c:pt>
                <c:pt idx="437">
                  <c:v>0.28301886792452829</c:v>
                </c:pt>
                <c:pt idx="438">
                  <c:v>0.28301886792452829</c:v>
                </c:pt>
                <c:pt idx="439">
                  <c:v>0.28301886792452829</c:v>
                </c:pt>
                <c:pt idx="440">
                  <c:v>0.28301886792452829</c:v>
                </c:pt>
                <c:pt idx="441">
                  <c:v>0.28301886792452829</c:v>
                </c:pt>
                <c:pt idx="442">
                  <c:v>0.28735632183908044</c:v>
                </c:pt>
                <c:pt idx="443">
                  <c:v>0.28735632183908044</c:v>
                </c:pt>
                <c:pt idx="444">
                  <c:v>0.28735632183908044</c:v>
                </c:pt>
                <c:pt idx="445">
                  <c:v>0.29126213592233008</c:v>
                </c:pt>
                <c:pt idx="446">
                  <c:v>0.29411764705882354</c:v>
                </c:pt>
                <c:pt idx="447">
                  <c:v>0.29411764705882354</c:v>
                </c:pt>
                <c:pt idx="448">
                  <c:v>0.29411764705882354</c:v>
                </c:pt>
                <c:pt idx="449">
                  <c:v>0</c:v>
                </c:pt>
                <c:pt idx="450">
                  <c:v>0.24875621890547264</c:v>
                </c:pt>
                <c:pt idx="451">
                  <c:v>0.24875621890547264</c:v>
                </c:pt>
                <c:pt idx="452">
                  <c:v>0.23734177215189872</c:v>
                </c:pt>
                <c:pt idx="453">
                  <c:v>0.23734177215189872</c:v>
                </c:pt>
                <c:pt idx="454">
                  <c:v>0.23734177215189872</c:v>
                </c:pt>
                <c:pt idx="455">
                  <c:v>0.23734177215189872</c:v>
                </c:pt>
                <c:pt idx="456">
                  <c:v>0</c:v>
                </c:pt>
                <c:pt idx="457">
                  <c:v>0.2435064935064935</c:v>
                </c:pt>
                <c:pt idx="458">
                  <c:v>0.24875621890547264</c:v>
                </c:pt>
                <c:pt idx="459">
                  <c:v>0.24875621890547264</c:v>
                </c:pt>
                <c:pt idx="460">
                  <c:v>0.23847376788553259</c:v>
                </c:pt>
                <c:pt idx="461">
                  <c:v>0.23847376788553259</c:v>
                </c:pt>
                <c:pt idx="462">
                  <c:v>0.23847376788553259</c:v>
                </c:pt>
                <c:pt idx="463">
                  <c:v>0.25</c:v>
                </c:pt>
                <c:pt idx="464">
                  <c:v>0</c:v>
                </c:pt>
                <c:pt idx="465">
                  <c:v>0</c:v>
                </c:pt>
                <c:pt idx="466">
                  <c:v>0</c:v>
                </c:pt>
                <c:pt idx="467">
                  <c:v>0</c:v>
                </c:pt>
                <c:pt idx="468">
                  <c:v>0</c:v>
                </c:pt>
                <c:pt idx="469">
                  <c:v>0</c:v>
                </c:pt>
                <c:pt idx="470">
                  <c:v>0.32397408207343409</c:v>
                </c:pt>
                <c:pt idx="471">
                  <c:v>0</c:v>
                </c:pt>
                <c:pt idx="472">
                  <c:v>0</c:v>
                </c:pt>
                <c:pt idx="473">
                  <c:v>0</c:v>
                </c:pt>
                <c:pt idx="474">
                  <c:v>0</c:v>
                </c:pt>
                <c:pt idx="475">
                  <c:v>0</c:v>
                </c:pt>
                <c:pt idx="476">
                  <c:v>0</c:v>
                </c:pt>
                <c:pt idx="477">
                  <c:v>0</c:v>
                </c:pt>
                <c:pt idx="478">
                  <c:v>0</c:v>
                </c:pt>
                <c:pt idx="479">
                  <c:v>0.29644268774703558</c:v>
                </c:pt>
                <c:pt idx="480">
                  <c:v>0.25</c:v>
                </c:pt>
                <c:pt idx="481">
                  <c:v>0.33333333333333331</c:v>
                </c:pt>
                <c:pt idx="482">
                  <c:v>0</c:v>
                </c:pt>
                <c:pt idx="483">
                  <c:v>0.31914893617021278</c:v>
                </c:pt>
                <c:pt idx="484">
                  <c:v>0.31914893617021278</c:v>
                </c:pt>
                <c:pt idx="485">
                  <c:v>0.33112582781456951</c:v>
                </c:pt>
                <c:pt idx="486">
                  <c:v>0</c:v>
                </c:pt>
              </c:numCache>
            </c:numRef>
          </c:yVal>
          <c:smooth val="0"/>
        </c:ser>
        <c:ser>
          <c:idx val="1"/>
          <c:order val="1"/>
          <c:tx>
            <c:v>Civ Turboshafts</c:v>
          </c:tx>
          <c:spPr>
            <a:ln w="28575">
              <a:noFill/>
            </a:ln>
          </c:spPr>
          <c:marker>
            <c:symbol val="square"/>
            <c:size val="4"/>
          </c:marker>
          <c:dPt>
            <c:idx val="293"/>
            <c:marker>
              <c:symbol val="none"/>
            </c:marker>
            <c:bubble3D val="0"/>
          </c:dPt>
          <c:dPt>
            <c:idx val="321"/>
            <c:marker>
              <c:symbol val="none"/>
            </c:marker>
            <c:bubble3D val="0"/>
          </c:dPt>
          <c:dPt>
            <c:idx val="323"/>
            <c:marker>
              <c:symbol val="none"/>
            </c:marker>
            <c:bubble3D val="0"/>
          </c:dPt>
          <c:xVal>
            <c:numRef>
              <c:f>'Civ Turboshafts.xls'!$H$7:$H$1000</c:f>
              <c:numCache>
                <c:formatCode>General</c:formatCode>
                <c:ptCount val="994"/>
                <c:pt idx="4">
                  <c:v>7.2</c:v>
                </c:pt>
                <c:pt idx="5">
                  <c:v>7.2</c:v>
                </c:pt>
                <c:pt idx="6">
                  <c:v>7.2</c:v>
                </c:pt>
                <c:pt idx="7">
                  <c:v>7.2</c:v>
                </c:pt>
                <c:pt idx="8">
                  <c:v>7.2</c:v>
                </c:pt>
                <c:pt idx="9">
                  <c:v>7.9</c:v>
                </c:pt>
                <c:pt idx="10">
                  <c:v>7.9</c:v>
                </c:pt>
                <c:pt idx="11">
                  <c:v>7.9</c:v>
                </c:pt>
                <c:pt idx="13">
                  <c:v>7.2</c:v>
                </c:pt>
                <c:pt idx="14">
                  <c:v>7.2</c:v>
                </c:pt>
                <c:pt idx="15">
                  <c:v>7.2</c:v>
                </c:pt>
                <c:pt idx="16">
                  <c:v>7.2</c:v>
                </c:pt>
                <c:pt idx="17">
                  <c:v>7.2</c:v>
                </c:pt>
                <c:pt idx="18">
                  <c:v>7.2</c:v>
                </c:pt>
                <c:pt idx="20">
                  <c:v>7.2</c:v>
                </c:pt>
                <c:pt idx="21">
                  <c:v>7.9</c:v>
                </c:pt>
                <c:pt idx="22">
                  <c:v>7.9</c:v>
                </c:pt>
                <c:pt idx="23">
                  <c:v>7.9</c:v>
                </c:pt>
                <c:pt idx="24">
                  <c:v>7.9</c:v>
                </c:pt>
                <c:pt idx="25">
                  <c:v>7.9</c:v>
                </c:pt>
                <c:pt idx="26">
                  <c:v>7.9</c:v>
                </c:pt>
                <c:pt idx="27">
                  <c:v>7.2</c:v>
                </c:pt>
                <c:pt idx="28">
                  <c:v>7.2</c:v>
                </c:pt>
                <c:pt idx="30">
                  <c:v>8.4</c:v>
                </c:pt>
                <c:pt idx="31">
                  <c:v>8.4</c:v>
                </c:pt>
                <c:pt idx="32">
                  <c:v>8.4</c:v>
                </c:pt>
                <c:pt idx="33">
                  <c:v>8.4</c:v>
                </c:pt>
                <c:pt idx="34">
                  <c:v>8.6</c:v>
                </c:pt>
                <c:pt idx="35">
                  <c:v>8.6</c:v>
                </c:pt>
                <c:pt idx="37">
                  <c:v>8.6</c:v>
                </c:pt>
                <c:pt idx="38">
                  <c:v>8.6</c:v>
                </c:pt>
                <c:pt idx="44">
                  <c:v>8.6</c:v>
                </c:pt>
                <c:pt idx="46">
                  <c:v>9.1999999999999993</c:v>
                </c:pt>
                <c:pt idx="47">
                  <c:v>9.1999999999999993</c:v>
                </c:pt>
                <c:pt idx="48">
                  <c:v>9.1999999999999993</c:v>
                </c:pt>
                <c:pt idx="55">
                  <c:v>9.6</c:v>
                </c:pt>
                <c:pt idx="56">
                  <c:v>9.6</c:v>
                </c:pt>
                <c:pt idx="57">
                  <c:v>9.6</c:v>
                </c:pt>
                <c:pt idx="58">
                  <c:v>17</c:v>
                </c:pt>
                <c:pt idx="60">
                  <c:v>8.1999999999999993</c:v>
                </c:pt>
                <c:pt idx="61">
                  <c:v>6</c:v>
                </c:pt>
                <c:pt idx="62">
                  <c:v>8.5</c:v>
                </c:pt>
                <c:pt idx="63">
                  <c:v>8</c:v>
                </c:pt>
                <c:pt idx="64">
                  <c:v>8</c:v>
                </c:pt>
                <c:pt idx="66">
                  <c:v>8.5</c:v>
                </c:pt>
                <c:pt idx="67">
                  <c:v>8.6</c:v>
                </c:pt>
                <c:pt idx="68">
                  <c:v>8.5</c:v>
                </c:pt>
                <c:pt idx="69">
                  <c:v>8.4</c:v>
                </c:pt>
                <c:pt idx="71">
                  <c:v>8.4</c:v>
                </c:pt>
                <c:pt idx="73">
                  <c:v>8.4</c:v>
                </c:pt>
                <c:pt idx="74">
                  <c:v>8.4</c:v>
                </c:pt>
                <c:pt idx="76">
                  <c:v>8.4</c:v>
                </c:pt>
                <c:pt idx="77">
                  <c:v>8.8000000000000007</c:v>
                </c:pt>
                <c:pt idx="78">
                  <c:v>8.8000000000000007</c:v>
                </c:pt>
                <c:pt idx="79">
                  <c:v>6.1</c:v>
                </c:pt>
                <c:pt idx="80">
                  <c:v>7.4</c:v>
                </c:pt>
                <c:pt idx="81">
                  <c:v>7.4</c:v>
                </c:pt>
                <c:pt idx="82">
                  <c:v>8</c:v>
                </c:pt>
                <c:pt idx="83">
                  <c:v>8</c:v>
                </c:pt>
                <c:pt idx="84">
                  <c:v>8</c:v>
                </c:pt>
                <c:pt idx="86">
                  <c:v>9.3000000000000007</c:v>
                </c:pt>
                <c:pt idx="93">
                  <c:v>8.1</c:v>
                </c:pt>
                <c:pt idx="101">
                  <c:v>8.3000000000000007</c:v>
                </c:pt>
                <c:pt idx="102">
                  <c:v>8.3000000000000007</c:v>
                </c:pt>
                <c:pt idx="103">
                  <c:v>8.3000000000000007</c:v>
                </c:pt>
                <c:pt idx="104">
                  <c:v>8.3000000000000007</c:v>
                </c:pt>
                <c:pt idx="107">
                  <c:v>8.3000000000000007</c:v>
                </c:pt>
                <c:pt idx="108">
                  <c:v>8.3000000000000007</c:v>
                </c:pt>
                <c:pt idx="111">
                  <c:v>10.3</c:v>
                </c:pt>
                <c:pt idx="112">
                  <c:v>10.3</c:v>
                </c:pt>
                <c:pt idx="113">
                  <c:v>10.3</c:v>
                </c:pt>
                <c:pt idx="114">
                  <c:v>10.3</c:v>
                </c:pt>
                <c:pt idx="115">
                  <c:v>10.3</c:v>
                </c:pt>
                <c:pt idx="116">
                  <c:v>10.3</c:v>
                </c:pt>
                <c:pt idx="117">
                  <c:v>10.3</c:v>
                </c:pt>
                <c:pt idx="118">
                  <c:v>10.3</c:v>
                </c:pt>
                <c:pt idx="121">
                  <c:v>10.3</c:v>
                </c:pt>
                <c:pt idx="122">
                  <c:v>10.3</c:v>
                </c:pt>
                <c:pt idx="123">
                  <c:v>10.3</c:v>
                </c:pt>
                <c:pt idx="124">
                  <c:v>10.3</c:v>
                </c:pt>
                <c:pt idx="125">
                  <c:v>10.3</c:v>
                </c:pt>
                <c:pt idx="126">
                  <c:v>10.3</c:v>
                </c:pt>
                <c:pt idx="127">
                  <c:v>10.3</c:v>
                </c:pt>
                <c:pt idx="128">
                  <c:v>10.3</c:v>
                </c:pt>
                <c:pt idx="132">
                  <c:v>10.3</c:v>
                </c:pt>
                <c:pt idx="133">
                  <c:v>10.3</c:v>
                </c:pt>
                <c:pt idx="134">
                  <c:v>10.3</c:v>
                </c:pt>
                <c:pt idx="135">
                  <c:v>10.3</c:v>
                </c:pt>
                <c:pt idx="136">
                  <c:v>10.3</c:v>
                </c:pt>
                <c:pt idx="137">
                  <c:v>10.3</c:v>
                </c:pt>
                <c:pt idx="138">
                  <c:v>10.3</c:v>
                </c:pt>
                <c:pt idx="139">
                  <c:v>10.3</c:v>
                </c:pt>
                <c:pt idx="140">
                  <c:v>10.3</c:v>
                </c:pt>
                <c:pt idx="141">
                  <c:v>10.3</c:v>
                </c:pt>
                <c:pt idx="142">
                  <c:v>10.3</c:v>
                </c:pt>
                <c:pt idx="143">
                  <c:v>10.3</c:v>
                </c:pt>
                <c:pt idx="144">
                  <c:v>10.8</c:v>
                </c:pt>
                <c:pt idx="145">
                  <c:v>10.8</c:v>
                </c:pt>
                <c:pt idx="146">
                  <c:v>10.8</c:v>
                </c:pt>
                <c:pt idx="147">
                  <c:v>10.8</c:v>
                </c:pt>
                <c:pt idx="148">
                  <c:v>10.8</c:v>
                </c:pt>
                <c:pt idx="149">
                  <c:v>10.8</c:v>
                </c:pt>
                <c:pt idx="150">
                  <c:v>10.8</c:v>
                </c:pt>
                <c:pt idx="151">
                  <c:v>10.8</c:v>
                </c:pt>
                <c:pt idx="152">
                  <c:v>10.8</c:v>
                </c:pt>
                <c:pt idx="153">
                  <c:v>10.8</c:v>
                </c:pt>
                <c:pt idx="154">
                  <c:v>10.8</c:v>
                </c:pt>
                <c:pt idx="155">
                  <c:v>10.8</c:v>
                </c:pt>
                <c:pt idx="156">
                  <c:v>10.8</c:v>
                </c:pt>
                <c:pt idx="157">
                  <c:v>10.8</c:v>
                </c:pt>
                <c:pt idx="158">
                  <c:v>10.8</c:v>
                </c:pt>
                <c:pt idx="159">
                  <c:v>10.8</c:v>
                </c:pt>
                <c:pt idx="160">
                  <c:v>10.8</c:v>
                </c:pt>
                <c:pt idx="161">
                  <c:v>10.8</c:v>
                </c:pt>
                <c:pt idx="162">
                  <c:v>10.8</c:v>
                </c:pt>
                <c:pt idx="163">
                  <c:v>10.8</c:v>
                </c:pt>
                <c:pt idx="164">
                  <c:v>10.8</c:v>
                </c:pt>
                <c:pt idx="165">
                  <c:v>10.8</c:v>
                </c:pt>
                <c:pt idx="166">
                  <c:v>10.8</c:v>
                </c:pt>
                <c:pt idx="167">
                  <c:v>10.8</c:v>
                </c:pt>
                <c:pt idx="168">
                  <c:v>10.8</c:v>
                </c:pt>
                <c:pt idx="169">
                  <c:v>10.8</c:v>
                </c:pt>
                <c:pt idx="170">
                  <c:v>10.8</c:v>
                </c:pt>
                <c:pt idx="171">
                  <c:v>10.8</c:v>
                </c:pt>
                <c:pt idx="172">
                  <c:v>10.8</c:v>
                </c:pt>
                <c:pt idx="173">
                  <c:v>10.8</c:v>
                </c:pt>
                <c:pt idx="174">
                  <c:v>10.8</c:v>
                </c:pt>
                <c:pt idx="175">
                  <c:v>10.8</c:v>
                </c:pt>
                <c:pt idx="176">
                  <c:v>10.8</c:v>
                </c:pt>
                <c:pt idx="177">
                  <c:v>10.8</c:v>
                </c:pt>
                <c:pt idx="178">
                  <c:v>10.8</c:v>
                </c:pt>
                <c:pt idx="179">
                  <c:v>10.8</c:v>
                </c:pt>
                <c:pt idx="180">
                  <c:v>10.8</c:v>
                </c:pt>
                <c:pt idx="181">
                  <c:v>10.8</c:v>
                </c:pt>
                <c:pt idx="182">
                  <c:v>10.8</c:v>
                </c:pt>
                <c:pt idx="183">
                  <c:v>10.8</c:v>
                </c:pt>
                <c:pt idx="184">
                  <c:v>10.8</c:v>
                </c:pt>
                <c:pt idx="185">
                  <c:v>10.8</c:v>
                </c:pt>
                <c:pt idx="186">
                  <c:v>10.8</c:v>
                </c:pt>
                <c:pt idx="187">
                  <c:v>10.8</c:v>
                </c:pt>
                <c:pt idx="188">
                  <c:v>10.8</c:v>
                </c:pt>
                <c:pt idx="189">
                  <c:v>10.8</c:v>
                </c:pt>
                <c:pt idx="190">
                  <c:v>10.8</c:v>
                </c:pt>
                <c:pt idx="191">
                  <c:v>10.8</c:v>
                </c:pt>
                <c:pt idx="192">
                  <c:v>10.8</c:v>
                </c:pt>
                <c:pt idx="193">
                  <c:v>10.8</c:v>
                </c:pt>
                <c:pt idx="194">
                  <c:v>10.8</c:v>
                </c:pt>
                <c:pt idx="195">
                  <c:v>10.8</c:v>
                </c:pt>
                <c:pt idx="196">
                  <c:v>10.8</c:v>
                </c:pt>
                <c:pt idx="197">
                  <c:v>10.8</c:v>
                </c:pt>
                <c:pt idx="198">
                  <c:v>10.8</c:v>
                </c:pt>
                <c:pt idx="199">
                  <c:v>10.8</c:v>
                </c:pt>
                <c:pt idx="200">
                  <c:v>10.8</c:v>
                </c:pt>
                <c:pt idx="201">
                  <c:v>10.8</c:v>
                </c:pt>
                <c:pt idx="202">
                  <c:v>10.8</c:v>
                </c:pt>
                <c:pt idx="203">
                  <c:v>10.8</c:v>
                </c:pt>
                <c:pt idx="204">
                  <c:v>10.8</c:v>
                </c:pt>
                <c:pt idx="205">
                  <c:v>10.8</c:v>
                </c:pt>
                <c:pt idx="207">
                  <c:v>10.8</c:v>
                </c:pt>
                <c:pt idx="208">
                  <c:v>10.8</c:v>
                </c:pt>
                <c:pt idx="209">
                  <c:v>10.8</c:v>
                </c:pt>
                <c:pt idx="210">
                  <c:v>10.8</c:v>
                </c:pt>
                <c:pt idx="211">
                  <c:v>10.8</c:v>
                </c:pt>
                <c:pt idx="213">
                  <c:v>10.8</c:v>
                </c:pt>
                <c:pt idx="214">
                  <c:v>10.8</c:v>
                </c:pt>
                <c:pt idx="215">
                  <c:v>10.8</c:v>
                </c:pt>
                <c:pt idx="216">
                  <c:v>10.8</c:v>
                </c:pt>
                <c:pt idx="217">
                  <c:v>10.8</c:v>
                </c:pt>
                <c:pt idx="218">
                  <c:v>10.8</c:v>
                </c:pt>
                <c:pt idx="219">
                  <c:v>10.8</c:v>
                </c:pt>
                <c:pt idx="220">
                  <c:v>10.8</c:v>
                </c:pt>
                <c:pt idx="221">
                  <c:v>10.8</c:v>
                </c:pt>
                <c:pt idx="223">
                  <c:v>11</c:v>
                </c:pt>
                <c:pt idx="224">
                  <c:v>11</c:v>
                </c:pt>
                <c:pt idx="225">
                  <c:v>11</c:v>
                </c:pt>
                <c:pt idx="226">
                  <c:v>11</c:v>
                </c:pt>
                <c:pt idx="227">
                  <c:v>11.4</c:v>
                </c:pt>
                <c:pt idx="228">
                  <c:v>11.4</c:v>
                </c:pt>
                <c:pt idx="229">
                  <c:v>11.4</c:v>
                </c:pt>
                <c:pt idx="230">
                  <c:v>11.4</c:v>
                </c:pt>
                <c:pt idx="231">
                  <c:v>11.4</c:v>
                </c:pt>
                <c:pt idx="232">
                  <c:v>11.4</c:v>
                </c:pt>
                <c:pt idx="233">
                  <c:v>11.4</c:v>
                </c:pt>
                <c:pt idx="234">
                  <c:v>11.4</c:v>
                </c:pt>
                <c:pt idx="235">
                  <c:v>11.4</c:v>
                </c:pt>
                <c:pt idx="236">
                  <c:v>11.4</c:v>
                </c:pt>
                <c:pt idx="237">
                  <c:v>11.4</c:v>
                </c:pt>
                <c:pt idx="238">
                  <c:v>11.4</c:v>
                </c:pt>
                <c:pt idx="240">
                  <c:v>8.1999999999999993</c:v>
                </c:pt>
                <c:pt idx="241">
                  <c:v>8.1999999999999993</c:v>
                </c:pt>
                <c:pt idx="251">
                  <c:v>8.6</c:v>
                </c:pt>
                <c:pt idx="252">
                  <c:v>10.3</c:v>
                </c:pt>
                <c:pt idx="254">
                  <c:v>4.3</c:v>
                </c:pt>
                <c:pt idx="263">
                  <c:v>14</c:v>
                </c:pt>
                <c:pt idx="269">
                  <c:v>8.4</c:v>
                </c:pt>
                <c:pt idx="271">
                  <c:v>8.4</c:v>
                </c:pt>
                <c:pt idx="281">
                  <c:v>6.1</c:v>
                </c:pt>
                <c:pt idx="291">
                  <c:v>8</c:v>
                </c:pt>
                <c:pt idx="293">
                  <c:v>7.6</c:v>
                </c:pt>
                <c:pt idx="297">
                  <c:v>7.1</c:v>
                </c:pt>
                <c:pt idx="299">
                  <c:v>7.6</c:v>
                </c:pt>
                <c:pt idx="301">
                  <c:v>7.9</c:v>
                </c:pt>
                <c:pt idx="305">
                  <c:v>16</c:v>
                </c:pt>
                <c:pt idx="320">
                  <c:v>13</c:v>
                </c:pt>
                <c:pt idx="321">
                  <c:v>13</c:v>
                </c:pt>
                <c:pt idx="323">
                  <c:v>13</c:v>
                </c:pt>
                <c:pt idx="324">
                  <c:v>14.1</c:v>
                </c:pt>
                <c:pt idx="325">
                  <c:v>14.1</c:v>
                </c:pt>
                <c:pt idx="327">
                  <c:v>6.2</c:v>
                </c:pt>
                <c:pt idx="328">
                  <c:v>11</c:v>
                </c:pt>
                <c:pt idx="346">
                  <c:v>6.7</c:v>
                </c:pt>
                <c:pt idx="366">
                  <c:v>10</c:v>
                </c:pt>
                <c:pt idx="407">
                  <c:v>13.9</c:v>
                </c:pt>
                <c:pt idx="429">
                  <c:v>7.4</c:v>
                </c:pt>
                <c:pt idx="430">
                  <c:v>7.4</c:v>
                </c:pt>
                <c:pt idx="465">
                  <c:v>5.6</c:v>
                </c:pt>
                <c:pt idx="483">
                  <c:v>6.4</c:v>
                </c:pt>
                <c:pt idx="501">
                  <c:v>13.5</c:v>
                </c:pt>
                <c:pt idx="502">
                  <c:v>13.5</c:v>
                </c:pt>
                <c:pt idx="507">
                  <c:v>14.4</c:v>
                </c:pt>
                <c:pt idx="508">
                  <c:v>5.6</c:v>
                </c:pt>
                <c:pt idx="511">
                  <c:v>9</c:v>
                </c:pt>
                <c:pt idx="512">
                  <c:v>9</c:v>
                </c:pt>
                <c:pt idx="513">
                  <c:v>9</c:v>
                </c:pt>
                <c:pt idx="514">
                  <c:v>9</c:v>
                </c:pt>
                <c:pt idx="549">
                  <c:v>3.9</c:v>
                </c:pt>
                <c:pt idx="550">
                  <c:v>3.9</c:v>
                </c:pt>
                <c:pt idx="551">
                  <c:v>5.2</c:v>
                </c:pt>
                <c:pt idx="567">
                  <c:v>8.1999999999999993</c:v>
                </c:pt>
                <c:pt idx="568">
                  <c:v>8.1999999999999993</c:v>
                </c:pt>
                <c:pt idx="573">
                  <c:v>5.7</c:v>
                </c:pt>
                <c:pt idx="574">
                  <c:v>6.8</c:v>
                </c:pt>
                <c:pt idx="582">
                  <c:v>8</c:v>
                </c:pt>
                <c:pt idx="583">
                  <c:v>5.9</c:v>
                </c:pt>
                <c:pt idx="591">
                  <c:v>6.4</c:v>
                </c:pt>
                <c:pt idx="592">
                  <c:v>6.6</c:v>
                </c:pt>
                <c:pt idx="593">
                  <c:v>6.7</c:v>
                </c:pt>
                <c:pt idx="594">
                  <c:v>6.7</c:v>
                </c:pt>
                <c:pt idx="595">
                  <c:v>6.7</c:v>
                </c:pt>
                <c:pt idx="597">
                  <c:v>13</c:v>
                </c:pt>
              </c:numCache>
            </c:numRef>
          </c:xVal>
          <c:yVal>
            <c:numRef>
              <c:f>'Civ Turboshafts.xls'!$J$7:$J$1000</c:f>
              <c:numCache>
                <c:formatCode>0.00</c:formatCode>
                <c:ptCount val="994"/>
                <c:pt idx="1">
                  <c:v>0</c:v>
                </c:pt>
                <c:pt idx="2">
                  <c:v>0</c:v>
                </c:pt>
                <c:pt idx="3">
                  <c:v>0</c:v>
                </c:pt>
                <c:pt idx="4">
                  <c:v>0.22831050228310501</c:v>
                </c:pt>
                <c:pt idx="5">
                  <c:v>0.22831050228310501</c:v>
                </c:pt>
                <c:pt idx="6">
                  <c:v>0.22831050228310501</c:v>
                </c:pt>
                <c:pt idx="7">
                  <c:v>0.22831050228310501</c:v>
                </c:pt>
                <c:pt idx="8">
                  <c:v>0.22831050228310501</c:v>
                </c:pt>
                <c:pt idx="9">
                  <c:v>0.24590163934426229</c:v>
                </c:pt>
                <c:pt idx="10">
                  <c:v>0.24590163934426229</c:v>
                </c:pt>
                <c:pt idx="11">
                  <c:v>0.24590163934426229</c:v>
                </c:pt>
                <c:pt idx="12">
                  <c:v>0</c:v>
                </c:pt>
                <c:pt idx="13">
                  <c:v>0.234375</c:v>
                </c:pt>
                <c:pt idx="14">
                  <c:v>0.234375</c:v>
                </c:pt>
                <c:pt idx="15">
                  <c:v>0.234375</c:v>
                </c:pt>
                <c:pt idx="16">
                  <c:v>0.23076923076923075</c:v>
                </c:pt>
                <c:pt idx="17">
                  <c:v>0.23076923076923075</c:v>
                </c:pt>
                <c:pt idx="18">
                  <c:v>0.23076923076923075</c:v>
                </c:pt>
                <c:pt idx="19">
                  <c:v>0</c:v>
                </c:pt>
                <c:pt idx="20">
                  <c:v>0.23076923076923075</c:v>
                </c:pt>
                <c:pt idx="21">
                  <c:v>0.24671052631578946</c:v>
                </c:pt>
                <c:pt idx="22">
                  <c:v>0.24671052631578946</c:v>
                </c:pt>
                <c:pt idx="23">
                  <c:v>0.24671052631578946</c:v>
                </c:pt>
                <c:pt idx="24">
                  <c:v>0.24671052631578946</c:v>
                </c:pt>
                <c:pt idx="25">
                  <c:v>0.24671052631578946</c:v>
                </c:pt>
                <c:pt idx="26">
                  <c:v>0.24671052631578946</c:v>
                </c:pt>
                <c:pt idx="27">
                  <c:v>0.23076923076923075</c:v>
                </c:pt>
                <c:pt idx="28">
                  <c:v>0.23076923076923075</c:v>
                </c:pt>
                <c:pt idx="29">
                  <c:v>0</c:v>
                </c:pt>
                <c:pt idx="30">
                  <c:v>0.24752475247524752</c:v>
                </c:pt>
                <c:pt idx="31">
                  <c:v>0.24752475247524752</c:v>
                </c:pt>
                <c:pt idx="32">
                  <c:v>0.2533783783783784</c:v>
                </c:pt>
                <c:pt idx="33">
                  <c:v>0.2533783783783784</c:v>
                </c:pt>
                <c:pt idx="34">
                  <c:v>0.2533783783783784</c:v>
                </c:pt>
                <c:pt idx="35">
                  <c:v>0.2533783783783784</c:v>
                </c:pt>
                <c:pt idx="36">
                  <c:v>0</c:v>
                </c:pt>
                <c:pt idx="37">
                  <c:v>0.2533783783783784</c:v>
                </c:pt>
                <c:pt idx="38">
                  <c:v>0.2533783783783784</c:v>
                </c:pt>
                <c:pt idx="39">
                  <c:v>0</c:v>
                </c:pt>
                <c:pt idx="40">
                  <c:v>0</c:v>
                </c:pt>
                <c:pt idx="41">
                  <c:v>0</c:v>
                </c:pt>
                <c:pt idx="42">
                  <c:v>0</c:v>
                </c:pt>
                <c:pt idx="43">
                  <c:v>0</c:v>
                </c:pt>
                <c:pt idx="44">
                  <c:v>0.2533783783783784</c:v>
                </c:pt>
                <c:pt idx="45">
                  <c:v>0</c:v>
                </c:pt>
                <c:pt idx="46">
                  <c:v>0.26315789473684209</c:v>
                </c:pt>
                <c:pt idx="47">
                  <c:v>0.25862068965517243</c:v>
                </c:pt>
                <c:pt idx="48">
                  <c:v>0.25862068965517243</c:v>
                </c:pt>
                <c:pt idx="49">
                  <c:v>0</c:v>
                </c:pt>
                <c:pt idx="50">
                  <c:v>0</c:v>
                </c:pt>
                <c:pt idx="51">
                  <c:v>0</c:v>
                </c:pt>
                <c:pt idx="52">
                  <c:v>0</c:v>
                </c:pt>
                <c:pt idx="53">
                  <c:v>0</c:v>
                </c:pt>
                <c:pt idx="54">
                  <c:v>0</c:v>
                </c:pt>
                <c:pt idx="55">
                  <c:v>0.28846153846153844</c:v>
                </c:pt>
                <c:pt idx="56">
                  <c:v>0.28846153846153844</c:v>
                </c:pt>
                <c:pt idx="57">
                  <c:v>0.28846153846153844</c:v>
                </c:pt>
                <c:pt idx="58">
                  <c:v>0.32608695652173908</c:v>
                </c:pt>
                <c:pt idx="59">
                  <c:v>0</c:v>
                </c:pt>
                <c:pt idx="60">
                  <c:v>0.28846153846153844</c:v>
                </c:pt>
                <c:pt idx="61">
                  <c:v>0.23809523809523808</c:v>
                </c:pt>
                <c:pt idx="62">
                  <c:v>0.28846153846153844</c:v>
                </c:pt>
                <c:pt idx="63">
                  <c:v>0.27272727272727271</c:v>
                </c:pt>
                <c:pt idx="64">
                  <c:v>0.28846153846153844</c:v>
                </c:pt>
                <c:pt idx="65">
                  <c:v>0.36585365853658536</c:v>
                </c:pt>
                <c:pt idx="66">
                  <c:v>0.27573529411764702</c:v>
                </c:pt>
                <c:pt idx="67">
                  <c:v>0.27573529411764702</c:v>
                </c:pt>
                <c:pt idx="68">
                  <c:v>0.26269702276707529</c:v>
                </c:pt>
                <c:pt idx="69">
                  <c:v>0.25773195876288663</c:v>
                </c:pt>
                <c:pt idx="70">
                  <c:v>0</c:v>
                </c:pt>
                <c:pt idx="71">
                  <c:v>0.25996533795493937</c:v>
                </c:pt>
                <c:pt idx="72">
                  <c:v>0.26223776223776224</c:v>
                </c:pt>
                <c:pt idx="73">
                  <c:v>0.26223776223776224</c:v>
                </c:pt>
                <c:pt idx="74">
                  <c:v>0.26223776223776224</c:v>
                </c:pt>
                <c:pt idx="75">
                  <c:v>0</c:v>
                </c:pt>
                <c:pt idx="76">
                  <c:v>0.25996533795493937</c:v>
                </c:pt>
                <c:pt idx="77">
                  <c:v>0.26315789473684209</c:v>
                </c:pt>
                <c:pt idx="78">
                  <c:v>0.25996533795493937</c:v>
                </c:pt>
                <c:pt idx="79">
                  <c:v>0.22058823529411761</c:v>
                </c:pt>
                <c:pt idx="80">
                  <c:v>0.25862068965517243</c:v>
                </c:pt>
                <c:pt idx="81">
                  <c:v>0.25862068965517243</c:v>
                </c:pt>
                <c:pt idx="82">
                  <c:v>0.25423728813559321</c:v>
                </c:pt>
                <c:pt idx="83">
                  <c:v>0.25423728813559321</c:v>
                </c:pt>
                <c:pt idx="84">
                  <c:v>0.25423728813559321</c:v>
                </c:pt>
                <c:pt idx="85">
                  <c:v>0.2533783783783784</c:v>
                </c:pt>
                <c:pt idx="86">
                  <c:v>0.3</c:v>
                </c:pt>
                <c:pt idx="87">
                  <c:v>0.29644268774703558</c:v>
                </c:pt>
                <c:pt idx="88">
                  <c:v>0</c:v>
                </c:pt>
                <c:pt idx="89">
                  <c:v>0</c:v>
                </c:pt>
                <c:pt idx="91">
                  <c:v>0</c:v>
                </c:pt>
                <c:pt idx="92">
                  <c:v>0</c:v>
                </c:pt>
                <c:pt idx="93">
                  <c:v>0.24193548387096772</c:v>
                </c:pt>
                <c:pt idx="94">
                  <c:v>0</c:v>
                </c:pt>
                <c:pt idx="95">
                  <c:v>0.26269702276707529</c:v>
                </c:pt>
                <c:pt idx="96">
                  <c:v>0.26269702276707529</c:v>
                </c:pt>
                <c:pt idx="97">
                  <c:v>0.26269702276707529</c:v>
                </c:pt>
                <c:pt idx="98">
                  <c:v>0.26269702276707529</c:v>
                </c:pt>
                <c:pt idx="99">
                  <c:v>0.26269702276707529</c:v>
                </c:pt>
                <c:pt idx="100">
                  <c:v>0.26269702276707529</c:v>
                </c:pt>
                <c:pt idx="101">
                  <c:v>0.26269702276707529</c:v>
                </c:pt>
                <c:pt idx="102">
                  <c:v>0.26269702276707529</c:v>
                </c:pt>
                <c:pt idx="103">
                  <c:v>0.26269702276707529</c:v>
                </c:pt>
                <c:pt idx="104">
                  <c:v>0.26269702276707529</c:v>
                </c:pt>
                <c:pt idx="105">
                  <c:v>0</c:v>
                </c:pt>
                <c:pt idx="106">
                  <c:v>0</c:v>
                </c:pt>
                <c:pt idx="107">
                  <c:v>0.26978417266187049</c:v>
                </c:pt>
                <c:pt idx="108">
                  <c:v>0.26978417266187049</c:v>
                </c:pt>
                <c:pt idx="109">
                  <c:v>0</c:v>
                </c:pt>
                <c:pt idx="110">
                  <c:v>0</c:v>
                </c:pt>
                <c:pt idx="111">
                  <c:v>0.27372262773722622</c:v>
                </c:pt>
                <c:pt idx="112">
                  <c:v>0.27372262773722622</c:v>
                </c:pt>
                <c:pt idx="113">
                  <c:v>0.27372262773722622</c:v>
                </c:pt>
                <c:pt idx="114">
                  <c:v>0.27372262773722622</c:v>
                </c:pt>
                <c:pt idx="115">
                  <c:v>0.27372262773722622</c:v>
                </c:pt>
                <c:pt idx="116">
                  <c:v>0.27372262773722622</c:v>
                </c:pt>
                <c:pt idx="117">
                  <c:v>0.27372262773722622</c:v>
                </c:pt>
                <c:pt idx="118">
                  <c:v>0.27372262773722622</c:v>
                </c:pt>
                <c:pt idx="119">
                  <c:v>0</c:v>
                </c:pt>
                <c:pt idx="120">
                  <c:v>0</c:v>
                </c:pt>
                <c:pt idx="121">
                  <c:v>0.25996533795493937</c:v>
                </c:pt>
                <c:pt idx="122">
                  <c:v>0.25996533795493937</c:v>
                </c:pt>
                <c:pt idx="123">
                  <c:v>0.25996533795493937</c:v>
                </c:pt>
                <c:pt idx="124">
                  <c:v>0.25996533795493937</c:v>
                </c:pt>
                <c:pt idx="125">
                  <c:v>0.25996533795493937</c:v>
                </c:pt>
                <c:pt idx="126">
                  <c:v>0.25996533795493937</c:v>
                </c:pt>
                <c:pt idx="127">
                  <c:v>0.25996533795493937</c:v>
                </c:pt>
                <c:pt idx="128">
                  <c:v>0.25996533795493937</c:v>
                </c:pt>
                <c:pt idx="129">
                  <c:v>0</c:v>
                </c:pt>
                <c:pt idx="130">
                  <c:v>0</c:v>
                </c:pt>
                <c:pt idx="131">
                  <c:v>0</c:v>
                </c:pt>
                <c:pt idx="132">
                  <c:v>0.25996533795493937</c:v>
                </c:pt>
                <c:pt idx="133">
                  <c:v>0.25996533795493937</c:v>
                </c:pt>
                <c:pt idx="134">
                  <c:v>0.25996533795493937</c:v>
                </c:pt>
                <c:pt idx="135">
                  <c:v>0.25996533795493937</c:v>
                </c:pt>
                <c:pt idx="136">
                  <c:v>0.25996533795493937</c:v>
                </c:pt>
                <c:pt idx="137">
                  <c:v>0.25996533795493937</c:v>
                </c:pt>
                <c:pt idx="138">
                  <c:v>0.25996533795493937</c:v>
                </c:pt>
                <c:pt idx="139">
                  <c:v>0.25996533795493937</c:v>
                </c:pt>
                <c:pt idx="140">
                  <c:v>0.26408450704225356</c:v>
                </c:pt>
                <c:pt idx="141">
                  <c:v>0.26408450704225356</c:v>
                </c:pt>
                <c:pt idx="142">
                  <c:v>0.26408450704225356</c:v>
                </c:pt>
                <c:pt idx="143">
                  <c:v>0.26408450704225356</c:v>
                </c:pt>
                <c:pt idx="144">
                  <c:v>0.27272727272727271</c:v>
                </c:pt>
                <c:pt idx="145">
                  <c:v>0.27272727272727271</c:v>
                </c:pt>
                <c:pt idx="146">
                  <c:v>0.27272727272727271</c:v>
                </c:pt>
                <c:pt idx="147">
                  <c:v>0.27272727272727271</c:v>
                </c:pt>
                <c:pt idx="148">
                  <c:v>0.27272727272727271</c:v>
                </c:pt>
                <c:pt idx="149">
                  <c:v>0.27272727272727271</c:v>
                </c:pt>
                <c:pt idx="150">
                  <c:v>0.27272727272727271</c:v>
                </c:pt>
                <c:pt idx="151">
                  <c:v>0.27272727272727271</c:v>
                </c:pt>
                <c:pt idx="152">
                  <c:v>0.27272727272727271</c:v>
                </c:pt>
                <c:pt idx="153">
                  <c:v>0.27272727272727271</c:v>
                </c:pt>
                <c:pt idx="154">
                  <c:v>0.27272727272727271</c:v>
                </c:pt>
                <c:pt idx="155">
                  <c:v>0.27272727272727271</c:v>
                </c:pt>
                <c:pt idx="156">
                  <c:v>0.27272727272727271</c:v>
                </c:pt>
                <c:pt idx="157">
                  <c:v>0.27272727272727271</c:v>
                </c:pt>
                <c:pt idx="158">
                  <c:v>0.27272727272727271</c:v>
                </c:pt>
                <c:pt idx="159">
                  <c:v>0.27272727272727271</c:v>
                </c:pt>
                <c:pt idx="160">
                  <c:v>0.27272727272727271</c:v>
                </c:pt>
                <c:pt idx="161">
                  <c:v>0.27272727272727271</c:v>
                </c:pt>
                <c:pt idx="162">
                  <c:v>0.27272727272727271</c:v>
                </c:pt>
                <c:pt idx="163">
                  <c:v>0.27272727272727271</c:v>
                </c:pt>
                <c:pt idx="164">
                  <c:v>0.27272727272727271</c:v>
                </c:pt>
                <c:pt idx="165">
                  <c:v>0.27272727272727271</c:v>
                </c:pt>
                <c:pt idx="166">
                  <c:v>0.27272727272727271</c:v>
                </c:pt>
                <c:pt idx="167">
                  <c:v>0.27272727272727271</c:v>
                </c:pt>
                <c:pt idx="168">
                  <c:v>0.27272727272727271</c:v>
                </c:pt>
                <c:pt idx="169">
                  <c:v>0.27272727272727271</c:v>
                </c:pt>
                <c:pt idx="170">
                  <c:v>0.27272727272727271</c:v>
                </c:pt>
                <c:pt idx="171">
                  <c:v>0.27272727272727271</c:v>
                </c:pt>
                <c:pt idx="172">
                  <c:v>0.27272727272727271</c:v>
                </c:pt>
                <c:pt idx="173">
                  <c:v>0.27272727272727271</c:v>
                </c:pt>
                <c:pt idx="174">
                  <c:v>0.27272727272727271</c:v>
                </c:pt>
                <c:pt idx="175">
                  <c:v>0.27272727272727271</c:v>
                </c:pt>
                <c:pt idx="176">
                  <c:v>0.27272727272727271</c:v>
                </c:pt>
                <c:pt idx="177">
                  <c:v>0.27272727272727271</c:v>
                </c:pt>
                <c:pt idx="178">
                  <c:v>0.27272727272727271</c:v>
                </c:pt>
                <c:pt idx="179">
                  <c:v>0.27272727272727271</c:v>
                </c:pt>
                <c:pt idx="180">
                  <c:v>0.27272727272727271</c:v>
                </c:pt>
                <c:pt idx="181">
                  <c:v>0.27272727272727271</c:v>
                </c:pt>
                <c:pt idx="182">
                  <c:v>0.27272727272727271</c:v>
                </c:pt>
                <c:pt idx="183">
                  <c:v>0.27272727272727271</c:v>
                </c:pt>
                <c:pt idx="184">
                  <c:v>0.27272727272727271</c:v>
                </c:pt>
                <c:pt idx="185">
                  <c:v>0.27272727272727271</c:v>
                </c:pt>
                <c:pt idx="186">
                  <c:v>0.27272727272727271</c:v>
                </c:pt>
                <c:pt idx="187">
                  <c:v>0.27272727272727271</c:v>
                </c:pt>
                <c:pt idx="188">
                  <c:v>0.27272727272727271</c:v>
                </c:pt>
                <c:pt idx="189">
                  <c:v>0.27272727272727271</c:v>
                </c:pt>
                <c:pt idx="190">
                  <c:v>0.27272727272727271</c:v>
                </c:pt>
                <c:pt idx="191">
                  <c:v>0.27272727272727271</c:v>
                </c:pt>
                <c:pt idx="192">
                  <c:v>0.27272727272727271</c:v>
                </c:pt>
                <c:pt idx="193">
                  <c:v>0.27272727272727271</c:v>
                </c:pt>
                <c:pt idx="194">
                  <c:v>0.27272727272727271</c:v>
                </c:pt>
                <c:pt idx="195">
                  <c:v>0.27272727272727271</c:v>
                </c:pt>
                <c:pt idx="196">
                  <c:v>0.27272727272727271</c:v>
                </c:pt>
                <c:pt idx="197">
                  <c:v>0.27272727272727271</c:v>
                </c:pt>
                <c:pt idx="198">
                  <c:v>0.27272727272727271</c:v>
                </c:pt>
                <c:pt idx="200">
                  <c:v>0.27272727272727271</c:v>
                </c:pt>
                <c:pt idx="201">
                  <c:v>0.27272727272727271</c:v>
                </c:pt>
                <c:pt idx="202">
                  <c:v>0.27272727272727271</c:v>
                </c:pt>
                <c:pt idx="203">
                  <c:v>0.27272727272727271</c:v>
                </c:pt>
                <c:pt idx="204">
                  <c:v>0.27272727272727271</c:v>
                </c:pt>
                <c:pt idx="205">
                  <c:v>0.27272727272727271</c:v>
                </c:pt>
                <c:pt idx="206">
                  <c:v>0</c:v>
                </c:pt>
                <c:pt idx="207">
                  <c:v>0.28301886792452829</c:v>
                </c:pt>
                <c:pt idx="208">
                  <c:v>0.28301886792452829</c:v>
                </c:pt>
                <c:pt idx="209">
                  <c:v>0.28301886792452829</c:v>
                </c:pt>
                <c:pt idx="210">
                  <c:v>0.28301886792452829</c:v>
                </c:pt>
                <c:pt idx="211">
                  <c:v>0.28735632183908044</c:v>
                </c:pt>
                <c:pt idx="212">
                  <c:v>0</c:v>
                </c:pt>
                <c:pt idx="213">
                  <c:v>0.28735632183908044</c:v>
                </c:pt>
                <c:pt idx="214">
                  <c:v>0.28735632183908044</c:v>
                </c:pt>
                <c:pt idx="215">
                  <c:v>0.28735632183908044</c:v>
                </c:pt>
                <c:pt idx="216">
                  <c:v>0.28735632183908044</c:v>
                </c:pt>
                <c:pt idx="217">
                  <c:v>0.28735632183908044</c:v>
                </c:pt>
                <c:pt idx="218">
                  <c:v>0.28735632183908044</c:v>
                </c:pt>
                <c:pt idx="219">
                  <c:v>0.28735632183908044</c:v>
                </c:pt>
                <c:pt idx="220">
                  <c:v>0.28735632183908044</c:v>
                </c:pt>
                <c:pt idx="221">
                  <c:v>0.28735632183908044</c:v>
                </c:pt>
                <c:pt idx="222">
                  <c:v>0</c:v>
                </c:pt>
                <c:pt idx="223">
                  <c:v>0.29126213592233008</c:v>
                </c:pt>
                <c:pt idx="224">
                  <c:v>0.29126213592233008</c:v>
                </c:pt>
                <c:pt idx="225">
                  <c:v>0.29126213592233008</c:v>
                </c:pt>
                <c:pt idx="226">
                  <c:v>0.29126213592233008</c:v>
                </c:pt>
                <c:pt idx="227">
                  <c:v>0.29411764705882354</c:v>
                </c:pt>
                <c:pt idx="228">
                  <c:v>0.29411764705882354</c:v>
                </c:pt>
                <c:pt idx="229">
                  <c:v>0.29411764705882354</c:v>
                </c:pt>
                <c:pt idx="230">
                  <c:v>0.29411764705882354</c:v>
                </c:pt>
                <c:pt idx="231">
                  <c:v>0.29411764705882354</c:v>
                </c:pt>
                <c:pt idx="232">
                  <c:v>0.29411764705882354</c:v>
                </c:pt>
                <c:pt idx="233">
                  <c:v>0.29411764705882354</c:v>
                </c:pt>
                <c:pt idx="234">
                  <c:v>0.29411764705882354</c:v>
                </c:pt>
                <c:pt idx="235">
                  <c:v>0.29411764705882354</c:v>
                </c:pt>
                <c:pt idx="236">
                  <c:v>0.29411764705882354</c:v>
                </c:pt>
                <c:pt idx="237">
                  <c:v>0.29411764705882354</c:v>
                </c:pt>
                <c:pt idx="238">
                  <c:v>0.29411764705882354</c:v>
                </c:pt>
                <c:pt idx="239">
                  <c:v>0</c:v>
                </c:pt>
                <c:pt idx="240">
                  <c:v>0.22556390977443608</c:v>
                </c:pt>
                <c:pt idx="241">
                  <c:v>0.22556390977443608</c:v>
                </c:pt>
                <c:pt idx="242">
                  <c:v>0</c:v>
                </c:pt>
                <c:pt idx="243">
                  <c:v>0</c:v>
                </c:pt>
                <c:pt idx="244">
                  <c:v>0</c:v>
                </c:pt>
                <c:pt idx="245">
                  <c:v>0</c:v>
                </c:pt>
                <c:pt idx="246">
                  <c:v>0</c:v>
                </c:pt>
                <c:pt idx="247">
                  <c:v>0</c:v>
                </c:pt>
                <c:pt idx="248">
                  <c:v>0</c:v>
                </c:pt>
                <c:pt idx="249">
                  <c:v>0</c:v>
                </c:pt>
                <c:pt idx="250">
                  <c:v>0</c:v>
                </c:pt>
                <c:pt idx="251">
                  <c:v>0.25</c:v>
                </c:pt>
                <c:pt idx="252">
                  <c:v>0.25</c:v>
                </c:pt>
                <c:pt idx="253">
                  <c:v>0</c:v>
                </c:pt>
                <c:pt idx="254">
                  <c:v>0.18072289156626506</c:v>
                </c:pt>
                <c:pt idx="255">
                  <c:v>0.31712473572938688</c:v>
                </c:pt>
                <c:pt idx="256">
                  <c:v>0</c:v>
                </c:pt>
                <c:pt idx="257">
                  <c:v>0.31712473572938688</c:v>
                </c:pt>
                <c:pt idx="258">
                  <c:v>0.31712473572938688</c:v>
                </c:pt>
                <c:pt idx="259">
                  <c:v>0</c:v>
                </c:pt>
                <c:pt idx="260">
                  <c:v>0</c:v>
                </c:pt>
                <c:pt idx="261">
                  <c:v>0.31914893617021278</c:v>
                </c:pt>
                <c:pt idx="262">
                  <c:v>0</c:v>
                </c:pt>
                <c:pt idx="263">
                  <c:v>0.31645569620253167</c:v>
                </c:pt>
                <c:pt idx="264">
                  <c:v>0</c:v>
                </c:pt>
                <c:pt idx="265">
                  <c:v>0</c:v>
                </c:pt>
                <c:pt idx="266">
                  <c:v>0</c:v>
                </c:pt>
                <c:pt idx="267">
                  <c:v>0</c:v>
                </c:pt>
                <c:pt idx="268">
                  <c:v>0</c:v>
                </c:pt>
                <c:pt idx="269">
                  <c:v>0.24193548387096772</c:v>
                </c:pt>
                <c:pt idx="270">
                  <c:v>0</c:v>
                </c:pt>
                <c:pt idx="271">
                  <c:v>0.24193548387096772</c:v>
                </c:pt>
                <c:pt idx="272">
                  <c:v>0</c:v>
                </c:pt>
                <c:pt idx="273">
                  <c:v>0</c:v>
                </c:pt>
                <c:pt idx="274">
                  <c:v>0</c:v>
                </c:pt>
                <c:pt idx="275">
                  <c:v>0</c:v>
                </c:pt>
                <c:pt idx="276">
                  <c:v>0</c:v>
                </c:pt>
                <c:pt idx="277">
                  <c:v>0</c:v>
                </c:pt>
                <c:pt idx="278">
                  <c:v>0</c:v>
                </c:pt>
                <c:pt idx="279">
                  <c:v>0</c:v>
                </c:pt>
                <c:pt idx="280">
                  <c:v>0</c:v>
                </c:pt>
                <c:pt idx="281">
                  <c:v>0.17857142857142858</c:v>
                </c:pt>
                <c:pt idx="282">
                  <c:v>0</c:v>
                </c:pt>
                <c:pt idx="283">
                  <c:v>0</c:v>
                </c:pt>
                <c:pt idx="284">
                  <c:v>0</c:v>
                </c:pt>
                <c:pt idx="285">
                  <c:v>0</c:v>
                </c:pt>
                <c:pt idx="286">
                  <c:v>0</c:v>
                </c:pt>
                <c:pt idx="287">
                  <c:v>0</c:v>
                </c:pt>
                <c:pt idx="288">
                  <c:v>0</c:v>
                </c:pt>
                <c:pt idx="289">
                  <c:v>0</c:v>
                </c:pt>
                <c:pt idx="290">
                  <c:v>0</c:v>
                </c:pt>
                <c:pt idx="291">
                  <c:v>0.28355387523629488</c:v>
                </c:pt>
                <c:pt idx="292">
                  <c:v>0</c:v>
                </c:pt>
                <c:pt idx="293">
                  <c:v>0.34090909090909088</c:v>
                </c:pt>
                <c:pt idx="294">
                  <c:v>0</c:v>
                </c:pt>
                <c:pt idx="295">
                  <c:v>0</c:v>
                </c:pt>
                <c:pt idx="296">
                  <c:v>0</c:v>
                </c:pt>
                <c:pt idx="297">
                  <c:v>0.29411764705882354</c:v>
                </c:pt>
                <c:pt idx="298">
                  <c:v>0</c:v>
                </c:pt>
                <c:pt idx="299">
                  <c:v>0</c:v>
                </c:pt>
                <c:pt idx="300">
                  <c:v>0</c:v>
                </c:pt>
                <c:pt idx="301">
                  <c:v>0</c:v>
                </c:pt>
                <c:pt idx="302">
                  <c:v>0</c:v>
                </c:pt>
                <c:pt idx="303">
                  <c:v>0</c:v>
                </c:pt>
                <c:pt idx="304">
                  <c:v>0.32467532467532467</c:v>
                </c:pt>
                <c:pt idx="305">
                  <c:v>0</c:v>
                </c:pt>
                <c:pt idx="306">
                  <c:v>0</c:v>
                </c:pt>
                <c:pt idx="307">
                  <c:v>0</c:v>
                </c:pt>
                <c:pt idx="308">
                  <c:v>0</c:v>
                </c:pt>
                <c:pt idx="309">
                  <c:v>0</c:v>
                </c:pt>
                <c:pt idx="310">
                  <c:v>0</c:v>
                </c:pt>
                <c:pt idx="311">
                  <c:v>0.30241935483870969</c:v>
                </c:pt>
                <c:pt idx="312">
                  <c:v>0.29821073558648109</c:v>
                </c:pt>
                <c:pt idx="313">
                  <c:v>0</c:v>
                </c:pt>
                <c:pt idx="314">
                  <c:v>0</c:v>
                </c:pt>
                <c:pt idx="315">
                  <c:v>0</c:v>
                </c:pt>
                <c:pt idx="316">
                  <c:v>0</c:v>
                </c:pt>
                <c:pt idx="317">
                  <c:v>0</c:v>
                </c:pt>
                <c:pt idx="318">
                  <c:v>0</c:v>
                </c:pt>
                <c:pt idx="319">
                  <c:v>0</c:v>
                </c:pt>
                <c:pt idx="320">
                  <c:v>0</c:v>
                </c:pt>
                <c:pt idx="321">
                  <c:v>0.41666666666666669</c:v>
                </c:pt>
                <c:pt idx="322">
                  <c:v>0</c:v>
                </c:pt>
                <c:pt idx="323">
                  <c:v>0.41666666666666669</c:v>
                </c:pt>
                <c:pt idx="324">
                  <c:v>0.31914893617021278</c:v>
                </c:pt>
                <c:pt idx="325">
                  <c:v>0.33482142857142855</c:v>
                </c:pt>
                <c:pt idx="326">
                  <c:v>0</c:v>
                </c:pt>
                <c:pt idx="327">
                  <c:v>0.23076923076923075</c:v>
                </c:pt>
                <c:pt idx="328">
                  <c:v>0</c:v>
                </c:pt>
                <c:pt idx="329">
                  <c:v>0</c:v>
                </c:pt>
                <c:pt idx="330">
                  <c:v>0</c:v>
                </c:pt>
                <c:pt idx="331">
                  <c:v>0</c:v>
                </c:pt>
                <c:pt idx="332">
                  <c:v>0.21582733812949642</c:v>
                </c:pt>
                <c:pt idx="333">
                  <c:v>0</c:v>
                </c:pt>
                <c:pt idx="334">
                  <c:v>0.21739130434782611</c:v>
                </c:pt>
                <c:pt idx="335">
                  <c:v>0.21802325581395349</c:v>
                </c:pt>
                <c:pt idx="336">
                  <c:v>0</c:v>
                </c:pt>
                <c:pt idx="337">
                  <c:v>0.23183925811437403</c:v>
                </c:pt>
                <c:pt idx="338">
                  <c:v>0.23183925811437403</c:v>
                </c:pt>
                <c:pt idx="339">
                  <c:v>0.24916943521594684</c:v>
                </c:pt>
                <c:pt idx="340">
                  <c:v>0</c:v>
                </c:pt>
                <c:pt idx="341">
                  <c:v>0</c:v>
                </c:pt>
                <c:pt idx="342">
                  <c:v>0</c:v>
                </c:pt>
                <c:pt idx="343">
                  <c:v>0.23809523809523808</c:v>
                </c:pt>
                <c:pt idx="344">
                  <c:v>0.23809523809523808</c:v>
                </c:pt>
                <c:pt idx="345">
                  <c:v>0.25210084033613445</c:v>
                </c:pt>
                <c:pt idx="346">
                  <c:v>0.24916943521594684</c:v>
                </c:pt>
                <c:pt idx="347">
                  <c:v>0.24916943521594684</c:v>
                </c:pt>
                <c:pt idx="348">
                  <c:v>0.25210084033613445</c:v>
                </c:pt>
                <c:pt idx="349">
                  <c:v>0.25210084033613445</c:v>
                </c:pt>
                <c:pt idx="350">
                  <c:v>0.25423728813559321</c:v>
                </c:pt>
                <c:pt idx="351">
                  <c:v>0.25380710659898476</c:v>
                </c:pt>
                <c:pt idx="352">
                  <c:v>0</c:v>
                </c:pt>
                <c:pt idx="353">
                  <c:v>0.24958402662229617</c:v>
                </c:pt>
                <c:pt idx="354">
                  <c:v>0</c:v>
                </c:pt>
                <c:pt idx="355">
                  <c:v>0.27075812274368227</c:v>
                </c:pt>
                <c:pt idx="356">
                  <c:v>0.27075812274368227</c:v>
                </c:pt>
                <c:pt idx="357">
                  <c:v>0.27124773960216997</c:v>
                </c:pt>
                <c:pt idx="358">
                  <c:v>0.26785714285714285</c:v>
                </c:pt>
                <c:pt idx="359">
                  <c:v>0</c:v>
                </c:pt>
                <c:pt idx="360">
                  <c:v>0.27372262773722622</c:v>
                </c:pt>
                <c:pt idx="361">
                  <c:v>0.25380710659898476</c:v>
                </c:pt>
                <c:pt idx="362">
                  <c:v>0.26455026455026459</c:v>
                </c:pt>
                <c:pt idx="363">
                  <c:v>0.21337126600284495</c:v>
                </c:pt>
                <c:pt idx="364">
                  <c:v>0.29469548133595286</c:v>
                </c:pt>
                <c:pt idx="365">
                  <c:v>0.29469548133595286</c:v>
                </c:pt>
                <c:pt idx="366">
                  <c:v>0.27985074626865669</c:v>
                </c:pt>
                <c:pt idx="367">
                  <c:v>0.29296875</c:v>
                </c:pt>
                <c:pt idx="368">
                  <c:v>0.24193548387096772</c:v>
                </c:pt>
                <c:pt idx="369">
                  <c:v>0.27422303473491771</c:v>
                </c:pt>
                <c:pt idx="370">
                  <c:v>0.27322404371584696</c:v>
                </c:pt>
                <c:pt idx="371">
                  <c:v>0.28846153846153844</c:v>
                </c:pt>
                <c:pt idx="372">
                  <c:v>0.27173913043478259</c:v>
                </c:pt>
                <c:pt idx="373">
                  <c:v>0.28301886792452829</c:v>
                </c:pt>
                <c:pt idx="374">
                  <c:v>0.28846153846153844</c:v>
                </c:pt>
                <c:pt idx="375">
                  <c:v>0</c:v>
                </c:pt>
                <c:pt idx="376">
                  <c:v>0.23547880690737832</c:v>
                </c:pt>
                <c:pt idx="377">
                  <c:v>0.234375</c:v>
                </c:pt>
                <c:pt idx="378">
                  <c:v>0</c:v>
                </c:pt>
                <c:pt idx="379">
                  <c:v>0.25641025641025644</c:v>
                </c:pt>
                <c:pt idx="380">
                  <c:v>0.25641025641025644</c:v>
                </c:pt>
                <c:pt idx="381">
                  <c:v>0.25252525252525254</c:v>
                </c:pt>
                <c:pt idx="382">
                  <c:v>0.25817555938037867</c:v>
                </c:pt>
                <c:pt idx="383">
                  <c:v>0.25817555938037867</c:v>
                </c:pt>
                <c:pt idx="384">
                  <c:v>0</c:v>
                </c:pt>
                <c:pt idx="385">
                  <c:v>0</c:v>
                </c:pt>
                <c:pt idx="386">
                  <c:v>0.25167785234899331</c:v>
                </c:pt>
                <c:pt idx="387">
                  <c:v>0.25167785234899331</c:v>
                </c:pt>
                <c:pt idx="388">
                  <c:v>0</c:v>
                </c:pt>
                <c:pt idx="389">
                  <c:v>0.24958402662229617</c:v>
                </c:pt>
                <c:pt idx="390">
                  <c:v>0</c:v>
                </c:pt>
                <c:pt idx="391">
                  <c:v>0.24916943521594684</c:v>
                </c:pt>
                <c:pt idx="392">
                  <c:v>0</c:v>
                </c:pt>
                <c:pt idx="393">
                  <c:v>0</c:v>
                </c:pt>
                <c:pt idx="394">
                  <c:v>0.3012048192771084</c:v>
                </c:pt>
                <c:pt idx="395">
                  <c:v>0.29761904761904762</c:v>
                </c:pt>
                <c:pt idx="396">
                  <c:v>0.30612244897959184</c:v>
                </c:pt>
                <c:pt idx="397">
                  <c:v>0</c:v>
                </c:pt>
                <c:pt idx="398">
                  <c:v>0.30927835051546393</c:v>
                </c:pt>
                <c:pt idx="399">
                  <c:v>0.30927835051546393</c:v>
                </c:pt>
                <c:pt idx="400">
                  <c:v>0.31512605042016806</c:v>
                </c:pt>
                <c:pt idx="401">
                  <c:v>0.31914893617021278</c:v>
                </c:pt>
                <c:pt idx="402">
                  <c:v>0.31914893617021278</c:v>
                </c:pt>
                <c:pt idx="403">
                  <c:v>0.32397408207343409</c:v>
                </c:pt>
                <c:pt idx="404">
                  <c:v>0.3105590062111801</c:v>
                </c:pt>
                <c:pt idx="405">
                  <c:v>0.3105590062111801</c:v>
                </c:pt>
                <c:pt idx="406">
                  <c:v>0</c:v>
                </c:pt>
                <c:pt idx="407">
                  <c:v>0.32051282051282048</c:v>
                </c:pt>
                <c:pt idx="408">
                  <c:v>0.32397408207343409</c:v>
                </c:pt>
                <c:pt idx="409">
                  <c:v>0.32397408207343409</c:v>
                </c:pt>
                <c:pt idx="410">
                  <c:v>0.32537960954446854</c:v>
                </c:pt>
                <c:pt idx="411">
                  <c:v>0</c:v>
                </c:pt>
                <c:pt idx="412">
                  <c:v>0.32679738562091498</c:v>
                </c:pt>
                <c:pt idx="413">
                  <c:v>0.32679738562091498</c:v>
                </c:pt>
                <c:pt idx="414">
                  <c:v>0</c:v>
                </c:pt>
                <c:pt idx="415">
                  <c:v>0</c:v>
                </c:pt>
                <c:pt idx="416">
                  <c:v>0.32679738562091498</c:v>
                </c:pt>
                <c:pt idx="417">
                  <c:v>0</c:v>
                </c:pt>
                <c:pt idx="418">
                  <c:v>0</c:v>
                </c:pt>
                <c:pt idx="419">
                  <c:v>0</c:v>
                </c:pt>
                <c:pt idx="420">
                  <c:v>0</c:v>
                </c:pt>
                <c:pt idx="421">
                  <c:v>0.27624309392265189</c:v>
                </c:pt>
                <c:pt idx="422">
                  <c:v>0.27372262773722622</c:v>
                </c:pt>
                <c:pt idx="423">
                  <c:v>0</c:v>
                </c:pt>
                <c:pt idx="424">
                  <c:v>0</c:v>
                </c:pt>
                <c:pt idx="425">
                  <c:v>0</c:v>
                </c:pt>
                <c:pt idx="426">
                  <c:v>0</c:v>
                </c:pt>
                <c:pt idx="427">
                  <c:v>0</c:v>
                </c:pt>
                <c:pt idx="428">
                  <c:v>0</c:v>
                </c:pt>
                <c:pt idx="429">
                  <c:v>0.26315789473684209</c:v>
                </c:pt>
                <c:pt idx="430">
                  <c:v>0.25</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0.26315789473684209</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0.27272727272727271</c:v>
                </c:pt>
                <c:pt idx="484">
                  <c:v>0</c:v>
                </c:pt>
                <c:pt idx="485">
                  <c:v>0</c:v>
                </c:pt>
                <c:pt idx="486">
                  <c:v>0</c:v>
                </c:pt>
                <c:pt idx="487">
                  <c:v>0</c:v>
                </c:pt>
              </c:numCache>
            </c:numRef>
          </c:yVal>
          <c:smooth val="0"/>
        </c:ser>
        <c:dLbls>
          <c:showLegendKey val="0"/>
          <c:showVal val="0"/>
          <c:showCatName val="0"/>
          <c:showSerName val="0"/>
          <c:showPercent val="0"/>
          <c:showBubbleSize val="0"/>
        </c:dLbls>
        <c:axId val="328494912"/>
        <c:axId val="328503928"/>
      </c:scatterChart>
      <c:valAx>
        <c:axId val="328494912"/>
        <c:scaling>
          <c:orientation val="minMax"/>
        </c:scaling>
        <c:delete val="1"/>
        <c:axPos val="b"/>
        <c:numFmt formatCode="General" sourceLinked="1"/>
        <c:majorTickMark val="out"/>
        <c:minorTickMark val="none"/>
        <c:tickLblPos val="nextTo"/>
        <c:crossAx val="328503928"/>
        <c:crosses val="autoZero"/>
        <c:crossBetween val="midCat"/>
      </c:valAx>
      <c:valAx>
        <c:axId val="328503928"/>
        <c:scaling>
          <c:orientation val="minMax"/>
          <c:min val="5.000000000000001E-2"/>
        </c:scaling>
        <c:delete val="1"/>
        <c:axPos val="l"/>
        <c:majorGridlines>
          <c:spPr>
            <a:ln>
              <a:noFill/>
            </a:ln>
          </c:spPr>
        </c:majorGridlines>
        <c:numFmt formatCode="0.00" sourceLinked="1"/>
        <c:majorTickMark val="out"/>
        <c:minorTickMark val="none"/>
        <c:tickLblPos val="nextTo"/>
        <c:crossAx val="328494912"/>
        <c:crosses val="autoZero"/>
        <c:crossBetween val="midCat"/>
      </c:valAx>
      <c:spPr>
        <a:ln>
          <a:noFill/>
        </a:ln>
      </c:spPr>
    </c:plotArea>
    <c:legend>
      <c:legendPos val="r"/>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7623962504822558E-2"/>
          <c:y val="0.12442634489501427"/>
          <c:w val="0.87197141307763548"/>
          <c:h val="0.78215084604685681"/>
        </c:manualLayout>
      </c:layout>
      <c:scatterChart>
        <c:scatterStyle val="smoothMarker"/>
        <c:varyColors val="0"/>
        <c:ser>
          <c:idx val="19"/>
          <c:order val="0"/>
          <c:tx>
            <c:v>0.90 Comp/Turb, 2200F Conv Turb</c:v>
          </c:tx>
          <c:spPr>
            <a:ln>
              <a:solidFill>
                <a:schemeClr val="tx1">
                  <a:lumMod val="65000"/>
                  <a:lumOff val="35000"/>
                </a:schemeClr>
              </a:solidFill>
              <a:prstDash val="lgDash"/>
            </a:ln>
            <a:effectLst>
              <a:glow rad="228600">
                <a:schemeClr val="bg1">
                  <a:lumMod val="50000"/>
                  <a:alpha val="40000"/>
                </a:schemeClr>
              </a:glow>
            </a:effectLst>
          </c:spPr>
          <c:marker>
            <c:symbol val="none"/>
          </c:marker>
          <c:xVal>
            <c:numRef>
              <c:f>'100HP Var Gamma'!$AU$98:$AU$136</c:f>
              <c:numCache>
                <c:formatCode>0.0</c:formatCode>
                <c:ptCount val="39"/>
                <c:pt idx="0">
                  <c:v>1.4</c:v>
                </c:pt>
                <c:pt idx="1">
                  <c:v>1.5999999999999999</c:v>
                </c:pt>
                <c:pt idx="2">
                  <c:v>1.7999999999999998</c:v>
                </c:pt>
                <c:pt idx="3">
                  <c:v>1.9999999999999998</c:v>
                </c:pt>
                <c:pt idx="4">
                  <c:v>2.1999999999999997</c:v>
                </c:pt>
                <c:pt idx="5">
                  <c:v>2.4</c:v>
                </c:pt>
                <c:pt idx="6">
                  <c:v>2.6</c:v>
                </c:pt>
                <c:pt idx="7">
                  <c:v>2.8000000000000003</c:v>
                </c:pt>
                <c:pt idx="8">
                  <c:v>3.2</c:v>
                </c:pt>
                <c:pt idx="9">
                  <c:v>3.6</c:v>
                </c:pt>
                <c:pt idx="10">
                  <c:v>4</c:v>
                </c:pt>
                <c:pt idx="11">
                  <c:v>4.4000000000000004</c:v>
                </c:pt>
                <c:pt idx="12">
                  <c:v>4.8000000000000007</c:v>
                </c:pt>
                <c:pt idx="13">
                  <c:v>5.2000000000000011</c:v>
                </c:pt>
                <c:pt idx="14">
                  <c:v>5.6000000000000014</c:v>
                </c:pt>
                <c:pt idx="15">
                  <c:v>6.0000000000000018</c:v>
                </c:pt>
                <c:pt idx="16">
                  <c:v>6.5000000000000018</c:v>
                </c:pt>
                <c:pt idx="17">
                  <c:v>7.0000000000000018</c:v>
                </c:pt>
                <c:pt idx="18">
                  <c:v>7.5000000000000018</c:v>
                </c:pt>
                <c:pt idx="19">
                  <c:v>8.0000000000000018</c:v>
                </c:pt>
                <c:pt idx="20">
                  <c:v>9.0000000000000018</c:v>
                </c:pt>
                <c:pt idx="21">
                  <c:v>10.000000000000002</c:v>
                </c:pt>
                <c:pt idx="22">
                  <c:v>12</c:v>
                </c:pt>
                <c:pt idx="23">
                  <c:v>14</c:v>
                </c:pt>
                <c:pt idx="24">
                  <c:v>16</c:v>
                </c:pt>
                <c:pt idx="25">
                  <c:v>18</c:v>
                </c:pt>
                <c:pt idx="26">
                  <c:v>20</c:v>
                </c:pt>
                <c:pt idx="27">
                  <c:v>25</c:v>
                </c:pt>
                <c:pt idx="28">
                  <c:v>30</c:v>
                </c:pt>
                <c:pt idx="29">
                  <c:v>35</c:v>
                </c:pt>
                <c:pt idx="30">
                  <c:v>40</c:v>
                </c:pt>
                <c:pt idx="31">
                  <c:v>45</c:v>
                </c:pt>
                <c:pt idx="32">
                  <c:v>50</c:v>
                </c:pt>
                <c:pt idx="33">
                  <c:v>55</c:v>
                </c:pt>
                <c:pt idx="34">
                  <c:v>60</c:v>
                </c:pt>
                <c:pt idx="35">
                  <c:v>70</c:v>
                </c:pt>
                <c:pt idx="36">
                  <c:v>80</c:v>
                </c:pt>
                <c:pt idx="37">
                  <c:v>90</c:v>
                </c:pt>
                <c:pt idx="38">
                  <c:v>100</c:v>
                </c:pt>
              </c:numCache>
            </c:numRef>
          </c:xVal>
          <c:yVal>
            <c:numRef>
              <c:f>'100HP Var Gamma'!$BN$98:$BN$136</c:f>
              <c:numCache>
                <c:formatCode>0.0000</c:formatCode>
                <c:ptCount val="39"/>
                <c:pt idx="0">
                  <c:v>4.6304116322998537E-2</c:v>
                </c:pt>
                <c:pt idx="1">
                  <c:v>7.1693672350877952E-2</c:v>
                </c:pt>
                <c:pt idx="2">
                  <c:v>9.3395208141016747E-2</c:v>
                </c:pt>
                <c:pt idx="3">
                  <c:v>0.11212639176549064</c:v>
                </c:pt>
                <c:pt idx="4">
                  <c:v>0.12868192599959116</c:v>
                </c:pt>
                <c:pt idx="5">
                  <c:v>0.14330071944374159</c:v>
                </c:pt>
                <c:pt idx="6">
                  <c:v>0.15649110092312876</c:v>
                </c:pt>
                <c:pt idx="7">
                  <c:v>0.16839112832415656</c:v>
                </c:pt>
                <c:pt idx="8">
                  <c:v>0.18913684118196358</c:v>
                </c:pt>
                <c:pt idx="9">
                  <c:v>0.20677272221498499</c:v>
                </c:pt>
                <c:pt idx="10">
                  <c:v>0.2219496254144934</c:v>
                </c:pt>
                <c:pt idx="11">
                  <c:v>0.23535245371118321</c:v>
                </c:pt>
                <c:pt idx="12">
                  <c:v>0.24702794935109729</c:v>
                </c:pt>
                <c:pt idx="13">
                  <c:v>0.25740792354222047</c:v>
                </c:pt>
                <c:pt idx="14">
                  <c:v>0.2668857568549422</c:v>
                </c:pt>
                <c:pt idx="15">
                  <c:v>0.27548068400159453</c:v>
                </c:pt>
                <c:pt idx="16">
                  <c:v>0.28507775133915453</c:v>
                </c:pt>
                <c:pt idx="17">
                  <c:v>0.29372073158107553</c:v>
                </c:pt>
                <c:pt idx="18">
                  <c:v>0.30160433995912467</c:v>
                </c:pt>
                <c:pt idx="19">
                  <c:v>0.30853258722876847</c:v>
                </c:pt>
                <c:pt idx="20">
                  <c:v>0.32103055369714018</c:v>
                </c:pt>
                <c:pt idx="21">
                  <c:v>0.33153101508758781</c:v>
                </c:pt>
                <c:pt idx="22">
                  <c:v>0.34835322363289656</c:v>
                </c:pt>
                <c:pt idx="23">
                  <c:v>0.36104111237827397</c:v>
                </c:pt>
                <c:pt idx="24">
                  <c:v>0.37097331370726622</c:v>
                </c:pt>
                <c:pt idx="25">
                  <c:v>0.37881411455640562</c:v>
                </c:pt>
                <c:pt idx="26">
                  <c:v>0.38536835152306081</c:v>
                </c:pt>
                <c:pt idx="27">
                  <c:v>0.39631351908955553</c:v>
                </c:pt>
                <c:pt idx="28">
                  <c:v>0.40217509946413244</c:v>
                </c:pt>
                <c:pt idx="29">
                  <c:v>0.40492747138955182</c:v>
                </c:pt>
                <c:pt idx="30">
                  <c:v>0.40530837081609988</c:v>
                </c:pt>
                <c:pt idx="31">
                  <c:v>0.40359418608746878</c:v>
                </c:pt>
                <c:pt idx="32">
                  <c:v>0.40037732050279456</c:v>
                </c:pt>
                <c:pt idx="33">
                  <c:v>0.39588240723144458</c:v>
                </c:pt>
                <c:pt idx="34">
                  <c:v>0.3902357532834283</c:v>
                </c:pt>
                <c:pt idx="35">
                  <c:v>0.37537058641469434</c:v>
                </c:pt>
                <c:pt idx="36">
                  <c:v>0.35682342191249189</c:v>
                </c:pt>
                <c:pt idx="37">
                  <c:v>0.33404611167981318</c:v>
                </c:pt>
                <c:pt idx="38">
                  <c:v>0.30791349360731901</c:v>
                </c:pt>
              </c:numCache>
            </c:numRef>
          </c:yVal>
          <c:smooth val="1"/>
        </c:ser>
        <c:ser>
          <c:idx val="1"/>
          <c:order val="1"/>
          <c:tx>
            <c:v>50hp, w/ SOA Scaling</c:v>
          </c:tx>
          <c:spPr>
            <a:ln>
              <a:solidFill>
                <a:schemeClr val="accent3">
                  <a:lumMod val="50000"/>
                </a:schemeClr>
              </a:solidFill>
              <a:prstDash val="sysDash"/>
            </a:ln>
          </c:spPr>
          <c:marker>
            <c:symbol val="none"/>
          </c:marker>
          <c:xVal>
            <c:numRef>
              <c:f>'50HP Brayton'!$H$11:$H$39</c:f>
              <c:numCache>
                <c:formatCode>0.0</c:formatCode>
                <c:ptCount val="29"/>
                <c:pt idx="0">
                  <c:v>1.4</c:v>
                </c:pt>
                <c:pt idx="1">
                  <c:v>1.5999999999999999</c:v>
                </c:pt>
                <c:pt idx="2">
                  <c:v>1.7999999999999998</c:v>
                </c:pt>
                <c:pt idx="3">
                  <c:v>1.9999999999999998</c:v>
                </c:pt>
                <c:pt idx="4">
                  <c:v>2.1999999999999997</c:v>
                </c:pt>
                <c:pt idx="5">
                  <c:v>2.4</c:v>
                </c:pt>
                <c:pt idx="6">
                  <c:v>2.6</c:v>
                </c:pt>
                <c:pt idx="7">
                  <c:v>2.8000000000000003</c:v>
                </c:pt>
                <c:pt idx="8">
                  <c:v>3.2</c:v>
                </c:pt>
                <c:pt idx="9">
                  <c:v>3.6</c:v>
                </c:pt>
                <c:pt idx="10">
                  <c:v>4</c:v>
                </c:pt>
                <c:pt idx="11">
                  <c:v>4.4000000000000004</c:v>
                </c:pt>
                <c:pt idx="12">
                  <c:v>4.8000000000000007</c:v>
                </c:pt>
                <c:pt idx="13">
                  <c:v>5.2000000000000011</c:v>
                </c:pt>
                <c:pt idx="14">
                  <c:v>5.6000000000000014</c:v>
                </c:pt>
                <c:pt idx="15">
                  <c:v>6.0000000000000018</c:v>
                </c:pt>
                <c:pt idx="16">
                  <c:v>6.5000000000000018</c:v>
                </c:pt>
                <c:pt idx="17">
                  <c:v>7.0000000000000018</c:v>
                </c:pt>
                <c:pt idx="18">
                  <c:v>7.5000000000000018</c:v>
                </c:pt>
                <c:pt idx="19">
                  <c:v>8.0000000000000018</c:v>
                </c:pt>
                <c:pt idx="20">
                  <c:v>9.0000000000000018</c:v>
                </c:pt>
                <c:pt idx="21">
                  <c:v>10.000000000000002</c:v>
                </c:pt>
                <c:pt idx="22">
                  <c:v>12</c:v>
                </c:pt>
                <c:pt idx="23">
                  <c:v>14</c:v>
                </c:pt>
                <c:pt idx="24">
                  <c:v>16</c:v>
                </c:pt>
                <c:pt idx="25">
                  <c:v>18</c:v>
                </c:pt>
                <c:pt idx="26">
                  <c:v>20</c:v>
                </c:pt>
                <c:pt idx="27">
                  <c:v>25</c:v>
                </c:pt>
                <c:pt idx="28">
                  <c:v>30</c:v>
                </c:pt>
              </c:numCache>
            </c:numRef>
          </c:xVal>
          <c:yVal>
            <c:numRef>
              <c:f>'50HP Brayton'!$W$11:$W$39</c:f>
              <c:numCache>
                <c:formatCode>0.0000</c:formatCode>
                <c:ptCount val="29"/>
                <c:pt idx="0">
                  <c:v>5.1857547545613336E-2</c:v>
                </c:pt>
                <c:pt idx="1">
                  <c:v>7.9775144315946678E-2</c:v>
                </c:pt>
                <c:pt idx="2">
                  <c:v>0.10297269982810353</c:v>
                </c:pt>
                <c:pt idx="3">
                  <c:v>0.12255665612574751</c:v>
                </c:pt>
                <c:pt idx="4">
                  <c:v>0.13929262264585895</c:v>
                </c:pt>
                <c:pt idx="5">
                  <c:v>0.15373126536829673</c:v>
                </c:pt>
                <c:pt idx="6">
                  <c:v>0.16628131762432663</c:v>
                </c:pt>
                <c:pt idx="7">
                  <c:v>0.17725417691759049</c:v>
                </c:pt>
                <c:pt idx="8">
                  <c:v>0.19538827130008474</c:v>
                </c:pt>
                <c:pt idx="9">
                  <c:v>0.20954584901238882</c:v>
                </c:pt>
                <c:pt idx="10">
                  <c:v>0.22066626701284475</c:v>
                </c:pt>
                <c:pt idx="11">
                  <c:v>0.22940543429236304</c:v>
                </c:pt>
                <c:pt idx="12">
                  <c:v>0.23623921097132816</c:v>
                </c:pt>
                <c:pt idx="13">
                  <c:v>0.24152364154943218</c:v>
                </c:pt>
                <c:pt idx="14">
                  <c:v>0.24553193923921313</c:v>
                </c:pt>
                <c:pt idx="15">
                  <c:v>0.24847820223877959</c:v>
                </c:pt>
                <c:pt idx="16">
                  <c:v>0.2509244653670164</c:v>
                </c:pt>
                <c:pt idx="17">
                  <c:v>0.25223993760060925</c:v>
                </c:pt>
                <c:pt idx="18">
                  <c:v>0.25263137071049691</c:v>
                </c:pt>
                <c:pt idx="19">
                  <c:v>0.2522632171594158</c:v>
                </c:pt>
                <c:pt idx="20">
                  <c:v>0.24975404601795881</c:v>
                </c:pt>
                <c:pt idx="21">
                  <c:v>0.24551030300234067</c:v>
                </c:pt>
                <c:pt idx="22">
                  <c:v>0.23384823606164729</c:v>
                </c:pt>
                <c:pt idx="23">
                  <c:v>0.22001542580177602</c:v>
                </c:pt>
                <c:pt idx="24">
                  <c:v>0.20544542450796477</c:v>
                </c:pt>
                <c:pt idx="25">
                  <c:v>0.19091159966055304</c:v>
                </c:pt>
                <c:pt idx="26">
                  <c:v>0.17683002470480769</c:v>
                </c:pt>
                <c:pt idx="27">
                  <c:v>0.14474104584504288</c:v>
                </c:pt>
                <c:pt idx="28">
                  <c:v>0.11755302829535341</c:v>
                </c:pt>
              </c:numCache>
            </c:numRef>
          </c:yVal>
          <c:smooth val="1"/>
        </c:ser>
        <c:ser>
          <c:idx val="9"/>
          <c:order val="2"/>
          <c:tx>
            <c:v>SI (Otto)</c:v>
          </c:tx>
          <c:spPr>
            <a:ln>
              <a:noFill/>
            </a:ln>
          </c:spPr>
          <c:marker>
            <c:symbol val="triangle"/>
            <c:size val="8"/>
            <c:spPr>
              <a:solidFill>
                <a:srgbClr val="0A32FC"/>
              </a:solidFill>
              <a:ln>
                <a:solidFill>
                  <a:srgbClr val="0A32FC"/>
                </a:solidFill>
              </a:ln>
            </c:spPr>
          </c:marker>
          <c:xVal>
            <c:numRef>
              <c:f>'SOTA engine Data'!$B$10:$B$11</c:f>
              <c:numCache>
                <c:formatCode>General</c:formatCode>
                <c:ptCount val="2"/>
                <c:pt idx="0">
                  <c:v>25</c:v>
                </c:pt>
                <c:pt idx="1">
                  <c:v>42</c:v>
                </c:pt>
              </c:numCache>
            </c:numRef>
          </c:xVal>
          <c:yVal>
            <c:numRef>
              <c:f>'SOTA engine Data'!$G$10:$G$11</c:f>
              <c:numCache>
                <c:formatCode>General</c:formatCode>
                <c:ptCount val="2"/>
                <c:pt idx="0">
                  <c:v>0.3</c:v>
                </c:pt>
                <c:pt idx="1">
                  <c:v>0.36</c:v>
                </c:pt>
              </c:numCache>
            </c:numRef>
          </c:yVal>
          <c:smooth val="1"/>
        </c:ser>
        <c:ser>
          <c:idx val="11"/>
          <c:order val="3"/>
          <c:tx>
            <c:v>CI  (Diesel)</c:v>
          </c:tx>
          <c:spPr>
            <a:ln>
              <a:noFill/>
            </a:ln>
          </c:spPr>
          <c:marker>
            <c:symbol val="diamond"/>
            <c:size val="8"/>
            <c:spPr>
              <a:solidFill>
                <a:srgbClr val="C00000"/>
              </a:solidFill>
              <a:ln>
                <a:solidFill>
                  <a:schemeClr val="accent2">
                    <a:lumMod val="75000"/>
                  </a:schemeClr>
                </a:solidFill>
              </a:ln>
            </c:spPr>
          </c:marker>
          <c:xVal>
            <c:numRef>
              <c:f>'SOTA engine Data'!$B$12:$B$13</c:f>
              <c:numCache>
                <c:formatCode>General</c:formatCode>
                <c:ptCount val="2"/>
                <c:pt idx="0">
                  <c:v>57</c:v>
                </c:pt>
                <c:pt idx="1">
                  <c:v>150</c:v>
                </c:pt>
              </c:numCache>
            </c:numRef>
          </c:xVal>
          <c:yVal>
            <c:numRef>
              <c:f>'SOTA engine Data'!$G$12:$G$13</c:f>
              <c:numCache>
                <c:formatCode>General</c:formatCode>
                <c:ptCount val="2"/>
                <c:pt idx="0">
                  <c:v>0.42</c:v>
                </c:pt>
                <c:pt idx="1">
                  <c:v>0.46</c:v>
                </c:pt>
              </c:numCache>
            </c:numRef>
          </c:yVal>
          <c:smooth val="1"/>
        </c:ser>
        <c:ser>
          <c:idx val="12"/>
          <c:order val="4"/>
          <c:tx>
            <c:v>~Atkinson (Compound)</c:v>
          </c:tx>
          <c:spPr>
            <a:ln>
              <a:noFill/>
            </a:ln>
          </c:spPr>
          <c:marker>
            <c:symbol val="diamond"/>
            <c:size val="8"/>
            <c:spPr>
              <a:solidFill>
                <a:schemeClr val="accent2">
                  <a:lumMod val="75000"/>
                </a:schemeClr>
              </a:solidFill>
              <a:ln>
                <a:solidFill>
                  <a:schemeClr val="accent2">
                    <a:lumMod val="75000"/>
                  </a:schemeClr>
                </a:solidFill>
              </a:ln>
            </c:spPr>
          </c:marker>
          <c:dPt>
            <c:idx val="1"/>
            <c:marker>
              <c:symbol val="square"/>
              <c:size val="8"/>
              <c:spPr>
                <a:solidFill>
                  <a:srgbClr val="019513"/>
                </a:solidFill>
                <a:ln>
                  <a:solidFill>
                    <a:srgbClr val="019513"/>
                  </a:solidFill>
                </a:ln>
              </c:spPr>
            </c:marker>
            <c:bubble3D val="0"/>
          </c:dPt>
          <c:xVal>
            <c:numRef>
              <c:f>'SOTA engine Data'!$B$7:$B$8</c:f>
              <c:numCache>
                <c:formatCode>General</c:formatCode>
                <c:ptCount val="2"/>
                <c:pt idx="0">
                  <c:v>150</c:v>
                </c:pt>
                <c:pt idx="1">
                  <c:v>29.6</c:v>
                </c:pt>
              </c:numCache>
            </c:numRef>
          </c:xVal>
          <c:yVal>
            <c:numRef>
              <c:f>'SOTA engine Data'!$G$7:$G$8</c:f>
              <c:numCache>
                <c:formatCode>0.00</c:formatCode>
                <c:ptCount val="2"/>
                <c:pt idx="0" formatCode="General">
                  <c:v>0.47</c:v>
                </c:pt>
                <c:pt idx="1">
                  <c:v>0.37499999999999994</c:v>
                </c:pt>
              </c:numCache>
            </c:numRef>
          </c:yVal>
          <c:smooth val="1"/>
        </c:ser>
        <c:ser>
          <c:idx val="16"/>
          <c:order val="5"/>
          <c:tx>
            <c:v>Brayton (Conv Turbine)</c:v>
          </c:tx>
          <c:spPr>
            <a:ln>
              <a:noFill/>
            </a:ln>
          </c:spPr>
          <c:marker>
            <c:symbol val="circle"/>
            <c:size val="8"/>
            <c:spPr>
              <a:solidFill>
                <a:schemeClr val="tx1">
                  <a:lumMod val="95000"/>
                  <a:lumOff val="5000"/>
                </a:schemeClr>
              </a:solidFill>
              <a:ln>
                <a:solidFill>
                  <a:srgbClr val="C00000"/>
                </a:solidFill>
              </a:ln>
            </c:spPr>
          </c:marker>
          <c:xVal>
            <c:numRef>
              <c:f>'SOTA engine Data'!$B$3:$B$6</c:f>
              <c:numCache>
                <c:formatCode>General</c:formatCode>
                <c:ptCount val="4"/>
                <c:pt idx="0">
                  <c:v>16.7</c:v>
                </c:pt>
                <c:pt idx="1">
                  <c:v>25.2</c:v>
                </c:pt>
                <c:pt idx="2">
                  <c:v>43</c:v>
                </c:pt>
                <c:pt idx="3">
                  <c:v>4</c:v>
                </c:pt>
              </c:numCache>
            </c:numRef>
          </c:xVal>
          <c:yVal>
            <c:numRef>
              <c:f>'SOTA engine Data'!$G$3:$G$6</c:f>
              <c:numCache>
                <c:formatCode>0.00</c:formatCode>
                <c:ptCount val="4"/>
                <c:pt idx="0">
                  <c:v>0.36585365853658536</c:v>
                </c:pt>
                <c:pt idx="1">
                  <c:v>0.38461538461538458</c:v>
                </c:pt>
                <c:pt idx="2" formatCode="General">
                  <c:v>0.42</c:v>
                </c:pt>
                <c:pt idx="3" formatCode="General">
                  <c:v>0.12</c:v>
                </c:pt>
              </c:numCache>
            </c:numRef>
          </c:yVal>
          <c:smooth val="1"/>
        </c:ser>
        <c:dLbls>
          <c:showLegendKey val="0"/>
          <c:showVal val="0"/>
          <c:showCatName val="0"/>
          <c:showSerName val="0"/>
          <c:showPercent val="0"/>
          <c:showBubbleSize val="0"/>
        </c:dLbls>
        <c:axId val="328492952"/>
        <c:axId val="328495304"/>
      </c:scatterChart>
      <c:valAx>
        <c:axId val="328492952"/>
        <c:scaling>
          <c:orientation val="minMax"/>
          <c:max val="80"/>
          <c:min val="0"/>
        </c:scaling>
        <c:delete val="0"/>
        <c:axPos val="b"/>
        <c:majorGridlines>
          <c:spPr>
            <a:ln>
              <a:solidFill>
                <a:schemeClr val="bg1">
                  <a:lumMod val="85000"/>
                </a:schemeClr>
              </a:solidFill>
            </a:ln>
          </c:spPr>
        </c:majorGridlines>
        <c:title>
          <c:tx>
            <c:rich>
              <a:bodyPr/>
              <a:lstStyle/>
              <a:p>
                <a:pPr>
                  <a:defRPr sz="1400"/>
                </a:pPr>
                <a:r>
                  <a:rPr lang="en-US" sz="1400"/>
                  <a:t>OPR</a:t>
                </a:r>
              </a:p>
            </c:rich>
          </c:tx>
          <c:overlay val="0"/>
        </c:title>
        <c:numFmt formatCode="0" sourceLinked="0"/>
        <c:majorTickMark val="out"/>
        <c:minorTickMark val="none"/>
        <c:tickLblPos val="nextTo"/>
        <c:txPr>
          <a:bodyPr/>
          <a:lstStyle/>
          <a:p>
            <a:pPr>
              <a:defRPr sz="1200"/>
            </a:pPr>
            <a:endParaRPr lang="en-US"/>
          </a:p>
        </c:txPr>
        <c:crossAx val="328495304"/>
        <c:crosses val="autoZero"/>
        <c:crossBetween val="midCat"/>
      </c:valAx>
      <c:valAx>
        <c:axId val="328495304"/>
        <c:scaling>
          <c:orientation val="minMax"/>
          <c:max val="0.60000000000000031"/>
          <c:min val="0"/>
        </c:scaling>
        <c:delete val="0"/>
        <c:axPos val="l"/>
        <c:majorGridlines>
          <c:spPr>
            <a:ln>
              <a:solidFill>
                <a:schemeClr val="bg1">
                  <a:lumMod val="85000"/>
                </a:schemeClr>
              </a:solidFill>
            </a:ln>
          </c:spPr>
        </c:majorGridlines>
        <c:title>
          <c:tx>
            <c:rich>
              <a:bodyPr rot="-5400000" vert="horz"/>
              <a:lstStyle/>
              <a:p>
                <a:pPr>
                  <a:defRPr sz="1400"/>
                </a:pPr>
                <a:r>
                  <a:rPr lang="en-US" sz="1400"/>
                  <a:t>Thermal Efficiency</a:t>
                </a:r>
              </a:p>
            </c:rich>
          </c:tx>
          <c:overlay val="0"/>
        </c:title>
        <c:numFmt formatCode="0.00" sourceLinked="0"/>
        <c:majorTickMark val="out"/>
        <c:minorTickMark val="in"/>
        <c:tickLblPos val="nextTo"/>
        <c:txPr>
          <a:bodyPr/>
          <a:lstStyle/>
          <a:p>
            <a:pPr>
              <a:defRPr sz="1200"/>
            </a:pPr>
            <a:endParaRPr lang="en-US"/>
          </a:p>
        </c:txPr>
        <c:crossAx val="328492952"/>
        <c:crosses val="autoZero"/>
        <c:crossBetween val="midCat"/>
        <c:majorUnit val="5.0000000000000024E-2"/>
        <c:minorUnit val="1.0000000000000005E-2"/>
      </c:valAx>
    </c:plotArea>
    <c:legend>
      <c:legendPos val="r"/>
      <c:layout>
        <c:manualLayout>
          <c:xMode val="edge"/>
          <c:yMode val="edge"/>
          <c:x val="0.6597551183962197"/>
          <c:y val="0.50790261917377444"/>
          <c:w val="0.28934892783654842"/>
          <c:h val="0.36890519083260576"/>
        </c:manualLayout>
      </c:layout>
      <c:overlay val="0"/>
      <c:spPr>
        <a:solidFill>
          <a:schemeClr val="bg1"/>
        </a:solidFill>
        <a:ln w="12700">
          <a:solidFill>
            <a:schemeClr val="tx1"/>
          </a:solidFill>
        </a:ln>
      </c:spPr>
    </c:legend>
    <c:plotVisOnly val="1"/>
    <c:dispBlanksAs val="gap"/>
    <c:showDLblsOverMax val="0"/>
  </c:chart>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817806865050962E-2"/>
          <c:y val="5.5555555555555552E-2"/>
          <c:w val="0.83353717148992734"/>
          <c:h val="0.83466790609507147"/>
        </c:manualLayout>
      </c:layout>
      <c:scatterChart>
        <c:scatterStyle val="smoothMarker"/>
        <c:varyColors val="0"/>
        <c:ser>
          <c:idx val="0"/>
          <c:order val="0"/>
          <c:tx>
            <c:v>T63</c:v>
          </c:tx>
          <c:spPr>
            <a:ln>
              <a:solidFill>
                <a:srgbClr val="00B050"/>
              </a:solidFill>
            </a:ln>
          </c:spPr>
          <c:marker>
            <c:symbol val="none"/>
          </c:marker>
          <c:xVal>
            <c:numRef>
              <c:f>'Power Hook Data'!$G$2:$G$32</c:f>
              <c:numCache>
                <c:formatCode>General</c:formatCode>
                <c:ptCount val="31"/>
                <c:pt idx="0">
                  <c:v>313.27568760000003</c:v>
                </c:pt>
                <c:pt idx="1">
                  <c:v>300.84397059999998</c:v>
                </c:pt>
                <c:pt idx="2">
                  <c:v>287.7376458</c:v>
                </c:pt>
                <c:pt idx="3">
                  <c:v>274.0563042</c:v>
                </c:pt>
                <c:pt idx="4">
                  <c:v>259.90826499999997</c:v>
                </c:pt>
                <c:pt idx="5">
                  <c:v>244.5446934</c:v>
                </c:pt>
                <c:pt idx="6">
                  <c:v>229.8743796</c:v>
                </c:pt>
                <c:pt idx="7">
                  <c:v>214.8279326</c:v>
                </c:pt>
                <c:pt idx="8">
                  <c:v>201.01260939999997</c:v>
                </c:pt>
                <c:pt idx="9">
                  <c:v>189.2934716</c:v>
                </c:pt>
                <c:pt idx="10">
                  <c:v>178.1499474</c:v>
                </c:pt>
                <c:pt idx="11">
                  <c:v>167.29243959999999</c:v>
                </c:pt>
                <c:pt idx="12">
                  <c:v>156.67738180000001</c:v>
                </c:pt>
                <c:pt idx="13">
                  <c:v>146.2392006</c:v>
                </c:pt>
                <c:pt idx="14">
                  <c:v>135.942834</c:v>
                </c:pt>
                <c:pt idx="15">
                  <c:v>125.7855964</c:v>
                </c:pt>
                <c:pt idx="16">
                  <c:v>115.7192962</c:v>
                </c:pt>
                <c:pt idx="17">
                  <c:v>106.12200620000002</c:v>
                </c:pt>
                <c:pt idx="18">
                  <c:v>97.210812400000009</c:v>
                </c:pt>
                <c:pt idx="19">
                  <c:v>88.445909200000003</c:v>
                </c:pt>
                <c:pt idx="20">
                  <c:v>79.902493399999997</c:v>
                </c:pt>
                <c:pt idx="21">
                  <c:v>71.562064199999995</c:v>
                </c:pt>
                <c:pt idx="22">
                  <c:v>63.459758199999996</c:v>
                </c:pt>
                <c:pt idx="23">
                  <c:v>55.828476600000002</c:v>
                </c:pt>
                <c:pt idx="24">
                  <c:v>48.639722200000001</c:v>
                </c:pt>
                <c:pt idx="25">
                  <c:v>42.022403799999999</c:v>
                </c:pt>
                <c:pt idx="26">
                  <c:v>35.094823999999996</c:v>
                </c:pt>
                <c:pt idx="27">
                  <c:v>28.8972798</c:v>
                </c:pt>
                <c:pt idx="28">
                  <c:v>22.9052586</c:v>
                </c:pt>
                <c:pt idx="29">
                  <c:v>17.356361399999997</c:v>
                </c:pt>
                <c:pt idx="30">
                  <c:v>12.015672799999999</c:v>
                </c:pt>
              </c:numCache>
            </c:numRef>
          </c:xVal>
          <c:yVal>
            <c:numRef>
              <c:f>'Power Hook Data'!$H$2:$H$32</c:f>
              <c:numCache>
                <c:formatCode>General</c:formatCode>
                <c:ptCount val="31"/>
                <c:pt idx="0">
                  <c:v>0.23066277102875596</c:v>
                </c:pt>
                <c:pt idx="1">
                  <c:v>0.22862368541380887</c:v>
                </c:pt>
                <c:pt idx="2">
                  <c:v>0.22638092363416842</c:v>
                </c:pt>
                <c:pt idx="3">
                  <c:v>0.22398088696431237</c:v>
                </c:pt>
                <c:pt idx="4">
                  <c:v>0.22123893805309733</c:v>
                </c:pt>
                <c:pt idx="5">
                  <c:v>0.21824530772588388</c:v>
                </c:pt>
                <c:pt idx="6">
                  <c:v>0.21489971346704873</c:v>
                </c:pt>
                <c:pt idx="7">
                  <c:v>0.21111893033075299</c:v>
                </c:pt>
                <c:pt idx="8">
                  <c:v>0.20723956894169659</c:v>
                </c:pt>
                <c:pt idx="9">
                  <c:v>0.20350020350020351</c:v>
                </c:pt>
                <c:pt idx="10">
                  <c:v>0.19960079840319361</c:v>
                </c:pt>
                <c:pt idx="11">
                  <c:v>0.19543973941368079</c:v>
                </c:pt>
                <c:pt idx="12">
                  <c:v>0.19105846388995032</c:v>
                </c:pt>
                <c:pt idx="13">
                  <c:v>0.18638170974155069</c:v>
                </c:pt>
                <c:pt idx="14">
                  <c:v>0.18137847642079807</c:v>
                </c:pt>
                <c:pt idx="15">
                  <c:v>0.17601501994836893</c:v>
                </c:pt>
                <c:pt idx="16">
                  <c:v>0.170261066969353</c:v>
                </c:pt>
                <c:pt idx="17">
                  <c:v>0.16429353778751368</c:v>
                </c:pt>
                <c:pt idx="18">
                  <c:v>0.1583280557314756</c:v>
                </c:pt>
                <c:pt idx="19">
                  <c:v>0.15186797610610508</c:v>
                </c:pt>
                <c:pt idx="20">
                  <c:v>0.14495554696559723</c:v>
                </c:pt>
                <c:pt idx="21">
                  <c:v>0.1375641966250917</c:v>
                </c:pt>
                <c:pt idx="22">
                  <c:v>0.12961202799619803</c:v>
                </c:pt>
                <c:pt idx="23">
                  <c:v>0.12141816415735793</c:v>
                </c:pt>
                <c:pt idx="24">
                  <c:v>0.11266336187471834</c:v>
                </c:pt>
                <c:pt idx="25">
                  <c:v>0.10392129693778578</c:v>
                </c:pt>
                <c:pt idx="26">
                  <c:v>9.3668040464593483E-2</c:v>
                </c:pt>
                <c:pt idx="27">
                  <c:v>8.3130126357792059E-2</c:v>
                </c:pt>
                <c:pt idx="28">
                  <c:v>7.1459196798627986E-2</c:v>
                </c:pt>
                <c:pt idx="29">
                  <c:v>5.890206549909683E-2</c:v>
                </c:pt>
                <c:pt idx="30">
                  <c:v>4.4725386129166912E-2</c:v>
                </c:pt>
              </c:numCache>
            </c:numRef>
          </c:yVal>
          <c:smooth val="1"/>
        </c:ser>
        <c:dLbls>
          <c:showLegendKey val="0"/>
          <c:showVal val="0"/>
          <c:showCatName val="0"/>
          <c:showSerName val="0"/>
          <c:showPercent val="0"/>
          <c:showBubbleSize val="0"/>
        </c:dLbls>
        <c:axId val="547723848"/>
        <c:axId val="547727376"/>
      </c:scatterChart>
      <c:valAx>
        <c:axId val="547723848"/>
        <c:scaling>
          <c:orientation val="minMax"/>
        </c:scaling>
        <c:delete val="0"/>
        <c:axPos val="b"/>
        <c:majorGridlines/>
        <c:numFmt formatCode="General" sourceLinked="1"/>
        <c:majorTickMark val="out"/>
        <c:minorTickMark val="none"/>
        <c:tickLblPos val="nextTo"/>
        <c:crossAx val="547727376"/>
        <c:crosses val="autoZero"/>
        <c:crossBetween val="midCat"/>
        <c:majorUnit val="50"/>
      </c:valAx>
      <c:valAx>
        <c:axId val="547727376"/>
        <c:scaling>
          <c:orientation val="minMax"/>
          <c:max val="0.45"/>
          <c:min val="0"/>
        </c:scaling>
        <c:delete val="0"/>
        <c:axPos val="l"/>
        <c:minorGridlines/>
        <c:numFmt formatCode="General" sourceLinked="1"/>
        <c:majorTickMark val="out"/>
        <c:minorTickMark val="none"/>
        <c:tickLblPos val="nextTo"/>
        <c:crossAx val="547723848"/>
        <c:crosses val="autoZero"/>
        <c:crossBetween val="midCat"/>
        <c:majorUnit val="2.0000000000000004E-2"/>
        <c:minorUnit val="1.0000000000000002E-2"/>
      </c:valAx>
      <c:spPr>
        <a:solidFill>
          <a:schemeClr val="bg1"/>
        </a:solidFill>
      </c:spPr>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BF72D9-5908-4760-9C22-159D3704F3C9}" type="doc">
      <dgm:prSet loTypeId="urn:microsoft.com/office/officeart/2005/8/layout/process1" loCatId="process" qsTypeId="urn:microsoft.com/office/officeart/2005/8/quickstyle/simple1" qsCatId="simple" csTypeId="urn:microsoft.com/office/officeart/2005/8/colors/accent1_2" csCatId="accent1" phldr="1"/>
      <dgm:spPr/>
    </dgm:pt>
    <dgm:pt modelId="{739C2E6E-48CF-4BED-8BE7-E35D11AAEC8B}">
      <dgm:prSet phldrT="[Text]">
        <dgm:style>
          <a:lnRef idx="2">
            <a:schemeClr val="accent4"/>
          </a:lnRef>
          <a:fillRef idx="1">
            <a:schemeClr val="lt1"/>
          </a:fillRef>
          <a:effectRef idx="0">
            <a:schemeClr val="accent4"/>
          </a:effectRef>
          <a:fontRef idx="minor">
            <a:schemeClr val="dk1"/>
          </a:fontRef>
        </dgm:style>
      </dgm:prSet>
      <dgm:spPr>
        <a:solidFill>
          <a:schemeClr val="bg1">
            <a:lumMod val="75000"/>
          </a:schemeClr>
        </a:solidFill>
      </dgm:spPr>
      <dgm:t>
        <a:bodyPr/>
        <a:lstStyle/>
        <a:p>
          <a:r>
            <a:rPr lang="en-US" dirty="0"/>
            <a:t>Irradiation [90 Days]</a:t>
          </a:r>
        </a:p>
      </dgm:t>
    </dgm:pt>
    <dgm:pt modelId="{F80589CE-3617-4DF4-925F-488ED7B53B00}" type="parTrans" cxnId="{1F357F2E-CD86-4A27-B699-D7B511724127}">
      <dgm:prSet/>
      <dgm:spPr/>
      <dgm:t>
        <a:bodyPr/>
        <a:lstStyle/>
        <a:p>
          <a:endParaRPr lang="en-US"/>
        </a:p>
      </dgm:t>
    </dgm:pt>
    <dgm:pt modelId="{AA093BB7-DF70-4833-960B-C50DD3459AD1}" type="sibTrans" cxnId="{1F357F2E-CD86-4A27-B699-D7B511724127}">
      <dgm:prSet/>
      <dgm:spPr>
        <a:solidFill>
          <a:schemeClr val="bg1">
            <a:lumMod val="75000"/>
          </a:schemeClr>
        </a:solidFill>
      </dgm:spPr>
      <dgm:t>
        <a:bodyPr/>
        <a:lstStyle/>
        <a:p>
          <a:endParaRPr lang="en-US" dirty="0"/>
        </a:p>
      </dgm:t>
    </dgm:pt>
    <dgm:pt modelId="{04C9D68D-AACD-4A4A-920C-36A75125BBFB}">
      <dgm:prSet phldrT="[Text]">
        <dgm:style>
          <a:lnRef idx="2">
            <a:schemeClr val="accent4"/>
          </a:lnRef>
          <a:fillRef idx="1">
            <a:schemeClr val="lt1"/>
          </a:fillRef>
          <a:effectRef idx="0">
            <a:schemeClr val="accent4"/>
          </a:effectRef>
          <a:fontRef idx="minor">
            <a:schemeClr val="dk1"/>
          </a:fontRef>
        </dgm:style>
      </dgm:prSet>
      <dgm:spPr>
        <a:solidFill>
          <a:schemeClr val="bg1">
            <a:lumMod val="75000"/>
          </a:schemeClr>
        </a:solidFill>
      </dgm:spPr>
      <dgm:t>
        <a:bodyPr/>
        <a:lstStyle/>
        <a:p>
          <a:r>
            <a:rPr lang="en-US" dirty="0"/>
            <a:t>Processing and Assembly     [2 Months]</a:t>
          </a:r>
        </a:p>
      </dgm:t>
    </dgm:pt>
    <dgm:pt modelId="{46982683-D6CB-40E5-93C5-F5D7F4A15501}" type="parTrans" cxnId="{C7BCDA1B-D773-4F0B-A9DA-9070470AE4A7}">
      <dgm:prSet/>
      <dgm:spPr/>
      <dgm:t>
        <a:bodyPr/>
        <a:lstStyle/>
        <a:p>
          <a:endParaRPr lang="en-US"/>
        </a:p>
      </dgm:t>
    </dgm:pt>
    <dgm:pt modelId="{CE6F2482-7A0E-40D3-8BF1-A9C3BBB6D3EA}" type="sibTrans" cxnId="{C7BCDA1B-D773-4F0B-A9DA-9070470AE4A7}">
      <dgm:prSet/>
      <dgm:spPr>
        <a:solidFill>
          <a:schemeClr val="bg1">
            <a:lumMod val="75000"/>
          </a:schemeClr>
        </a:solidFill>
      </dgm:spPr>
      <dgm:t>
        <a:bodyPr/>
        <a:lstStyle/>
        <a:p>
          <a:endParaRPr lang="en-US" dirty="0"/>
        </a:p>
      </dgm:t>
    </dgm:pt>
    <dgm:pt modelId="{E9325215-6C00-41BA-B0E4-8BB0A2375167}">
      <dgm:prSet phldrT="[Text]">
        <dgm:style>
          <a:lnRef idx="2">
            <a:schemeClr val="accent4"/>
          </a:lnRef>
          <a:fillRef idx="1">
            <a:schemeClr val="lt1"/>
          </a:fillRef>
          <a:effectRef idx="0">
            <a:schemeClr val="accent4"/>
          </a:effectRef>
          <a:fontRef idx="minor">
            <a:schemeClr val="dk1"/>
          </a:fontRef>
        </dgm:style>
      </dgm:prSet>
      <dgm:spPr>
        <a:solidFill>
          <a:schemeClr val="bg1">
            <a:lumMod val="75000"/>
          </a:schemeClr>
        </a:solidFill>
      </dgm:spPr>
      <dgm:t>
        <a:bodyPr/>
        <a:lstStyle/>
        <a:p>
          <a:r>
            <a:rPr lang="en-US" dirty="0"/>
            <a:t>Operations   [6 Months]</a:t>
          </a:r>
        </a:p>
      </dgm:t>
    </dgm:pt>
    <dgm:pt modelId="{A0A7EB61-ED5E-4195-B135-83E65CF9767E}" type="parTrans" cxnId="{A17F4814-4F44-40D5-9C9A-62F455204C21}">
      <dgm:prSet/>
      <dgm:spPr/>
      <dgm:t>
        <a:bodyPr/>
        <a:lstStyle/>
        <a:p>
          <a:endParaRPr lang="en-US"/>
        </a:p>
      </dgm:t>
    </dgm:pt>
    <dgm:pt modelId="{61DAC523-74CB-424E-9A4E-84D33FED60CE}" type="sibTrans" cxnId="{A17F4814-4F44-40D5-9C9A-62F455204C21}">
      <dgm:prSet/>
      <dgm:spPr/>
      <dgm:t>
        <a:bodyPr/>
        <a:lstStyle/>
        <a:p>
          <a:endParaRPr lang="en-US"/>
        </a:p>
      </dgm:t>
    </dgm:pt>
    <dgm:pt modelId="{469ACE72-3F05-4568-AD4A-57FF7C6384A5}" type="pres">
      <dgm:prSet presAssocID="{ADBF72D9-5908-4760-9C22-159D3704F3C9}" presName="Name0" presStyleCnt="0">
        <dgm:presLayoutVars>
          <dgm:dir/>
          <dgm:resizeHandles val="exact"/>
        </dgm:presLayoutVars>
      </dgm:prSet>
      <dgm:spPr/>
    </dgm:pt>
    <dgm:pt modelId="{6DE51AC6-1512-459D-9026-930744080007}" type="pres">
      <dgm:prSet presAssocID="{739C2E6E-48CF-4BED-8BE7-E35D11AAEC8B}" presName="node" presStyleLbl="node1" presStyleIdx="0" presStyleCnt="3" custLinFactY="23470" custLinFactNeighborX="58643" custLinFactNeighborY="100000">
        <dgm:presLayoutVars>
          <dgm:bulletEnabled val="1"/>
        </dgm:presLayoutVars>
      </dgm:prSet>
      <dgm:spPr/>
      <dgm:t>
        <a:bodyPr/>
        <a:lstStyle/>
        <a:p>
          <a:endParaRPr lang="en-US"/>
        </a:p>
      </dgm:t>
    </dgm:pt>
    <dgm:pt modelId="{3D825E07-CCB5-4425-AC66-987CCE9B15DF}" type="pres">
      <dgm:prSet presAssocID="{AA093BB7-DF70-4833-960B-C50DD3459AD1}" presName="sibTrans" presStyleLbl="sibTrans2D1" presStyleIdx="0" presStyleCnt="2"/>
      <dgm:spPr/>
      <dgm:t>
        <a:bodyPr/>
        <a:lstStyle/>
        <a:p>
          <a:endParaRPr lang="en-US"/>
        </a:p>
      </dgm:t>
    </dgm:pt>
    <dgm:pt modelId="{BE0058F8-4DA7-40E2-B194-1C12A44EAE17}" type="pres">
      <dgm:prSet presAssocID="{AA093BB7-DF70-4833-960B-C50DD3459AD1}" presName="connectorText" presStyleLbl="sibTrans2D1" presStyleIdx="0" presStyleCnt="2"/>
      <dgm:spPr/>
      <dgm:t>
        <a:bodyPr/>
        <a:lstStyle/>
        <a:p>
          <a:endParaRPr lang="en-US"/>
        </a:p>
      </dgm:t>
    </dgm:pt>
    <dgm:pt modelId="{CE2407E0-60EA-4E3E-B0FB-1C2FFBEC732F}" type="pres">
      <dgm:prSet presAssocID="{04C9D68D-AACD-4A4A-920C-36A75125BBFB}" presName="node" presStyleLbl="node1" presStyleIdx="1" presStyleCnt="3" custLinFactY="23470" custLinFactNeighborX="29833" custLinFactNeighborY="100000">
        <dgm:presLayoutVars>
          <dgm:bulletEnabled val="1"/>
        </dgm:presLayoutVars>
      </dgm:prSet>
      <dgm:spPr/>
      <dgm:t>
        <a:bodyPr/>
        <a:lstStyle/>
        <a:p>
          <a:endParaRPr lang="en-US"/>
        </a:p>
      </dgm:t>
    </dgm:pt>
    <dgm:pt modelId="{441BC49F-AAD7-444D-B5D4-D9FE11F04E96}" type="pres">
      <dgm:prSet presAssocID="{CE6F2482-7A0E-40D3-8BF1-A9C3BBB6D3EA}" presName="sibTrans" presStyleLbl="sibTrans2D1" presStyleIdx="1" presStyleCnt="2"/>
      <dgm:spPr/>
      <dgm:t>
        <a:bodyPr/>
        <a:lstStyle/>
        <a:p>
          <a:endParaRPr lang="en-US"/>
        </a:p>
      </dgm:t>
    </dgm:pt>
    <dgm:pt modelId="{1620DA56-8148-474E-89B2-93D4CE33CB02}" type="pres">
      <dgm:prSet presAssocID="{CE6F2482-7A0E-40D3-8BF1-A9C3BBB6D3EA}" presName="connectorText" presStyleLbl="sibTrans2D1" presStyleIdx="1" presStyleCnt="2"/>
      <dgm:spPr/>
      <dgm:t>
        <a:bodyPr/>
        <a:lstStyle/>
        <a:p>
          <a:endParaRPr lang="en-US"/>
        </a:p>
      </dgm:t>
    </dgm:pt>
    <dgm:pt modelId="{9E1B1939-55DD-4AD6-9DB4-D401CF931A82}" type="pres">
      <dgm:prSet presAssocID="{E9325215-6C00-41BA-B0E4-8BB0A2375167}" presName="node" presStyleLbl="node1" presStyleIdx="2" presStyleCnt="3" custLinFactY="23470" custLinFactNeighborX="836" custLinFactNeighborY="100000">
        <dgm:presLayoutVars>
          <dgm:bulletEnabled val="1"/>
        </dgm:presLayoutVars>
      </dgm:prSet>
      <dgm:spPr/>
      <dgm:t>
        <a:bodyPr/>
        <a:lstStyle/>
        <a:p>
          <a:endParaRPr lang="en-US"/>
        </a:p>
      </dgm:t>
    </dgm:pt>
  </dgm:ptLst>
  <dgm:cxnLst>
    <dgm:cxn modelId="{43EEC39B-2CFD-4369-BE23-A573CB196066}" type="presOf" srcId="{CE6F2482-7A0E-40D3-8BF1-A9C3BBB6D3EA}" destId="{441BC49F-AAD7-444D-B5D4-D9FE11F04E96}" srcOrd="0" destOrd="0" presId="urn:microsoft.com/office/officeart/2005/8/layout/process1"/>
    <dgm:cxn modelId="{71BC9E5C-DD49-4D77-9895-58986721E348}" type="presOf" srcId="{E9325215-6C00-41BA-B0E4-8BB0A2375167}" destId="{9E1B1939-55DD-4AD6-9DB4-D401CF931A82}" srcOrd="0" destOrd="0" presId="urn:microsoft.com/office/officeart/2005/8/layout/process1"/>
    <dgm:cxn modelId="{9B365732-E573-43A9-88F6-1CDA8AB03A67}" type="presOf" srcId="{AA093BB7-DF70-4833-960B-C50DD3459AD1}" destId="{3D825E07-CCB5-4425-AC66-987CCE9B15DF}" srcOrd="0" destOrd="0" presId="urn:microsoft.com/office/officeart/2005/8/layout/process1"/>
    <dgm:cxn modelId="{1F357F2E-CD86-4A27-B699-D7B511724127}" srcId="{ADBF72D9-5908-4760-9C22-159D3704F3C9}" destId="{739C2E6E-48CF-4BED-8BE7-E35D11AAEC8B}" srcOrd="0" destOrd="0" parTransId="{F80589CE-3617-4DF4-925F-488ED7B53B00}" sibTransId="{AA093BB7-DF70-4833-960B-C50DD3459AD1}"/>
    <dgm:cxn modelId="{04AD5F68-3A85-402F-9BA8-87291317EBDB}" type="presOf" srcId="{CE6F2482-7A0E-40D3-8BF1-A9C3BBB6D3EA}" destId="{1620DA56-8148-474E-89B2-93D4CE33CB02}" srcOrd="1" destOrd="0" presId="urn:microsoft.com/office/officeart/2005/8/layout/process1"/>
    <dgm:cxn modelId="{5FF8A57C-0BC0-4245-A559-F90C9B4F7ECA}" type="presOf" srcId="{739C2E6E-48CF-4BED-8BE7-E35D11AAEC8B}" destId="{6DE51AC6-1512-459D-9026-930744080007}" srcOrd="0" destOrd="0" presId="urn:microsoft.com/office/officeart/2005/8/layout/process1"/>
    <dgm:cxn modelId="{44911FE0-33DB-45B5-BB61-3466E20D174C}" type="presOf" srcId="{AA093BB7-DF70-4833-960B-C50DD3459AD1}" destId="{BE0058F8-4DA7-40E2-B194-1C12A44EAE17}" srcOrd="1" destOrd="0" presId="urn:microsoft.com/office/officeart/2005/8/layout/process1"/>
    <dgm:cxn modelId="{E883500E-B03D-4110-B24E-E72E451A1C47}" type="presOf" srcId="{04C9D68D-AACD-4A4A-920C-36A75125BBFB}" destId="{CE2407E0-60EA-4E3E-B0FB-1C2FFBEC732F}" srcOrd="0" destOrd="0" presId="urn:microsoft.com/office/officeart/2005/8/layout/process1"/>
    <dgm:cxn modelId="{76251CCC-1FA7-4AAD-A8BE-806F89506987}" type="presOf" srcId="{ADBF72D9-5908-4760-9C22-159D3704F3C9}" destId="{469ACE72-3F05-4568-AD4A-57FF7C6384A5}" srcOrd="0" destOrd="0" presId="urn:microsoft.com/office/officeart/2005/8/layout/process1"/>
    <dgm:cxn modelId="{C7BCDA1B-D773-4F0B-A9DA-9070470AE4A7}" srcId="{ADBF72D9-5908-4760-9C22-159D3704F3C9}" destId="{04C9D68D-AACD-4A4A-920C-36A75125BBFB}" srcOrd="1" destOrd="0" parTransId="{46982683-D6CB-40E5-93C5-F5D7F4A15501}" sibTransId="{CE6F2482-7A0E-40D3-8BF1-A9C3BBB6D3EA}"/>
    <dgm:cxn modelId="{A17F4814-4F44-40D5-9C9A-62F455204C21}" srcId="{ADBF72D9-5908-4760-9C22-159D3704F3C9}" destId="{E9325215-6C00-41BA-B0E4-8BB0A2375167}" srcOrd="2" destOrd="0" parTransId="{A0A7EB61-ED5E-4195-B135-83E65CF9767E}" sibTransId="{61DAC523-74CB-424E-9A4E-84D33FED60CE}"/>
    <dgm:cxn modelId="{031F39F6-B9FD-4EF0-B7BF-0568C3E6498A}" type="presParOf" srcId="{469ACE72-3F05-4568-AD4A-57FF7C6384A5}" destId="{6DE51AC6-1512-459D-9026-930744080007}" srcOrd="0" destOrd="0" presId="urn:microsoft.com/office/officeart/2005/8/layout/process1"/>
    <dgm:cxn modelId="{63EB2454-A381-44B4-B2C6-9594BC7319DC}" type="presParOf" srcId="{469ACE72-3F05-4568-AD4A-57FF7C6384A5}" destId="{3D825E07-CCB5-4425-AC66-987CCE9B15DF}" srcOrd="1" destOrd="0" presId="urn:microsoft.com/office/officeart/2005/8/layout/process1"/>
    <dgm:cxn modelId="{E0759997-D9D7-41A1-B563-A1E5B1A87FA6}" type="presParOf" srcId="{3D825E07-CCB5-4425-AC66-987CCE9B15DF}" destId="{BE0058F8-4DA7-40E2-B194-1C12A44EAE17}" srcOrd="0" destOrd="0" presId="urn:microsoft.com/office/officeart/2005/8/layout/process1"/>
    <dgm:cxn modelId="{DA9AA6EA-EF93-463E-80CF-068F27362798}" type="presParOf" srcId="{469ACE72-3F05-4568-AD4A-57FF7C6384A5}" destId="{CE2407E0-60EA-4E3E-B0FB-1C2FFBEC732F}" srcOrd="2" destOrd="0" presId="urn:microsoft.com/office/officeart/2005/8/layout/process1"/>
    <dgm:cxn modelId="{1F234128-5CA5-4223-878A-DAB18FEAB32F}" type="presParOf" srcId="{469ACE72-3F05-4568-AD4A-57FF7C6384A5}" destId="{441BC49F-AAD7-444D-B5D4-D9FE11F04E96}" srcOrd="3" destOrd="0" presId="urn:microsoft.com/office/officeart/2005/8/layout/process1"/>
    <dgm:cxn modelId="{87212B74-7BBD-4F3A-AAE9-5571716895E5}" type="presParOf" srcId="{441BC49F-AAD7-444D-B5D4-D9FE11F04E96}" destId="{1620DA56-8148-474E-89B2-93D4CE33CB02}" srcOrd="0" destOrd="0" presId="urn:microsoft.com/office/officeart/2005/8/layout/process1"/>
    <dgm:cxn modelId="{0A25669B-7C64-426D-9667-3CD790298C6D}" type="presParOf" srcId="{469ACE72-3F05-4568-AD4A-57FF7C6384A5}" destId="{9E1B1939-55DD-4AD6-9DB4-D401CF931A8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5.wmf"/></Relationships>
</file>

<file path=ppt/drawings/drawing1.xml><?xml version="1.0" encoding="utf-8"?>
<c:userShapes xmlns:c="http://schemas.openxmlformats.org/drawingml/2006/chart">
  <cdr:relSizeAnchor xmlns:cdr="http://schemas.openxmlformats.org/drawingml/2006/chartDrawing">
    <cdr:from>
      <cdr:x>0.78896</cdr:x>
      <cdr:y>0.43374</cdr:y>
    </cdr:from>
    <cdr:to>
      <cdr:x>0.97028</cdr:x>
      <cdr:y>0.51019</cdr:y>
    </cdr:to>
    <cdr:sp macro="" textlink="">
      <cdr:nvSpPr>
        <cdr:cNvPr id="3" name="TextBox 2"/>
        <cdr:cNvSpPr txBox="1"/>
      </cdr:nvSpPr>
      <cdr:spPr>
        <a:xfrm xmlns:a="http://schemas.openxmlformats.org/drawingml/2006/main" rot="475963">
          <a:off x="6842966" y="2731571"/>
          <a:ext cx="1572652" cy="48145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b="1">
              <a:solidFill>
                <a:schemeClr val="tx1">
                  <a:lumMod val="75000"/>
                  <a:lumOff val="25000"/>
                </a:schemeClr>
              </a:solidFill>
            </a:rPr>
            <a:t>90% comp/turb Brayton</a:t>
          </a:r>
          <a:r>
            <a:rPr lang="en-US" sz="1100" b="1" baseline="0">
              <a:solidFill>
                <a:schemeClr val="tx1">
                  <a:lumMod val="75000"/>
                  <a:lumOff val="25000"/>
                </a:schemeClr>
              </a:solidFill>
            </a:rPr>
            <a:t> </a:t>
          </a:r>
          <a:r>
            <a:rPr lang="en-US" sz="1100" b="1">
              <a:solidFill>
                <a:schemeClr val="tx1">
                  <a:lumMod val="75000"/>
                  <a:lumOff val="25000"/>
                </a:schemeClr>
              </a:solidFill>
            </a:rPr>
            <a:t>at 2200F</a:t>
          </a:r>
        </a:p>
      </cdr:txBody>
    </cdr:sp>
  </cdr:relSizeAnchor>
  <cdr:relSizeAnchor xmlns:cdr="http://schemas.openxmlformats.org/drawingml/2006/chartDrawing">
    <cdr:from>
      <cdr:x>0.71713</cdr:x>
      <cdr:y>0.32224</cdr:y>
    </cdr:from>
    <cdr:to>
      <cdr:x>0.81174</cdr:x>
      <cdr:y>0.38582</cdr:y>
    </cdr:to>
    <cdr:sp macro="" textlink="">
      <cdr:nvSpPr>
        <cdr:cNvPr id="16" name="TextBox 1"/>
        <cdr:cNvSpPr txBox="1"/>
      </cdr:nvSpPr>
      <cdr:spPr>
        <a:xfrm xmlns:a="http://schemas.openxmlformats.org/drawingml/2006/main">
          <a:off x="6213736" y="2026444"/>
          <a:ext cx="819765" cy="39982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dirty="0"/>
            <a:t>CI </a:t>
          </a:r>
          <a:r>
            <a:rPr lang="en-US" sz="1100" b="1" baseline="0" dirty="0"/>
            <a:t>Typical</a:t>
          </a:r>
          <a:br>
            <a:rPr lang="en-US" sz="1100" b="1" baseline="0" dirty="0"/>
          </a:br>
          <a:r>
            <a:rPr lang="en-US" sz="1100" b="1" baseline="0" dirty="0" smtClean="0"/>
            <a:t>350lbs</a:t>
          </a:r>
          <a:endParaRPr lang="en-US" sz="1100" b="1" dirty="0"/>
        </a:p>
      </cdr:txBody>
    </cdr:sp>
  </cdr:relSizeAnchor>
  <cdr:relSizeAnchor xmlns:cdr="http://schemas.openxmlformats.org/drawingml/2006/chartDrawing">
    <cdr:from>
      <cdr:x>0.54899</cdr:x>
      <cdr:y>0.41894</cdr:y>
    </cdr:from>
    <cdr:to>
      <cdr:x>0.6306</cdr:x>
      <cdr:y>0.49067</cdr:y>
    </cdr:to>
    <cdr:sp macro="" textlink="">
      <cdr:nvSpPr>
        <cdr:cNvPr id="17" name="TextBox 1"/>
        <cdr:cNvSpPr txBox="1"/>
      </cdr:nvSpPr>
      <cdr:spPr>
        <a:xfrm xmlns:a="http://schemas.openxmlformats.org/drawingml/2006/main">
          <a:off x="4756816" y="2634517"/>
          <a:ext cx="707124" cy="45107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dirty="0"/>
            <a:t>SI</a:t>
          </a:r>
          <a:r>
            <a:rPr lang="en-US" sz="1100" b="1" baseline="0" dirty="0"/>
            <a:t> SOTA</a:t>
          </a:r>
          <a:br>
            <a:rPr lang="en-US" sz="1100" b="1" baseline="0" dirty="0"/>
          </a:br>
          <a:r>
            <a:rPr lang="en-US" sz="1100" b="1" baseline="0" dirty="0"/>
            <a:t>300lbs</a:t>
          </a:r>
        </a:p>
      </cdr:txBody>
    </cdr:sp>
  </cdr:relSizeAnchor>
  <cdr:relSizeAnchor xmlns:cdr="http://schemas.openxmlformats.org/drawingml/2006/chartDrawing">
    <cdr:from>
      <cdr:x>0.36428</cdr:x>
      <cdr:y>0.50135</cdr:y>
    </cdr:from>
    <cdr:to>
      <cdr:x>0.46276</cdr:x>
      <cdr:y>0.57471</cdr:y>
    </cdr:to>
    <cdr:sp macro="" textlink="">
      <cdr:nvSpPr>
        <cdr:cNvPr id="18" name="TextBox 1"/>
        <cdr:cNvSpPr txBox="1"/>
      </cdr:nvSpPr>
      <cdr:spPr>
        <a:xfrm xmlns:a="http://schemas.openxmlformats.org/drawingml/2006/main">
          <a:off x="2882312" y="3042256"/>
          <a:ext cx="779188" cy="44515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dirty="0"/>
            <a:t>SI</a:t>
          </a:r>
          <a:r>
            <a:rPr lang="en-US" sz="1100" b="1" baseline="0" dirty="0"/>
            <a:t> Typical</a:t>
          </a:r>
          <a:br>
            <a:rPr lang="en-US" sz="1100" b="1" baseline="0" dirty="0"/>
          </a:br>
          <a:r>
            <a:rPr lang="en-US" sz="1100" b="1" baseline="0" dirty="0"/>
            <a:t>160lbs</a:t>
          </a:r>
          <a:endParaRPr lang="en-US" sz="1100" b="1" dirty="0"/>
        </a:p>
      </cdr:txBody>
    </cdr:sp>
  </cdr:relSizeAnchor>
  <cdr:relSizeAnchor xmlns:cdr="http://schemas.openxmlformats.org/drawingml/2006/chartDrawing">
    <cdr:from>
      <cdr:x>0.26559</cdr:x>
      <cdr:y>0.4044</cdr:y>
    </cdr:from>
    <cdr:to>
      <cdr:x>0.42111</cdr:x>
      <cdr:y>0.47776</cdr:y>
    </cdr:to>
    <cdr:sp macro="" textlink="">
      <cdr:nvSpPr>
        <cdr:cNvPr id="19" name="TextBox 1"/>
        <cdr:cNvSpPr txBox="1"/>
      </cdr:nvSpPr>
      <cdr:spPr>
        <a:xfrm xmlns:a="http://schemas.openxmlformats.org/drawingml/2006/main">
          <a:off x="2101407" y="2453951"/>
          <a:ext cx="1230529" cy="44515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baseline="0" dirty="0"/>
            <a:t>Best Published</a:t>
          </a:r>
          <a:br>
            <a:rPr lang="en-US" sz="1100" b="1" baseline="0" dirty="0"/>
          </a:br>
          <a:r>
            <a:rPr lang="en-US" sz="1100" b="1" baseline="0" dirty="0"/>
            <a:t>Aero </a:t>
          </a:r>
          <a:r>
            <a:rPr lang="en-US" sz="1100" b="1" baseline="0" dirty="0" err="1" smtClean="0"/>
            <a:t>Turboshafts</a:t>
          </a:r>
          <a:endParaRPr lang="en-US" sz="1100" b="1" baseline="0" dirty="0" smtClean="0"/>
        </a:p>
        <a:p xmlns:a="http://schemas.openxmlformats.org/drawingml/2006/main">
          <a:r>
            <a:rPr lang="en-US" b="1" dirty="0" smtClean="0"/>
            <a:t>(6-11,000hp)</a:t>
          </a:r>
          <a:endParaRPr lang="en-US" sz="1100" b="1" dirty="0"/>
        </a:p>
      </cdr:txBody>
    </cdr:sp>
  </cdr:relSizeAnchor>
  <cdr:relSizeAnchor xmlns:cdr="http://schemas.openxmlformats.org/drawingml/2006/chartDrawing">
    <cdr:from>
      <cdr:x>0.52561</cdr:x>
      <cdr:y>0.25371</cdr:y>
    </cdr:from>
    <cdr:to>
      <cdr:x>0.67399</cdr:x>
      <cdr:y>0.32707</cdr:y>
    </cdr:to>
    <cdr:sp macro="" textlink="">
      <cdr:nvSpPr>
        <cdr:cNvPr id="20" name="TextBox 1"/>
        <cdr:cNvSpPr txBox="1"/>
      </cdr:nvSpPr>
      <cdr:spPr>
        <a:xfrm xmlns:a="http://schemas.openxmlformats.org/drawingml/2006/main">
          <a:off x="4158807" y="1539551"/>
          <a:ext cx="1174036" cy="44515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baseline="0" dirty="0"/>
            <a:t>Best Published</a:t>
          </a:r>
          <a:br>
            <a:rPr lang="en-US" sz="1100" b="1" baseline="0" dirty="0"/>
          </a:br>
          <a:r>
            <a:rPr lang="en-US" sz="1100" b="1" baseline="0" dirty="0"/>
            <a:t>Ground </a:t>
          </a:r>
          <a:r>
            <a:rPr lang="en-US" sz="1100" b="1" baseline="0" dirty="0" smtClean="0"/>
            <a:t>Turbine</a:t>
          </a:r>
        </a:p>
        <a:p xmlns:a="http://schemas.openxmlformats.org/drawingml/2006/main">
          <a:r>
            <a:rPr lang="en-US" b="1" dirty="0" smtClean="0"/>
            <a:t>(70,000hp)</a:t>
          </a:r>
          <a:endParaRPr lang="en-US" sz="1100" b="1" dirty="0"/>
        </a:p>
      </cdr:txBody>
    </cdr:sp>
  </cdr:relSizeAnchor>
  <cdr:relSizeAnchor xmlns:cdr="http://schemas.openxmlformats.org/drawingml/2006/chartDrawing">
    <cdr:from>
      <cdr:x>0.34078</cdr:x>
      <cdr:y>0.65553</cdr:y>
    </cdr:from>
    <cdr:to>
      <cdr:x>0.41403</cdr:x>
      <cdr:y>0.7001</cdr:y>
    </cdr:to>
    <cdr:sp macro="" textlink="">
      <cdr:nvSpPr>
        <cdr:cNvPr id="14" name="TextBox 1"/>
        <cdr:cNvSpPr txBox="1"/>
      </cdr:nvSpPr>
      <cdr:spPr>
        <a:xfrm xmlns:a="http://schemas.openxmlformats.org/drawingml/2006/main">
          <a:off x="2696399" y="3977797"/>
          <a:ext cx="579580" cy="270455"/>
        </a:xfrm>
        <a:prstGeom xmlns:a="http://schemas.openxmlformats.org/drawingml/2006/main" prst="rect">
          <a:avLst/>
        </a:prstGeom>
        <a:ln xmlns:a="http://schemas.openxmlformats.org/drawingml/2006/main" w="19050">
          <a:solidFill>
            <a:schemeClr val="accent3">
              <a:lumMod val="50000"/>
            </a:schemeClr>
          </a:solidFill>
        </a:l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dirty="0"/>
            <a:t>50hp </a:t>
          </a:r>
          <a:endParaRPr lang="en-US" sz="1100" b="1" baseline="0" dirty="0"/>
        </a:p>
      </cdr:txBody>
    </cdr:sp>
  </cdr:relSizeAnchor>
  <cdr:relSizeAnchor xmlns:cdr="http://schemas.openxmlformats.org/drawingml/2006/chartDrawing">
    <cdr:from>
      <cdr:x>0.30488</cdr:x>
      <cdr:y>0.33242</cdr:y>
    </cdr:from>
    <cdr:to>
      <cdr:x>0.54842</cdr:x>
      <cdr:y>0.40887</cdr:y>
    </cdr:to>
    <cdr:sp macro="" textlink="">
      <cdr:nvSpPr>
        <cdr:cNvPr id="22" name="TextBox 21"/>
        <cdr:cNvSpPr txBox="1"/>
      </cdr:nvSpPr>
      <cdr:spPr>
        <a:xfrm xmlns:a="http://schemas.openxmlformats.org/drawingml/2006/main" rot="21300392">
          <a:off x="2644314" y="2093503"/>
          <a:ext cx="2112308" cy="48146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b="1">
              <a:solidFill>
                <a:schemeClr val="tx1">
                  <a:lumMod val="75000"/>
                  <a:lumOff val="25000"/>
                </a:schemeClr>
              </a:solidFill>
            </a:rPr>
            <a:t>Large Conventional</a:t>
          </a:r>
          <a:r>
            <a:rPr lang="en-US" sz="1100" b="1" baseline="0">
              <a:solidFill>
                <a:schemeClr val="tx1">
                  <a:lumMod val="75000"/>
                  <a:lumOff val="25000"/>
                </a:schemeClr>
              </a:solidFill>
            </a:rPr>
            <a:t> Turbine</a:t>
          </a:r>
          <a:endParaRPr lang="en-US" sz="1100" b="1">
            <a:solidFill>
              <a:schemeClr val="tx1">
                <a:lumMod val="75000"/>
                <a:lumOff val="25000"/>
              </a:schemeClr>
            </a:solidFill>
          </a:endParaRPr>
        </a:p>
      </cdr:txBody>
    </cdr:sp>
  </cdr:relSizeAnchor>
  <cdr:relSizeAnchor xmlns:cdr="http://schemas.openxmlformats.org/drawingml/2006/chartDrawing">
    <cdr:from>
      <cdr:x>0.11505</cdr:x>
      <cdr:y>0.77399</cdr:y>
    </cdr:from>
    <cdr:to>
      <cdr:x>0.24749</cdr:x>
      <cdr:y>0.84735</cdr:y>
    </cdr:to>
    <cdr:sp macro="" textlink="">
      <cdr:nvSpPr>
        <cdr:cNvPr id="23" name="TextBox 1"/>
        <cdr:cNvSpPr txBox="1"/>
      </cdr:nvSpPr>
      <cdr:spPr>
        <a:xfrm xmlns:a="http://schemas.openxmlformats.org/drawingml/2006/main">
          <a:off x="910342" y="4696668"/>
          <a:ext cx="1047912" cy="44515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baseline="0" dirty="0" err="1"/>
            <a:t>Jetcat</a:t>
          </a:r>
          <a:r>
            <a:rPr lang="en-US" sz="1100" b="1" baseline="0" dirty="0"/>
            <a:t> P200</a:t>
          </a:r>
        </a:p>
        <a:p xmlns:a="http://schemas.openxmlformats.org/drawingml/2006/main">
          <a:r>
            <a:rPr lang="en-US" sz="1100" b="1" baseline="0" dirty="0" smtClean="0"/>
            <a:t>Turbine</a:t>
          </a:r>
        </a:p>
        <a:p xmlns:a="http://schemas.openxmlformats.org/drawingml/2006/main">
          <a:r>
            <a:rPr lang="en-US" b="1" dirty="0" smtClean="0"/>
            <a:t>5lb</a:t>
          </a:r>
          <a:endParaRPr lang="en-US" sz="1100" b="1" baseline="0" dirty="0"/>
        </a:p>
      </cdr:txBody>
    </cdr:sp>
  </cdr:relSizeAnchor>
  <cdr:relSizeAnchor xmlns:cdr="http://schemas.openxmlformats.org/drawingml/2006/chartDrawing">
    <cdr:from>
      <cdr:x>0.41462</cdr:x>
      <cdr:y>0.39581</cdr:y>
    </cdr:from>
    <cdr:to>
      <cdr:x>0.52652</cdr:x>
      <cdr:y>0.46754</cdr:y>
    </cdr:to>
    <cdr:sp macro="" textlink="">
      <cdr:nvSpPr>
        <cdr:cNvPr id="24" name="TextBox 1"/>
        <cdr:cNvSpPr txBox="1"/>
      </cdr:nvSpPr>
      <cdr:spPr>
        <a:xfrm xmlns:a="http://schemas.openxmlformats.org/drawingml/2006/main">
          <a:off x="3280621" y="2401811"/>
          <a:ext cx="885431" cy="43526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1" baseline="0" dirty="0"/>
            <a:t>Compound </a:t>
          </a:r>
          <a:r>
            <a:rPr lang="en-US" sz="1100" b="1" baseline="0" dirty="0" smtClean="0"/>
            <a:t>‘Typical’</a:t>
          </a:r>
        </a:p>
        <a:p xmlns:a="http://schemas.openxmlformats.org/drawingml/2006/main">
          <a:r>
            <a:rPr lang="en-US" b="1" dirty="0" smtClean="0"/>
            <a:t>(3400hp)</a:t>
          </a:r>
          <a:endParaRPr lang="en-US" sz="1100" b="1" baseline="0" dirty="0"/>
        </a:p>
      </cdr:txBody>
    </cdr:sp>
  </cdr:relSizeAnchor>
  <cdr:relSizeAnchor xmlns:cdr="http://schemas.openxmlformats.org/drawingml/2006/chartDrawing">
    <cdr:from>
      <cdr:x>0.44955</cdr:x>
      <cdr:y>0.62057</cdr:y>
    </cdr:from>
    <cdr:to>
      <cdr:x>0.58803</cdr:x>
      <cdr:y>0.69194</cdr:y>
    </cdr:to>
    <cdr:sp macro="" textlink="">
      <cdr:nvSpPr>
        <cdr:cNvPr id="26" name="TextBox 1"/>
        <cdr:cNvSpPr txBox="1"/>
      </cdr:nvSpPr>
      <cdr:spPr>
        <a:xfrm xmlns:a="http://schemas.openxmlformats.org/drawingml/2006/main">
          <a:off x="3556999" y="3765676"/>
          <a:ext cx="1095731" cy="433100"/>
        </a:xfrm>
        <a:prstGeom xmlns:a="http://schemas.openxmlformats.org/drawingml/2006/main" prst="rect">
          <a:avLst/>
        </a:prstGeom>
        <a:ln xmlns:a="http://schemas.openxmlformats.org/drawingml/2006/main" w="25400">
          <a:solidFill>
            <a:schemeClr val="tx1"/>
          </a:solidFill>
          <a:prstDash val="sysDash"/>
        </a:ln>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200" b="1" dirty="0"/>
            <a:t>Conventional</a:t>
          </a:r>
          <a:r>
            <a:rPr lang="en-US" sz="1200" b="1" baseline="0" dirty="0"/>
            <a:t> Turbines</a:t>
          </a:r>
          <a:endParaRPr lang="en-US" sz="1200"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97313" y="0"/>
            <a:ext cx="2982912" cy="466725"/>
          </a:xfrm>
          <a:prstGeom prst="rect">
            <a:avLst/>
          </a:prstGeom>
        </p:spPr>
        <p:txBody>
          <a:bodyPr vert="horz" lIns="91440" tIns="45720" rIns="91440" bIns="45720" rtlCol="0"/>
          <a:lstStyle>
            <a:lvl1pPr algn="r">
              <a:defRPr sz="1200"/>
            </a:lvl1pPr>
          </a:lstStyle>
          <a:p>
            <a:fld id="{5F4DAD2E-AFDC-4770-A4BB-52374B896106}" type="datetimeFigureOut">
              <a:rPr lang="en-US" smtClean="0"/>
              <a:t>9/11/2018</a:t>
            </a:fld>
            <a:endParaRPr lang="en-US"/>
          </a:p>
        </p:txBody>
      </p:sp>
      <p:sp>
        <p:nvSpPr>
          <p:cNvPr id="4" name="Footer Placeholder 3"/>
          <p:cNvSpPr>
            <a:spLocks noGrp="1"/>
          </p:cNvSpPr>
          <p:nvPr>
            <p:ph type="ftr" sz="quarter" idx="2"/>
          </p:nvPr>
        </p:nvSpPr>
        <p:spPr>
          <a:xfrm>
            <a:off x="0" y="8829675"/>
            <a:ext cx="2982913"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97313" y="8829675"/>
            <a:ext cx="2982912" cy="466725"/>
          </a:xfrm>
          <a:prstGeom prst="rect">
            <a:avLst/>
          </a:prstGeom>
        </p:spPr>
        <p:txBody>
          <a:bodyPr vert="horz" lIns="91440" tIns="45720" rIns="91440" bIns="45720" rtlCol="0" anchor="b"/>
          <a:lstStyle>
            <a:lvl1pPr algn="r">
              <a:defRPr sz="1200"/>
            </a:lvl1pPr>
          </a:lstStyle>
          <a:p>
            <a:fld id="{3B5C7D28-1819-4CE4-8269-67E8D287E7D7}" type="slidenum">
              <a:rPr lang="en-US" smtClean="0"/>
              <a:t>‹#›</a:t>
            </a:fld>
            <a:endParaRPr lang="en-US"/>
          </a:p>
        </p:txBody>
      </p:sp>
    </p:spTree>
    <p:extLst>
      <p:ext uri="{BB962C8B-B14F-4D97-AF65-F5344CB8AC3E}">
        <p14:creationId xmlns:p14="http://schemas.microsoft.com/office/powerpoint/2010/main" val="3232673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82119" cy="464820"/>
          </a:xfrm>
          <a:prstGeom prst="rect">
            <a:avLst/>
          </a:prstGeom>
        </p:spPr>
        <p:txBody>
          <a:bodyPr vert="horz" lIns="92436" tIns="46218" rIns="92436" bIns="46218" rtlCol="0"/>
          <a:lstStyle>
            <a:lvl1pPr algn="l" fontAlgn="auto">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3898102" y="1"/>
            <a:ext cx="2982119" cy="464820"/>
          </a:xfrm>
          <a:prstGeom prst="rect">
            <a:avLst/>
          </a:prstGeom>
        </p:spPr>
        <p:txBody>
          <a:bodyPr vert="horz" lIns="92436" tIns="46218" rIns="92436" bIns="46218" rtlCol="0"/>
          <a:lstStyle>
            <a:lvl1pPr algn="r" fontAlgn="auto">
              <a:spcBef>
                <a:spcPts val="0"/>
              </a:spcBef>
              <a:spcAft>
                <a:spcPts val="0"/>
              </a:spcAft>
              <a:defRPr sz="1300" smtClean="0">
                <a:latin typeface="+mn-lt"/>
              </a:defRPr>
            </a:lvl1pPr>
          </a:lstStyle>
          <a:p>
            <a:pPr>
              <a:defRPr/>
            </a:pPr>
            <a:fld id="{50BEB750-BBD7-4CA7-B4B8-44E629729E86}" type="datetimeFigureOut">
              <a:rPr lang="en-US"/>
              <a:pPr>
                <a:defRPr/>
              </a:pPr>
              <a:t>9/11/2018</a:t>
            </a:fld>
            <a:endParaRPr lang="en-US"/>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2436" tIns="46218" rIns="92436" bIns="46218" rtlCol="0" anchor="ctr"/>
          <a:lstStyle/>
          <a:p>
            <a:pPr lvl="0"/>
            <a:endParaRPr lang="en-US" noProof="0"/>
          </a:p>
        </p:txBody>
      </p:sp>
      <p:sp>
        <p:nvSpPr>
          <p:cNvPr id="5" name="Notes Placeholder 4"/>
          <p:cNvSpPr>
            <a:spLocks noGrp="1"/>
          </p:cNvSpPr>
          <p:nvPr>
            <p:ph type="body" sz="quarter" idx="3"/>
          </p:nvPr>
        </p:nvSpPr>
        <p:spPr>
          <a:xfrm>
            <a:off x="688182" y="4415791"/>
            <a:ext cx="5505450" cy="4183380"/>
          </a:xfrm>
          <a:prstGeom prst="rect">
            <a:avLst/>
          </a:prstGeom>
        </p:spPr>
        <p:txBody>
          <a:bodyPr vert="horz" lIns="92436" tIns="46218" rIns="92436" bIns="46218"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1" y="8829967"/>
            <a:ext cx="2982119" cy="464820"/>
          </a:xfrm>
          <a:prstGeom prst="rect">
            <a:avLst/>
          </a:prstGeom>
        </p:spPr>
        <p:txBody>
          <a:bodyPr vert="horz" lIns="92436" tIns="46218" rIns="92436" bIns="46218" rtlCol="0" anchor="b"/>
          <a:lstStyle>
            <a:lvl1pPr algn="l" fontAlgn="auto">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36" tIns="46218" rIns="92436" bIns="46218" rtlCol="0" anchor="b"/>
          <a:lstStyle>
            <a:lvl1pPr algn="r" fontAlgn="auto">
              <a:spcBef>
                <a:spcPts val="0"/>
              </a:spcBef>
              <a:spcAft>
                <a:spcPts val="0"/>
              </a:spcAft>
              <a:defRPr sz="1300" smtClean="0">
                <a:latin typeface="+mn-lt"/>
              </a:defRPr>
            </a:lvl1pPr>
          </a:lstStyle>
          <a:p>
            <a:pPr>
              <a:defRPr/>
            </a:pPr>
            <a:fld id="{DA1D093C-E784-44FF-B2D4-78DA35133CB9}" type="slidenum">
              <a:rPr lang="en-US"/>
              <a:pPr>
                <a:defRPr/>
              </a:pPr>
              <a:t>‹#›</a:t>
            </a:fld>
            <a:endParaRPr lang="en-US"/>
          </a:p>
        </p:txBody>
      </p:sp>
    </p:spTree>
    <p:extLst>
      <p:ext uri="{BB962C8B-B14F-4D97-AF65-F5344CB8AC3E}">
        <p14:creationId xmlns:p14="http://schemas.microsoft.com/office/powerpoint/2010/main" val="360836855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Antineutrino" TargetMode="External"/><Relationship Id="rId13" Type="http://schemas.openxmlformats.org/officeDocument/2006/relationships/hyperlink" Target="https://en.wikipedia.org/wiki/Neutrino" TargetMode="External"/><Relationship Id="rId3" Type="http://schemas.openxmlformats.org/officeDocument/2006/relationships/hyperlink" Target="https://en.wikipedia.org/wiki/Beta_decay" TargetMode="External"/><Relationship Id="rId7" Type="http://schemas.openxmlformats.org/officeDocument/2006/relationships/hyperlink" Target="https://en.wikipedia.org/wiki/Electronvolt" TargetMode="External"/><Relationship Id="rId12" Type="http://schemas.openxmlformats.org/officeDocument/2006/relationships/hyperlink" Target="https://en.wikipedia.org/wiki/Potassium-40#cite_note-1"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Electron" TargetMode="External"/><Relationship Id="rId11" Type="http://schemas.openxmlformats.org/officeDocument/2006/relationships/hyperlink" Target="https://en.wikipedia.org/wiki/Gamma_ray" TargetMode="External"/><Relationship Id="rId5" Type="http://schemas.openxmlformats.org/officeDocument/2006/relationships/hyperlink" Target="https://en.wikipedia.org/wiki/Beta_particle" TargetMode="External"/><Relationship Id="rId10" Type="http://schemas.openxmlformats.org/officeDocument/2006/relationships/hyperlink" Target="https://en.wikipedia.org/wiki/Electron_capture" TargetMode="External"/><Relationship Id="rId4" Type="http://schemas.openxmlformats.org/officeDocument/2006/relationships/hyperlink" Target="https://en.wikipedia.org/wiki/Calcium-40" TargetMode="External"/><Relationship Id="rId9" Type="http://schemas.openxmlformats.org/officeDocument/2006/relationships/hyperlink" Target="https://en.wikipedia.org/wiki/Argon-40" TargetMode="External"/><Relationship Id="rId14" Type="http://schemas.openxmlformats.org/officeDocument/2006/relationships/hyperlink" Target="https://en.wikipedia.org/wiki/Positron"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Antineutrino" TargetMode="External"/><Relationship Id="rId13" Type="http://schemas.openxmlformats.org/officeDocument/2006/relationships/hyperlink" Target="https://en.wikipedia.org/wiki/Neutrino" TargetMode="External"/><Relationship Id="rId3" Type="http://schemas.openxmlformats.org/officeDocument/2006/relationships/hyperlink" Target="https://en.wikipedia.org/wiki/Beta_decay" TargetMode="External"/><Relationship Id="rId7" Type="http://schemas.openxmlformats.org/officeDocument/2006/relationships/hyperlink" Target="https://en.wikipedia.org/wiki/Electronvolt" TargetMode="External"/><Relationship Id="rId12" Type="http://schemas.openxmlformats.org/officeDocument/2006/relationships/hyperlink" Target="https://en.wikipedia.org/wiki/Potassium-40#cite_note-1"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Electron" TargetMode="External"/><Relationship Id="rId11" Type="http://schemas.openxmlformats.org/officeDocument/2006/relationships/hyperlink" Target="https://en.wikipedia.org/wiki/Gamma_ray" TargetMode="External"/><Relationship Id="rId5" Type="http://schemas.openxmlformats.org/officeDocument/2006/relationships/hyperlink" Target="https://en.wikipedia.org/wiki/Beta_particle" TargetMode="External"/><Relationship Id="rId10" Type="http://schemas.openxmlformats.org/officeDocument/2006/relationships/hyperlink" Target="https://en.wikipedia.org/wiki/Electron_capture" TargetMode="External"/><Relationship Id="rId4" Type="http://schemas.openxmlformats.org/officeDocument/2006/relationships/hyperlink" Target="https://en.wikipedia.org/wiki/Calcium-40" TargetMode="External"/><Relationship Id="rId9" Type="http://schemas.openxmlformats.org/officeDocument/2006/relationships/hyperlink" Target="https://en.wikipedia.org/wiki/Argon-40" TargetMode="External"/><Relationship Id="rId14" Type="http://schemas.openxmlformats.org/officeDocument/2006/relationships/hyperlink" Target="https://en.wikipedia.org/wiki/Positr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Antineutrino" TargetMode="External"/><Relationship Id="rId13" Type="http://schemas.openxmlformats.org/officeDocument/2006/relationships/hyperlink" Target="https://en.wikipedia.org/wiki/Neutrino" TargetMode="External"/><Relationship Id="rId3" Type="http://schemas.openxmlformats.org/officeDocument/2006/relationships/hyperlink" Target="https://en.wikipedia.org/wiki/Beta_decay" TargetMode="External"/><Relationship Id="rId7" Type="http://schemas.openxmlformats.org/officeDocument/2006/relationships/hyperlink" Target="https://en.wikipedia.org/wiki/Electronvolt" TargetMode="External"/><Relationship Id="rId12" Type="http://schemas.openxmlformats.org/officeDocument/2006/relationships/hyperlink" Target="https://en.wikipedia.org/wiki/Potassium-40#cite_note-1"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Electron" TargetMode="External"/><Relationship Id="rId11" Type="http://schemas.openxmlformats.org/officeDocument/2006/relationships/hyperlink" Target="https://en.wikipedia.org/wiki/Gamma_ray" TargetMode="External"/><Relationship Id="rId5" Type="http://schemas.openxmlformats.org/officeDocument/2006/relationships/hyperlink" Target="https://en.wikipedia.org/wiki/Beta_particle" TargetMode="External"/><Relationship Id="rId10" Type="http://schemas.openxmlformats.org/officeDocument/2006/relationships/hyperlink" Target="https://en.wikipedia.org/wiki/Electron_capture" TargetMode="External"/><Relationship Id="rId4" Type="http://schemas.openxmlformats.org/officeDocument/2006/relationships/hyperlink" Target="https://en.wikipedia.org/wiki/Calcium-40" TargetMode="External"/><Relationship Id="rId9" Type="http://schemas.openxmlformats.org/officeDocument/2006/relationships/hyperlink" Target="https://en.wikipedia.org/wiki/Argon-40" TargetMode="External"/><Relationship Id="rId14" Type="http://schemas.openxmlformats.org/officeDocument/2006/relationships/hyperlink" Target="https://en.wikipedia.org/wiki/Positr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sldNum" sz="quarter" idx="5"/>
          </p:nvPr>
        </p:nvSpPr>
        <p:spPr>
          <a:noFill/>
        </p:spPr>
        <p:txBody>
          <a:bodyPr/>
          <a:lstStyle/>
          <a:p>
            <a:fld id="{09CD25B2-4B13-4C68-8D3A-674126D1EA63}" type="slidenum">
              <a:rPr lang="en-US">
                <a:solidFill>
                  <a:prstClr val="black"/>
                </a:solidFill>
              </a:rPr>
              <a:pPr/>
              <a:t>1</a:t>
            </a:fld>
            <a:endParaRPr lang="en-US" dirty="0">
              <a:solidFill>
                <a:prstClr val="black"/>
              </a:solidFill>
            </a:endParaRPr>
          </a:p>
        </p:txBody>
      </p:sp>
      <p:sp>
        <p:nvSpPr>
          <p:cNvPr id="5123" name="Rectangle 2"/>
          <p:cNvSpPr>
            <a:spLocks noGrp="1" noRot="1" noChangeAspect="1" noChangeArrowheads="1" noTextEdit="1"/>
          </p:cNvSpPr>
          <p:nvPr>
            <p:ph type="sldImg"/>
          </p:nvPr>
        </p:nvSpPr>
        <p:spPr>
          <a:xfrm>
            <a:off x="-500063" y="1035050"/>
            <a:ext cx="6275388" cy="4708525"/>
          </a:xfrm>
          <a:ln/>
        </p:spPr>
      </p:sp>
      <p:sp>
        <p:nvSpPr>
          <p:cNvPr id="51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503596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human body, </a:t>
            </a:r>
            <a:r>
              <a:rPr lang="en-US" dirty="0" smtClean="0"/>
              <a:t>Potassium</a:t>
            </a:r>
            <a:r>
              <a:rPr lang="en-US" baseline="0" dirty="0" smtClean="0"/>
              <a:t> 40 (naturally occurring) 4400 decays per second produce 4000 natural positrons per day (511 </a:t>
            </a:r>
            <a:r>
              <a:rPr lang="en-US" baseline="0" dirty="0" err="1" smtClean="0"/>
              <a:t>keV</a:t>
            </a:r>
            <a:r>
              <a:rPr lang="en-US" baseline="0" dirty="0" smtClean="0"/>
              <a:t> gamma rays).</a:t>
            </a:r>
          </a:p>
          <a:p>
            <a:endParaRPr lang="en-US" baseline="0" dirty="0" smtClean="0"/>
          </a:p>
          <a:p>
            <a:r>
              <a:rPr lang="en-US" sz="1300" dirty="0"/>
              <a:t>Potassium-40 is a rare example of an isotope that undergoes both types of </a:t>
            </a:r>
            <a:r>
              <a:rPr lang="en-US" sz="1300" dirty="0">
                <a:hlinkClick r:id="rId3" tooltip="Beta decay"/>
              </a:rPr>
              <a:t>beta decay</a:t>
            </a:r>
            <a:r>
              <a:rPr lang="en-US" sz="1300" dirty="0"/>
              <a:t>. About 89.28% of the time, it decays to </a:t>
            </a:r>
            <a:r>
              <a:rPr lang="en-US" sz="1300" dirty="0">
                <a:hlinkClick r:id="rId4" tooltip="Calcium-40"/>
              </a:rPr>
              <a:t>calcium-40</a:t>
            </a:r>
            <a:r>
              <a:rPr lang="en-US" sz="1300" dirty="0"/>
              <a:t> (</a:t>
            </a:r>
            <a:r>
              <a:rPr lang="en-US" sz="1300" baseline="30000" dirty="0"/>
              <a:t>40</a:t>
            </a:r>
            <a:r>
              <a:rPr lang="en-US" sz="1300" dirty="0"/>
              <a:t>Ca) with emission of a </a:t>
            </a:r>
            <a:r>
              <a:rPr lang="en-US" sz="1300" dirty="0">
                <a:hlinkClick r:id="rId5" tooltip="Beta particle"/>
              </a:rPr>
              <a:t>beta particle</a:t>
            </a:r>
            <a:r>
              <a:rPr lang="en-US" sz="1300" dirty="0"/>
              <a:t> (β</a:t>
            </a:r>
            <a:r>
              <a:rPr lang="en-US" sz="1300" baseline="30000" dirty="0"/>
              <a:t>−</a:t>
            </a:r>
            <a:r>
              <a:rPr lang="en-US" sz="1300" dirty="0"/>
              <a:t>, an </a:t>
            </a:r>
            <a:r>
              <a:rPr lang="en-US" sz="1300" dirty="0">
                <a:hlinkClick r:id="rId6" tooltip="Electron"/>
              </a:rPr>
              <a:t>electron</a:t>
            </a:r>
            <a:r>
              <a:rPr lang="en-US" sz="1300" dirty="0"/>
              <a:t>) with a maximum energy of 1.33 </a:t>
            </a:r>
            <a:r>
              <a:rPr lang="en-US" sz="1300" dirty="0">
                <a:hlinkClick r:id="rId7" tooltip="Electronvolt"/>
              </a:rPr>
              <a:t>MeV</a:t>
            </a:r>
            <a:r>
              <a:rPr lang="en-US" sz="1300" dirty="0"/>
              <a:t> and an </a:t>
            </a:r>
            <a:r>
              <a:rPr lang="en-US" sz="1300" dirty="0">
                <a:hlinkClick r:id="rId8" tooltip="Antineutrino"/>
              </a:rPr>
              <a:t>antineutrino</a:t>
            </a:r>
            <a:r>
              <a:rPr lang="en-US" sz="1300" dirty="0"/>
              <a:t>. About 10.72% of the time it decays to </a:t>
            </a:r>
            <a:r>
              <a:rPr lang="en-US" sz="1300" dirty="0">
                <a:hlinkClick r:id="rId9" tooltip="Argon-40"/>
              </a:rPr>
              <a:t>argon-40</a:t>
            </a:r>
            <a:r>
              <a:rPr lang="en-US" sz="1300" dirty="0"/>
              <a:t> (</a:t>
            </a:r>
            <a:r>
              <a:rPr lang="en-US" sz="1300" baseline="30000" dirty="0"/>
              <a:t>40</a:t>
            </a:r>
            <a:r>
              <a:rPr lang="en-US" sz="1300" dirty="0"/>
              <a:t>Ar) by </a:t>
            </a:r>
            <a:r>
              <a:rPr lang="en-US" sz="1300" dirty="0">
                <a:hlinkClick r:id="rId10" tooltip="Electron capture"/>
              </a:rPr>
              <a:t>electron capture</a:t>
            </a:r>
            <a:r>
              <a:rPr lang="en-US" sz="1300" dirty="0"/>
              <a:t>, with the emission of a 1.460 MeV </a:t>
            </a:r>
            <a:r>
              <a:rPr lang="en-US" sz="1300" dirty="0">
                <a:hlinkClick r:id="rId11" tooltip="Gamma ray"/>
              </a:rPr>
              <a:t>gamma ray</a:t>
            </a:r>
            <a:r>
              <a:rPr lang="en-US" sz="1300" baseline="30000" dirty="0">
                <a:hlinkClick r:id="rId12"/>
              </a:rPr>
              <a:t>[1]</a:t>
            </a:r>
            <a:r>
              <a:rPr lang="en-US" sz="1300" dirty="0"/>
              <a:t> and a </a:t>
            </a:r>
            <a:r>
              <a:rPr lang="en-US" sz="1300" dirty="0">
                <a:hlinkClick r:id="rId13" tooltip="Neutrino"/>
              </a:rPr>
              <a:t>neutrino</a:t>
            </a:r>
            <a:r>
              <a:rPr lang="en-US" sz="1300" dirty="0"/>
              <a:t>. The radioactive decay of this particular isotope explains the large abundance of argon (nearly 1%) in the earth's atmosphere, as well as its abundance compared to </a:t>
            </a:r>
            <a:r>
              <a:rPr lang="en-US" sz="1300" baseline="30000" dirty="0"/>
              <a:t>36</a:t>
            </a:r>
            <a:r>
              <a:rPr lang="en-US" sz="1300" dirty="0"/>
              <a:t>Ar. Very rarely (0.001% of the time) it will decay to </a:t>
            </a:r>
            <a:r>
              <a:rPr lang="en-US" sz="1300" baseline="30000" dirty="0"/>
              <a:t>40</a:t>
            </a:r>
            <a:r>
              <a:rPr lang="en-US" sz="1300" dirty="0"/>
              <a:t>Ar by emitting a </a:t>
            </a:r>
            <a:r>
              <a:rPr lang="en-US" sz="1300" dirty="0">
                <a:hlinkClick r:id="rId14" tooltip="Positron"/>
              </a:rPr>
              <a:t>positron</a:t>
            </a:r>
            <a:r>
              <a:rPr lang="en-US" sz="1300" dirty="0"/>
              <a:t> (β</a:t>
            </a:r>
            <a:r>
              <a:rPr lang="en-US" sz="1300" baseline="30000" dirty="0"/>
              <a:t>+</a:t>
            </a:r>
            <a:r>
              <a:rPr lang="en-US" sz="1300" dirty="0"/>
              <a:t>) and a neutrino.</a:t>
            </a:r>
            <a:endParaRPr lang="en-US" dirty="0"/>
          </a:p>
        </p:txBody>
      </p:sp>
      <p:sp>
        <p:nvSpPr>
          <p:cNvPr id="4" name="Slide Number Placeholder 3"/>
          <p:cNvSpPr>
            <a:spLocks noGrp="1"/>
          </p:cNvSpPr>
          <p:nvPr>
            <p:ph type="sldNum" sz="quarter" idx="10"/>
          </p:nvPr>
        </p:nvSpPr>
        <p:spPr/>
        <p:txBody>
          <a:bodyPr/>
          <a:lstStyle/>
          <a:p>
            <a:pPr>
              <a:defRPr/>
            </a:pPr>
            <a:fld id="{DA1D093C-E784-44FF-B2D4-78DA35133CB9}" type="slidenum">
              <a:rPr lang="en-US" smtClean="0"/>
              <a:pPr>
                <a:defRPr/>
              </a:pPr>
              <a:t>32</a:t>
            </a:fld>
            <a:endParaRPr lang="en-US"/>
          </a:p>
        </p:txBody>
      </p:sp>
    </p:spTree>
    <p:extLst>
      <p:ext uri="{BB962C8B-B14F-4D97-AF65-F5344CB8AC3E}">
        <p14:creationId xmlns:p14="http://schemas.microsoft.com/office/powerpoint/2010/main" val="3714963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Potassium-40 is a rare example of an isotope that undergoes both types of </a:t>
            </a:r>
            <a:r>
              <a:rPr lang="en-US" sz="1300" dirty="0">
                <a:hlinkClick r:id="rId3" tooltip="Beta decay"/>
              </a:rPr>
              <a:t>beta decay</a:t>
            </a:r>
            <a:r>
              <a:rPr lang="en-US" sz="1300" dirty="0"/>
              <a:t>. About 89.28% of the time, it decays to </a:t>
            </a:r>
            <a:r>
              <a:rPr lang="en-US" sz="1300" dirty="0">
                <a:hlinkClick r:id="rId4" tooltip="Calcium-40"/>
              </a:rPr>
              <a:t>calcium-40</a:t>
            </a:r>
            <a:r>
              <a:rPr lang="en-US" sz="1300" dirty="0"/>
              <a:t> (</a:t>
            </a:r>
            <a:r>
              <a:rPr lang="en-US" sz="1300" baseline="30000" dirty="0"/>
              <a:t>40</a:t>
            </a:r>
            <a:r>
              <a:rPr lang="en-US" sz="1300" dirty="0"/>
              <a:t>Ca) with emission of a </a:t>
            </a:r>
            <a:r>
              <a:rPr lang="en-US" sz="1300" dirty="0">
                <a:hlinkClick r:id="rId5" tooltip="Beta particle"/>
              </a:rPr>
              <a:t>beta particle</a:t>
            </a:r>
            <a:r>
              <a:rPr lang="en-US" sz="1300" dirty="0"/>
              <a:t> (β</a:t>
            </a:r>
            <a:r>
              <a:rPr lang="en-US" sz="1300" baseline="30000" dirty="0"/>
              <a:t>−</a:t>
            </a:r>
            <a:r>
              <a:rPr lang="en-US" sz="1300" dirty="0"/>
              <a:t>, an </a:t>
            </a:r>
            <a:r>
              <a:rPr lang="en-US" sz="1300" dirty="0">
                <a:hlinkClick r:id="rId6" tooltip="Electron"/>
              </a:rPr>
              <a:t>electron</a:t>
            </a:r>
            <a:r>
              <a:rPr lang="en-US" sz="1300" dirty="0"/>
              <a:t>) with a maximum energy of 1.33 </a:t>
            </a:r>
            <a:r>
              <a:rPr lang="en-US" sz="1300" dirty="0">
                <a:hlinkClick r:id="rId7" tooltip="Electronvolt"/>
              </a:rPr>
              <a:t>MeV</a:t>
            </a:r>
            <a:r>
              <a:rPr lang="en-US" sz="1300" dirty="0"/>
              <a:t> and an </a:t>
            </a:r>
            <a:r>
              <a:rPr lang="en-US" sz="1300" dirty="0">
                <a:hlinkClick r:id="rId8" tooltip="Antineutrino"/>
              </a:rPr>
              <a:t>antineutrino</a:t>
            </a:r>
            <a:r>
              <a:rPr lang="en-US" sz="1300" dirty="0"/>
              <a:t>. About 10.72% of the time it decays to </a:t>
            </a:r>
            <a:r>
              <a:rPr lang="en-US" sz="1300" dirty="0">
                <a:hlinkClick r:id="rId9" tooltip="Argon-40"/>
              </a:rPr>
              <a:t>argon-40</a:t>
            </a:r>
            <a:r>
              <a:rPr lang="en-US" sz="1300" dirty="0"/>
              <a:t> (</a:t>
            </a:r>
            <a:r>
              <a:rPr lang="en-US" sz="1300" baseline="30000" dirty="0"/>
              <a:t>40</a:t>
            </a:r>
            <a:r>
              <a:rPr lang="en-US" sz="1300" dirty="0"/>
              <a:t>Ar) by </a:t>
            </a:r>
            <a:r>
              <a:rPr lang="en-US" sz="1300" dirty="0">
                <a:hlinkClick r:id="rId10" tooltip="Electron capture"/>
              </a:rPr>
              <a:t>electron capture</a:t>
            </a:r>
            <a:r>
              <a:rPr lang="en-US" sz="1300" dirty="0"/>
              <a:t>, with the emission of a 1.460 MeV </a:t>
            </a:r>
            <a:r>
              <a:rPr lang="en-US" sz="1300" dirty="0">
                <a:hlinkClick r:id="rId11" tooltip="Gamma ray"/>
              </a:rPr>
              <a:t>gamma ray</a:t>
            </a:r>
            <a:r>
              <a:rPr lang="en-US" sz="1300" baseline="30000" dirty="0">
                <a:hlinkClick r:id="rId12"/>
              </a:rPr>
              <a:t>[1]</a:t>
            </a:r>
            <a:r>
              <a:rPr lang="en-US" sz="1300" dirty="0"/>
              <a:t> and a </a:t>
            </a:r>
            <a:r>
              <a:rPr lang="en-US" sz="1300" dirty="0">
                <a:hlinkClick r:id="rId13" tooltip="Neutrino"/>
              </a:rPr>
              <a:t>neutrino</a:t>
            </a:r>
            <a:r>
              <a:rPr lang="en-US" sz="1300" dirty="0"/>
              <a:t>. The radioactive decay of this particular isotope explains the large abundance of argon (nearly 1%) in the earth's atmosphere, as well as its abundance compared to </a:t>
            </a:r>
            <a:r>
              <a:rPr lang="en-US" sz="1300" baseline="30000" dirty="0"/>
              <a:t>36</a:t>
            </a:r>
            <a:r>
              <a:rPr lang="en-US" sz="1300" dirty="0"/>
              <a:t>Ar. Very rarely (0.001% of the time) it will decay to </a:t>
            </a:r>
            <a:r>
              <a:rPr lang="en-US" sz="1300" baseline="30000" dirty="0"/>
              <a:t>40</a:t>
            </a:r>
            <a:r>
              <a:rPr lang="en-US" sz="1300" dirty="0"/>
              <a:t>Ar by emitting a </a:t>
            </a:r>
            <a:r>
              <a:rPr lang="en-US" sz="1300" dirty="0">
                <a:hlinkClick r:id="rId14" tooltip="Positron"/>
              </a:rPr>
              <a:t>positron</a:t>
            </a:r>
            <a:r>
              <a:rPr lang="en-US" sz="1300" dirty="0"/>
              <a:t> (β</a:t>
            </a:r>
            <a:r>
              <a:rPr lang="en-US" sz="1300" baseline="30000" dirty="0"/>
              <a:t>+</a:t>
            </a:r>
            <a:r>
              <a:rPr lang="en-US" sz="1300" dirty="0"/>
              <a:t>) and a neutrino.</a:t>
            </a:r>
            <a:endParaRPr lang="en-US" dirty="0"/>
          </a:p>
        </p:txBody>
      </p:sp>
      <p:sp>
        <p:nvSpPr>
          <p:cNvPr id="4" name="Slide Number Placeholder 3"/>
          <p:cNvSpPr>
            <a:spLocks noGrp="1"/>
          </p:cNvSpPr>
          <p:nvPr>
            <p:ph type="sldNum" sz="quarter" idx="10"/>
          </p:nvPr>
        </p:nvSpPr>
        <p:spPr/>
        <p:txBody>
          <a:bodyPr/>
          <a:lstStyle/>
          <a:p>
            <a:pPr>
              <a:defRPr/>
            </a:pPr>
            <a:fld id="{DA1D093C-E784-44FF-B2D4-78DA35133CB9}" type="slidenum">
              <a:rPr lang="en-US" smtClean="0"/>
              <a:pPr>
                <a:defRPr/>
              </a:pPr>
              <a:t>33</a:t>
            </a:fld>
            <a:endParaRPr lang="en-US"/>
          </a:p>
        </p:txBody>
      </p:sp>
    </p:spTree>
    <p:extLst>
      <p:ext uri="{BB962C8B-B14F-4D97-AF65-F5344CB8AC3E}">
        <p14:creationId xmlns:p14="http://schemas.microsoft.com/office/powerpoint/2010/main" val="740170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OPR or Pressure Ratio is indicative of technical sophistication, complexity, structural weight, investment, etc…</a:t>
            </a:r>
          </a:p>
          <a:p>
            <a:r>
              <a:rPr lang="en-US" dirty="0"/>
              <a:t>Black line is ideal gas turbine with stated compressor/turbine efficiencies and T41 limit.</a:t>
            </a:r>
          </a:p>
          <a:p>
            <a:endParaRPr lang="en-US" dirty="0"/>
          </a:p>
          <a:p>
            <a:r>
              <a:rPr lang="en-US" dirty="0"/>
              <a:t>Higher pressure ratio is better to a point, then increased compression work starts to hurt.</a:t>
            </a:r>
          </a:p>
          <a:p>
            <a:endParaRPr lang="en-US" dirty="0"/>
          </a:p>
          <a:p>
            <a:r>
              <a:rPr lang="en-US" dirty="0"/>
              <a:t>Data points are Current and SOTA real engines.</a:t>
            </a:r>
          </a:p>
          <a:p>
            <a:endParaRPr lang="en-US" dirty="0"/>
          </a:p>
          <a:p>
            <a:r>
              <a:rPr lang="en-US" dirty="0"/>
              <a:t>SI (Otto cycle): </a:t>
            </a:r>
            <a:r>
              <a:rPr lang="en-US" dirty="0" err="1"/>
              <a:t>Rotax</a:t>
            </a:r>
            <a:r>
              <a:rPr lang="en-US" dirty="0"/>
              <a:t> (160hp) and </a:t>
            </a:r>
            <a:r>
              <a:rPr lang="en-US" dirty="0" err="1"/>
              <a:t>Multipulse</a:t>
            </a:r>
            <a:r>
              <a:rPr lang="en-US" dirty="0"/>
              <a:t> DI Research Engine (100hp, 300lb)</a:t>
            </a:r>
          </a:p>
          <a:p>
            <a:r>
              <a:rPr lang="en-US" dirty="0"/>
              <a:t> </a:t>
            </a:r>
          </a:p>
          <a:p>
            <a:r>
              <a:rPr lang="en-US" dirty="0"/>
              <a:t>DI (Diesel):  </a:t>
            </a:r>
            <a:r>
              <a:rPr lang="en-US" dirty="0" err="1"/>
              <a:t>Thielert</a:t>
            </a:r>
            <a:r>
              <a:rPr lang="en-US" dirty="0"/>
              <a:t> (125hp) and SOTA VW TDI (90hp)</a:t>
            </a:r>
          </a:p>
          <a:p>
            <a:endParaRPr lang="en-US" dirty="0"/>
          </a:p>
          <a:p>
            <a:r>
              <a:rPr lang="en-US" dirty="0" err="1"/>
              <a:t>Brayton</a:t>
            </a:r>
            <a:r>
              <a:rPr lang="en-US" dirty="0"/>
              <a:t>: </a:t>
            </a:r>
          </a:p>
          <a:p>
            <a:r>
              <a:rPr lang="en-US" dirty="0" err="1"/>
              <a:t>Jetcat</a:t>
            </a:r>
            <a:r>
              <a:rPr lang="en-US" dirty="0"/>
              <a:t>: 52 </a:t>
            </a:r>
            <a:r>
              <a:rPr lang="en-US" dirty="0" err="1"/>
              <a:t>lb</a:t>
            </a:r>
            <a:r>
              <a:rPr lang="en-US" dirty="0"/>
              <a:t> thrust, 5 </a:t>
            </a:r>
            <a:r>
              <a:rPr lang="en-US" dirty="0" err="1"/>
              <a:t>lb</a:t>
            </a:r>
            <a:r>
              <a:rPr lang="en-US" dirty="0"/>
              <a:t>)</a:t>
            </a:r>
          </a:p>
          <a:p>
            <a:r>
              <a:rPr lang="en-US" dirty="0"/>
              <a:t>AE2100/T406 (CV-22, C-130J): 6000hp, 971 </a:t>
            </a:r>
            <a:r>
              <a:rPr lang="en-US" dirty="0" err="1"/>
              <a:t>lb</a:t>
            </a:r>
            <a:endParaRPr lang="en-US" dirty="0"/>
          </a:p>
          <a:p>
            <a:r>
              <a:rPr lang="en-US" dirty="0"/>
              <a:t>RR Trent 60 DLE: 70,000hp, 13100 </a:t>
            </a:r>
            <a:r>
              <a:rPr lang="en-US" dirty="0" err="1"/>
              <a:t>lb</a:t>
            </a:r>
            <a:endParaRPr lang="en-US" dirty="0"/>
          </a:p>
          <a:p>
            <a:endParaRPr lang="en-US" dirty="0"/>
          </a:p>
          <a:p>
            <a:r>
              <a:rPr lang="en-US" dirty="0"/>
              <a:t>Compound (Atkinson like)</a:t>
            </a:r>
          </a:p>
          <a:p>
            <a:r>
              <a:rPr lang="en-US" dirty="0"/>
              <a:t>Wright R-3350: 3400hp, 2670lb</a:t>
            </a:r>
          </a:p>
          <a:p>
            <a:r>
              <a:rPr lang="en-US" dirty="0"/>
              <a:t>Napier Nomad: 3155hp, 3580lb</a:t>
            </a:r>
          </a:p>
          <a:p>
            <a:endParaRPr lang="en-US" dirty="0"/>
          </a:p>
          <a:p>
            <a:r>
              <a:rPr lang="en-US" dirty="0"/>
              <a:t>Surface Ship: </a:t>
            </a:r>
            <a:r>
              <a:rPr lang="en-US" b="1" dirty="0"/>
              <a:t>8. </a:t>
            </a:r>
            <a:r>
              <a:rPr lang="en-US" b="1" dirty="0" err="1"/>
              <a:t>Wartsila-Sulzer</a:t>
            </a:r>
            <a:r>
              <a:rPr lang="en-US" b="1" dirty="0"/>
              <a:t> RTA96-C</a:t>
            </a:r>
            <a:r>
              <a:rPr lang="en-US" dirty="0" smtClean="0"/>
              <a:t/>
            </a:r>
            <a:br>
              <a:rPr lang="en-US" dirty="0" smtClean="0"/>
            </a:br>
            <a:r>
              <a:rPr lang="en-US" dirty="0" smtClean="0"/>
              <a:t/>
            </a:r>
            <a:br>
              <a:rPr lang="en-US" dirty="0" smtClean="0"/>
            </a:br>
            <a:r>
              <a:rPr lang="en-US" dirty="0"/>
              <a:t>* Engine Type: Two-cycle, 14-cylinder, inline</a:t>
            </a:r>
            <a:r>
              <a:rPr lang="en-US" dirty="0" smtClean="0"/>
              <a:t/>
            </a:r>
            <a:br>
              <a:rPr lang="en-US" dirty="0" smtClean="0"/>
            </a:br>
            <a:r>
              <a:rPr lang="en-US" dirty="0"/>
              <a:t>* Displacement: 1,556,002 ci (25,480L) Yikes!</a:t>
            </a:r>
            <a:r>
              <a:rPr lang="en-US" dirty="0" smtClean="0"/>
              <a:t/>
            </a:r>
            <a:br>
              <a:rPr lang="en-US" dirty="0" smtClean="0"/>
            </a:br>
            <a:r>
              <a:rPr lang="en-US" dirty="0"/>
              <a:t>* Bore and Stroke: 38x98 in (Roughly a 3 foot bore and 8 foot stroke!)</a:t>
            </a:r>
            <a:r>
              <a:rPr lang="en-US" dirty="0" smtClean="0"/>
              <a:t/>
            </a:r>
            <a:br>
              <a:rPr lang="en-US" dirty="0" smtClean="0"/>
            </a:br>
            <a:r>
              <a:rPr lang="en-US" dirty="0"/>
              <a:t>* Aspiration: Turbocharged </a:t>
            </a:r>
            <a:r>
              <a:rPr lang="en-US" dirty="0" smtClean="0"/>
              <a:t/>
            </a:r>
            <a:br>
              <a:rPr lang="en-US" dirty="0" smtClean="0"/>
            </a:br>
            <a:r>
              <a:rPr lang="en-US" dirty="0"/>
              <a:t>* Governed Speed: 102 rpm</a:t>
            </a:r>
            <a:r>
              <a:rPr lang="en-US" dirty="0" smtClean="0"/>
              <a:t/>
            </a:r>
            <a:br>
              <a:rPr lang="en-US" dirty="0" smtClean="0"/>
            </a:br>
            <a:r>
              <a:rPr lang="en-US" dirty="0"/>
              <a:t>* Engine Weight: 2,300 tons (The city block-sized crank weights 300 tons)</a:t>
            </a:r>
            <a:r>
              <a:rPr lang="en-US" dirty="0" smtClean="0"/>
              <a:t/>
            </a:r>
            <a:br>
              <a:rPr lang="en-US" dirty="0" smtClean="0"/>
            </a:br>
            <a:r>
              <a:rPr lang="en-US" dirty="0"/>
              <a:t>* Dimensions: 89 feet long and 44 feet high</a:t>
            </a:r>
            <a:r>
              <a:rPr lang="en-US" dirty="0" smtClean="0"/>
              <a:t/>
            </a:r>
            <a:br>
              <a:rPr lang="en-US" dirty="0" smtClean="0"/>
            </a:br>
            <a:r>
              <a:rPr lang="en-US" dirty="0"/>
              <a:t>* Maximum Power: 108,920 </a:t>
            </a:r>
            <a:r>
              <a:rPr lang="en-US" dirty="0" err="1"/>
              <a:t>hp</a:t>
            </a:r>
            <a:r>
              <a:rPr lang="en-US" dirty="0"/>
              <a:t> at 102 rpm</a:t>
            </a:r>
            <a:r>
              <a:rPr lang="en-US" dirty="0" smtClean="0"/>
              <a:t/>
            </a:r>
            <a:br>
              <a:rPr lang="en-US" dirty="0" smtClean="0"/>
            </a:br>
            <a:r>
              <a:rPr lang="en-US" dirty="0"/>
              <a:t>* Maximum Torque: 5,608,312 </a:t>
            </a:r>
            <a:r>
              <a:rPr lang="en-US" dirty="0" err="1"/>
              <a:t>lb-ft</a:t>
            </a:r>
            <a:r>
              <a:rPr lang="en-US" dirty="0"/>
              <a:t> at 102 rpm</a:t>
            </a:r>
            <a:r>
              <a:rPr lang="en-US" dirty="0" smtClean="0"/>
              <a:t/>
            </a:r>
            <a:br>
              <a:rPr lang="en-US" dirty="0" smtClean="0"/>
            </a:br>
            <a:r>
              <a:rPr lang="en-US" dirty="0"/>
              <a:t>* Efficiency: 1,660 gallons per hour of heavy fuel oil</a:t>
            </a:r>
            <a:br>
              <a:rPr lang="en-US" dirty="0"/>
            </a:br>
            <a:endParaRPr lang="en-US" dirty="0"/>
          </a:p>
        </p:txBody>
      </p:sp>
      <p:sp>
        <p:nvSpPr>
          <p:cNvPr id="4" name="Slide Number Placeholder 3"/>
          <p:cNvSpPr>
            <a:spLocks noGrp="1"/>
          </p:cNvSpPr>
          <p:nvPr>
            <p:ph type="sldNum" sz="quarter" idx="10"/>
          </p:nvPr>
        </p:nvSpPr>
        <p:spPr/>
        <p:txBody>
          <a:bodyPr/>
          <a:lstStyle/>
          <a:p>
            <a:fld id="{8414E41D-71E7-4B9B-A911-50F16F60A788}" type="slidenum">
              <a:rPr lang="en-US">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242956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Portabl</a:t>
            </a:r>
            <a:r>
              <a:rPr lang="en-US" baseline="0" dirty="0" smtClean="0"/>
              <a:t>e Fission, 4x10e5 per hour, 2 days ~ 16 MJ/kg (HC at 30% </a:t>
            </a:r>
            <a:r>
              <a:rPr lang="en-US" baseline="0" dirty="0" err="1" smtClean="0"/>
              <a:t>eff</a:t>
            </a:r>
            <a:r>
              <a:rPr lang="en-US" baseline="0" dirty="0" smtClean="0"/>
              <a:t>), 259 MJ/kg per month,  3x10e9 per year, 3x10e10 per decade…</a:t>
            </a:r>
          </a:p>
          <a:p>
            <a:endParaRPr lang="en-US" dirty="0"/>
          </a:p>
        </p:txBody>
      </p:sp>
      <p:sp>
        <p:nvSpPr>
          <p:cNvPr id="4" name="Slide Number Placeholder 3"/>
          <p:cNvSpPr>
            <a:spLocks noGrp="1"/>
          </p:cNvSpPr>
          <p:nvPr>
            <p:ph type="sldNum" sz="quarter" idx="10"/>
          </p:nvPr>
        </p:nvSpPr>
        <p:spPr/>
        <p:txBody>
          <a:bodyPr/>
          <a:lstStyle/>
          <a:p>
            <a:fld id="{1D576CAD-A780-4296-9F47-30DD18628A73}" type="slidenum">
              <a:rPr lang="en-US" smtClean="0"/>
              <a:t>40</a:t>
            </a:fld>
            <a:endParaRPr lang="en-US"/>
          </a:p>
        </p:txBody>
      </p:sp>
    </p:spTree>
    <p:extLst>
      <p:ext uri="{BB962C8B-B14F-4D97-AF65-F5344CB8AC3E}">
        <p14:creationId xmlns:p14="http://schemas.microsoft.com/office/powerpoint/2010/main" val="44992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a:t>
            </a:r>
            <a:r>
              <a:rPr lang="en-US" baseline="0" dirty="0" smtClean="0"/>
              <a:t> cited are from peak of Iraq/Afghanistan Gulf War</a:t>
            </a:r>
            <a:endParaRPr lang="en-US" dirty="0"/>
          </a:p>
        </p:txBody>
      </p:sp>
      <p:sp>
        <p:nvSpPr>
          <p:cNvPr id="4" name="Slide Number Placeholder 3"/>
          <p:cNvSpPr>
            <a:spLocks noGrp="1"/>
          </p:cNvSpPr>
          <p:nvPr>
            <p:ph type="sldNum" sz="quarter" idx="10"/>
          </p:nvPr>
        </p:nvSpPr>
        <p:spPr/>
        <p:txBody>
          <a:bodyPr/>
          <a:lstStyle/>
          <a:p>
            <a:pPr>
              <a:defRPr/>
            </a:pPr>
            <a:fld id="{DA1D093C-E784-44FF-B2D4-78DA35133CB9}" type="slidenum">
              <a:rPr lang="en-US" smtClean="0"/>
              <a:pPr>
                <a:defRPr/>
              </a:pPr>
              <a:t>41</a:t>
            </a:fld>
            <a:endParaRPr lang="en-US"/>
          </a:p>
        </p:txBody>
      </p:sp>
    </p:spTree>
    <p:extLst>
      <p:ext uri="{BB962C8B-B14F-4D97-AF65-F5344CB8AC3E}">
        <p14:creationId xmlns:p14="http://schemas.microsoft.com/office/powerpoint/2010/main" val="2816935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a:t>
            </a:r>
            <a:r>
              <a:rPr lang="en-US" baseline="0" dirty="0" smtClean="0"/>
              <a:t> cited are from peak of Iraq/Afghanistan Gulf War</a:t>
            </a:r>
            <a:endParaRPr lang="en-US" dirty="0"/>
          </a:p>
        </p:txBody>
      </p:sp>
      <p:sp>
        <p:nvSpPr>
          <p:cNvPr id="4" name="Slide Number Placeholder 3"/>
          <p:cNvSpPr>
            <a:spLocks noGrp="1"/>
          </p:cNvSpPr>
          <p:nvPr>
            <p:ph type="sldNum" sz="quarter" idx="10"/>
          </p:nvPr>
        </p:nvSpPr>
        <p:spPr/>
        <p:txBody>
          <a:bodyPr/>
          <a:lstStyle/>
          <a:p>
            <a:pPr>
              <a:defRPr/>
            </a:pPr>
            <a:fld id="{DA1D093C-E784-44FF-B2D4-78DA35133CB9}" type="slidenum">
              <a:rPr lang="en-US" smtClean="0"/>
              <a:pPr>
                <a:defRPr/>
              </a:pPr>
              <a:t>43</a:t>
            </a:fld>
            <a:endParaRPr lang="en-US"/>
          </a:p>
        </p:txBody>
      </p:sp>
    </p:spTree>
    <p:extLst>
      <p:ext uri="{BB962C8B-B14F-4D97-AF65-F5344CB8AC3E}">
        <p14:creationId xmlns:p14="http://schemas.microsoft.com/office/powerpoint/2010/main" val="534702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p:cNvSpPr>
          <p:nvPr>
            <p:ph type="sldImg"/>
          </p:nvPr>
        </p:nvSpPr>
        <p:spPr bwMode="auto">
          <a:noFill/>
          <a:ln>
            <a:solidFill>
              <a:srgbClr val="000000"/>
            </a:solidFill>
            <a:miter lim="800000"/>
            <a:headEnd/>
            <a:tailEnd/>
          </a:ln>
        </p:spPr>
      </p:sp>
      <p:sp>
        <p:nvSpPr>
          <p:cNvPr id="819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Capt Leslie</a:t>
            </a:r>
            <a:endParaRPr lang="en-US" dirty="0"/>
          </a:p>
        </p:txBody>
      </p:sp>
      <p:sp>
        <p:nvSpPr>
          <p:cNvPr id="4" name="Slide Number Placeholder 3"/>
          <p:cNvSpPr>
            <a:spLocks noGrp="1"/>
          </p:cNvSpPr>
          <p:nvPr>
            <p:ph type="sldNum" sz="quarter" idx="5"/>
          </p:nvPr>
        </p:nvSpPr>
        <p:spPr/>
        <p:txBody>
          <a:bodyPr/>
          <a:lstStyle/>
          <a:p>
            <a:pPr>
              <a:defRPr/>
            </a:pPr>
            <a:fld id="{BE9DB06A-C872-4CD1-8717-EF2A7E823F5F}"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3779501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14293" eaLnBrk="0" hangingPunct="0">
              <a:defRPr/>
            </a:pPr>
            <a:r>
              <a:rPr lang="en-US" dirty="0" smtClean="0"/>
              <a:t>Capt Leslie</a:t>
            </a:r>
          </a:p>
          <a:p>
            <a:endParaRPr lang="en-US" sz="1300" dirty="0"/>
          </a:p>
          <a:p>
            <a:endParaRPr lang="en-US" sz="1300" dirty="0"/>
          </a:p>
          <a:p>
            <a:r>
              <a:rPr lang="en-US" sz="1300" dirty="0"/>
              <a:t>diffusivity</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48</a:t>
            </a:fld>
            <a:endParaRPr lang="en-US" dirty="0"/>
          </a:p>
        </p:txBody>
      </p:sp>
    </p:spTree>
    <p:extLst>
      <p:ext uri="{BB962C8B-B14F-4D97-AF65-F5344CB8AC3E}">
        <p14:creationId xmlns:p14="http://schemas.microsoft.com/office/powerpoint/2010/main" val="2285632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93" eaLnBrk="0" hangingPunct="0">
              <a:defRPr/>
            </a:pPr>
            <a:r>
              <a:rPr lang="en-US" dirty="0" smtClean="0"/>
              <a:t>Nick</a:t>
            </a:r>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49</a:t>
            </a:fld>
            <a:endParaRPr lang="en-US" dirty="0">
              <a:solidFill>
                <a:prstClr val="black"/>
              </a:solidFill>
            </a:endParaRPr>
          </a:p>
        </p:txBody>
      </p:sp>
    </p:spTree>
    <p:extLst>
      <p:ext uri="{BB962C8B-B14F-4D97-AF65-F5344CB8AC3E}">
        <p14:creationId xmlns:p14="http://schemas.microsoft.com/office/powerpoint/2010/main" val="802082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93" eaLnBrk="0" hangingPunct="0">
              <a:defRPr/>
            </a:pPr>
            <a:r>
              <a:rPr lang="en-US" dirty="0" smtClean="0"/>
              <a:t>Nick</a:t>
            </a:r>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50</a:t>
            </a:fld>
            <a:endParaRPr lang="en-US" dirty="0">
              <a:solidFill>
                <a:prstClr val="black"/>
              </a:solidFill>
            </a:endParaRPr>
          </a:p>
        </p:txBody>
      </p:sp>
    </p:spTree>
    <p:extLst>
      <p:ext uri="{BB962C8B-B14F-4D97-AF65-F5344CB8AC3E}">
        <p14:creationId xmlns:p14="http://schemas.microsoft.com/office/powerpoint/2010/main" val="1331571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Portabl</a:t>
            </a:r>
            <a:r>
              <a:rPr lang="en-US" baseline="0" dirty="0" smtClean="0"/>
              <a:t>e Fission, 4x10e5 per hour, 2 days ~ 16 MJ/kg (HC at 30% </a:t>
            </a:r>
            <a:r>
              <a:rPr lang="en-US" baseline="0" dirty="0" err="1" smtClean="0"/>
              <a:t>eff</a:t>
            </a:r>
            <a:r>
              <a:rPr lang="en-US" baseline="0" dirty="0" smtClean="0"/>
              <a:t>), 259 MJ/kg per month,  3x10e9 per year, 3x10e10 per decade…</a:t>
            </a:r>
          </a:p>
          <a:p>
            <a:endParaRPr lang="en-US" dirty="0"/>
          </a:p>
        </p:txBody>
      </p:sp>
      <p:sp>
        <p:nvSpPr>
          <p:cNvPr id="4" name="Slide Number Placeholder 3"/>
          <p:cNvSpPr>
            <a:spLocks noGrp="1"/>
          </p:cNvSpPr>
          <p:nvPr>
            <p:ph type="sldNum" sz="quarter" idx="10"/>
          </p:nvPr>
        </p:nvSpPr>
        <p:spPr/>
        <p:txBody>
          <a:bodyPr/>
          <a:lstStyle/>
          <a:p>
            <a:fld id="{1D576CAD-A780-4296-9F47-30DD18628A73}" type="slidenum">
              <a:rPr lang="en-US">
                <a:solidFill>
                  <a:srgbClr val="000000"/>
                </a:solidFill>
              </a:rPr>
              <a:pPr/>
              <a:t>6</a:t>
            </a:fld>
            <a:endParaRPr lang="en-US">
              <a:solidFill>
                <a:srgbClr val="000000"/>
              </a:solidFill>
            </a:endParaRPr>
          </a:p>
        </p:txBody>
      </p:sp>
    </p:spTree>
    <p:extLst>
      <p:ext uri="{BB962C8B-B14F-4D97-AF65-F5344CB8AC3E}">
        <p14:creationId xmlns:p14="http://schemas.microsoft.com/office/powerpoint/2010/main" val="65095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93" eaLnBrk="0" hangingPunct="0">
              <a:defRPr/>
            </a:pPr>
            <a:r>
              <a:rPr lang="en-US" dirty="0" smtClean="0"/>
              <a:t>Nick</a:t>
            </a:r>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51</a:t>
            </a:fld>
            <a:endParaRPr lang="en-US" dirty="0">
              <a:solidFill>
                <a:prstClr val="black"/>
              </a:solidFill>
            </a:endParaRPr>
          </a:p>
        </p:txBody>
      </p:sp>
    </p:spTree>
    <p:extLst>
      <p:ext uri="{BB962C8B-B14F-4D97-AF65-F5344CB8AC3E}">
        <p14:creationId xmlns:p14="http://schemas.microsoft.com/office/powerpoint/2010/main" val="189374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93" eaLnBrk="0" hangingPunct="0">
              <a:defRPr/>
            </a:pPr>
            <a:r>
              <a:rPr lang="en-US" dirty="0" smtClean="0"/>
              <a:t>Nick</a:t>
            </a:r>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52</a:t>
            </a:fld>
            <a:endParaRPr lang="en-US" dirty="0">
              <a:solidFill>
                <a:prstClr val="black"/>
              </a:solidFill>
            </a:endParaRPr>
          </a:p>
        </p:txBody>
      </p:sp>
    </p:spTree>
    <p:extLst>
      <p:ext uri="{BB962C8B-B14F-4D97-AF65-F5344CB8AC3E}">
        <p14:creationId xmlns:p14="http://schemas.microsoft.com/office/powerpoint/2010/main" val="2991319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93" eaLnBrk="0" hangingPunct="0">
              <a:defRPr/>
            </a:pPr>
            <a:r>
              <a:rPr lang="en-US" dirty="0" smtClean="0"/>
              <a:t>Nick</a:t>
            </a:r>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53</a:t>
            </a:fld>
            <a:endParaRPr lang="en-US" dirty="0">
              <a:solidFill>
                <a:prstClr val="black"/>
              </a:solidFill>
            </a:endParaRPr>
          </a:p>
        </p:txBody>
      </p:sp>
    </p:spTree>
    <p:extLst>
      <p:ext uri="{BB962C8B-B14F-4D97-AF65-F5344CB8AC3E}">
        <p14:creationId xmlns:p14="http://schemas.microsoft.com/office/powerpoint/2010/main" val="1116474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Bryan</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54</a:t>
            </a:fld>
            <a:endParaRPr lang="en-US" dirty="0">
              <a:solidFill>
                <a:prstClr val="black"/>
              </a:solidFill>
            </a:endParaRPr>
          </a:p>
        </p:txBody>
      </p:sp>
    </p:spTree>
    <p:extLst>
      <p:ext uri="{BB962C8B-B14F-4D97-AF65-F5344CB8AC3E}">
        <p14:creationId xmlns:p14="http://schemas.microsoft.com/office/powerpoint/2010/main" val="2145135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Bryan</a:t>
            </a:r>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55</a:t>
            </a:fld>
            <a:endParaRPr lang="en-US" dirty="0">
              <a:solidFill>
                <a:prstClr val="black"/>
              </a:solidFill>
            </a:endParaRPr>
          </a:p>
        </p:txBody>
      </p:sp>
    </p:spTree>
    <p:extLst>
      <p:ext uri="{BB962C8B-B14F-4D97-AF65-F5344CB8AC3E}">
        <p14:creationId xmlns:p14="http://schemas.microsoft.com/office/powerpoint/2010/main" val="2765762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Bryan</a:t>
            </a:r>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56</a:t>
            </a:fld>
            <a:endParaRPr lang="en-US" dirty="0">
              <a:solidFill>
                <a:prstClr val="black"/>
              </a:solidFill>
            </a:endParaRPr>
          </a:p>
        </p:txBody>
      </p:sp>
    </p:spTree>
    <p:extLst>
      <p:ext uri="{BB962C8B-B14F-4D97-AF65-F5344CB8AC3E}">
        <p14:creationId xmlns:p14="http://schemas.microsoft.com/office/powerpoint/2010/main" val="3733492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293" eaLnBrk="0" hangingPunct="0">
              <a:defRPr/>
            </a:pPr>
            <a:r>
              <a:rPr lang="en-US" dirty="0" smtClean="0"/>
              <a:t>Nick</a:t>
            </a:r>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57</a:t>
            </a:fld>
            <a:endParaRPr lang="en-US" dirty="0">
              <a:solidFill>
                <a:prstClr val="black"/>
              </a:solidFill>
            </a:endParaRPr>
          </a:p>
        </p:txBody>
      </p:sp>
    </p:spTree>
    <p:extLst>
      <p:ext uri="{BB962C8B-B14F-4D97-AF65-F5344CB8AC3E}">
        <p14:creationId xmlns:p14="http://schemas.microsoft.com/office/powerpoint/2010/main" val="1918258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Bryan</a:t>
            </a:r>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58</a:t>
            </a:fld>
            <a:endParaRPr lang="en-US" dirty="0">
              <a:solidFill>
                <a:prstClr val="black"/>
              </a:solidFill>
            </a:endParaRPr>
          </a:p>
        </p:txBody>
      </p:sp>
    </p:spTree>
    <p:extLst>
      <p:ext uri="{BB962C8B-B14F-4D97-AF65-F5344CB8AC3E}">
        <p14:creationId xmlns:p14="http://schemas.microsoft.com/office/powerpoint/2010/main" val="3284374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Bryan</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59</a:t>
            </a:fld>
            <a:endParaRPr lang="en-US" dirty="0">
              <a:solidFill>
                <a:prstClr val="black"/>
              </a:solidFill>
            </a:endParaRPr>
          </a:p>
        </p:txBody>
      </p:sp>
    </p:spTree>
    <p:extLst>
      <p:ext uri="{BB962C8B-B14F-4D97-AF65-F5344CB8AC3E}">
        <p14:creationId xmlns:p14="http://schemas.microsoft.com/office/powerpoint/2010/main" val="1287254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Amy</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60</a:t>
            </a:fld>
            <a:endParaRPr lang="en-US" dirty="0">
              <a:solidFill>
                <a:prstClr val="black"/>
              </a:solidFill>
            </a:endParaRPr>
          </a:p>
        </p:txBody>
      </p:sp>
    </p:spTree>
    <p:extLst>
      <p:ext uri="{BB962C8B-B14F-4D97-AF65-F5344CB8AC3E}">
        <p14:creationId xmlns:p14="http://schemas.microsoft.com/office/powerpoint/2010/main" val="1783482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Tory II-C, Nuclear Ramjet:  Several tests were conducted, culminating in a full-power test on May 20, 1964 where the reactor achieved a steady-state power output of 461 MW and an internal fuel temperature of 1690 K for approximately three minutes.</a:t>
            </a:r>
          </a:p>
        </p:txBody>
      </p:sp>
      <p:sp>
        <p:nvSpPr>
          <p:cNvPr id="4" name="Slide Number Placeholder 3"/>
          <p:cNvSpPr>
            <a:spLocks noGrp="1"/>
          </p:cNvSpPr>
          <p:nvPr>
            <p:ph type="sldNum" sz="quarter" idx="10"/>
          </p:nvPr>
        </p:nvSpPr>
        <p:spPr/>
        <p:txBody>
          <a:bodyPr/>
          <a:lstStyle/>
          <a:p>
            <a:pPr>
              <a:defRPr/>
            </a:pPr>
            <a:fld id="{DA1D093C-E784-44FF-B2D4-78DA35133CB9}" type="slidenum">
              <a:rPr lang="en-US">
                <a:solidFill>
                  <a:srgbClr val="000000"/>
                </a:solidFill>
              </a:rPr>
              <a:pPr>
                <a:defRPr/>
              </a:pPr>
              <a:t>7</a:t>
            </a:fld>
            <a:endParaRPr lang="en-US">
              <a:solidFill>
                <a:srgbClr val="000000"/>
              </a:solidFill>
            </a:endParaRPr>
          </a:p>
        </p:txBody>
      </p:sp>
    </p:spTree>
    <p:extLst>
      <p:ext uri="{BB962C8B-B14F-4D97-AF65-F5344CB8AC3E}">
        <p14:creationId xmlns:p14="http://schemas.microsoft.com/office/powerpoint/2010/main" val="3040986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Amy</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61</a:t>
            </a:fld>
            <a:endParaRPr lang="en-US" dirty="0">
              <a:solidFill>
                <a:prstClr val="black"/>
              </a:solidFill>
            </a:endParaRPr>
          </a:p>
        </p:txBody>
      </p:sp>
    </p:spTree>
    <p:extLst>
      <p:ext uri="{BB962C8B-B14F-4D97-AF65-F5344CB8AC3E}">
        <p14:creationId xmlns:p14="http://schemas.microsoft.com/office/powerpoint/2010/main" val="3633646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Amy</a:t>
            </a:r>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solidFill>
                  <a:prstClr val="black"/>
                </a:solidFill>
              </a:rPr>
              <a:pPr>
                <a:defRPr/>
              </a:pPr>
              <a:t>62</a:t>
            </a:fld>
            <a:endParaRPr lang="en-US" dirty="0">
              <a:solidFill>
                <a:prstClr val="black"/>
              </a:solidFill>
            </a:endParaRPr>
          </a:p>
        </p:txBody>
      </p:sp>
    </p:spTree>
    <p:extLst>
      <p:ext uri="{BB962C8B-B14F-4D97-AF65-F5344CB8AC3E}">
        <p14:creationId xmlns:p14="http://schemas.microsoft.com/office/powerpoint/2010/main" val="195938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 watt</a:t>
            </a:r>
            <a:r>
              <a:rPr lang="en-US" baseline="0" dirty="0" smtClean="0"/>
              <a:t> MHD</a:t>
            </a:r>
          </a:p>
          <a:p>
            <a:r>
              <a:rPr lang="en-US" baseline="0" dirty="0" smtClean="0"/>
              <a:t>100 watt combustion</a:t>
            </a:r>
          </a:p>
          <a:p>
            <a:r>
              <a:rPr lang="en-US" baseline="0" dirty="0" smtClean="0"/>
              <a:t>to 650MW</a:t>
            </a:r>
            <a:endParaRPr lang="en-US" dirty="0"/>
          </a:p>
        </p:txBody>
      </p:sp>
      <p:sp>
        <p:nvSpPr>
          <p:cNvPr id="4" name="Slide Number Placeholder 3"/>
          <p:cNvSpPr>
            <a:spLocks noGrp="1"/>
          </p:cNvSpPr>
          <p:nvPr>
            <p:ph type="sldNum" sz="quarter" idx="10"/>
          </p:nvPr>
        </p:nvSpPr>
        <p:spPr/>
        <p:txBody>
          <a:bodyPr/>
          <a:lstStyle/>
          <a:p>
            <a:pPr>
              <a:defRPr/>
            </a:pPr>
            <a:fld id="{D33600AD-6279-469D-AEED-7B73D52F45FB}" type="slidenum">
              <a:rPr lang="en-US" smtClean="0"/>
              <a:pPr>
                <a:defRPr/>
              </a:pPr>
              <a:t>64</a:t>
            </a:fld>
            <a:endParaRPr lang="en-US"/>
          </a:p>
        </p:txBody>
      </p:sp>
    </p:spTree>
    <p:extLst>
      <p:ext uri="{BB962C8B-B14F-4D97-AF65-F5344CB8AC3E}">
        <p14:creationId xmlns:p14="http://schemas.microsoft.com/office/powerpoint/2010/main" val="2656498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smtClean="0"/>
              <a:t>360 Million km2 x 1000kg/m3 = 360 x10e15 kg of water</a:t>
            </a:r>
          </a:p>
          <a:p>
            <a:pPr>
              <a:spcBef>
                <a:spcPct val="0"/>
              </a:spcBef>
            </a:pPr>
            <a:endParaRPr lang="en-US" dirty="0" smtClean="0"/>
          </a:p>
          <a:p>
            <a:pPr>
              <a:spcBef>
                <a:spcPct val="0"/>
              </a:spcBef>
            </a:pPr>
            <a:r>
              <a:rPr lang="en-US" dirty="0" smtClean="0"/>
              <a:t>Net Solar is 135,000 TW</a:t>
            </a: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863" indent="-285717">
              <a:defRPr>
                <a:solidFill>
                  <a:schemeClr val="tx1"/>
                </a:solidFill>
                <a:latin typeface="Calibri" pitchFamily="34" charset="0"/>
              </a:defRPr>
            </a:lvl2pPr>
            <a:lvl3pPr marL="1142866" indent="-228573">
              <a:defRPr>
                <a:solidFill>
                  <a:schemeClr val="tx1"/>
                </a:solidFill>
                <a:latin typeface="Calibri" pitchFamily="34" charset="0"/>
              </a:defRPr>
            </a:lvl3pPr>
            <a:lvl4pPr marL="1600013" indent="-228573">
              <a:defRPr>
                <a:solidFill>
                  <a:schemeClr val="tx1"/>
                </a:solidFill>
                <a:latin typeface="Calibri" pitchFamily="34" charset="0"/>
              </a:defRPr>
            </a:lvl4pPr>
            <a:lvl5pPr marL="2057158" indent="-228573">
              <a:defRPr>
                <a:solidFill>
                  <a:schemeClr val="tx1"/>
                </a:solidFill>
                <a:latin typeface="Calibri" pitchFamily="34" charset="0"/>
              </a:defRPr>
            </a:lvl5pPr>
            <a:lvl6pPr marL="2514306" indent="-228573" fontAlgn="base">
              <a:spcBef>
                <a:spcPct val="0"/>
              </a:spcBef>
              <a:spcAft>
                <a:spcPct val="0"/>
              </a:spcAft>
              <a:defRPr>
                <a:solidFill>
                  <a:schemeClr val="tx1"/>
                </a:solidFill>
                <a:latin typeface="Calibri" pitchFamily="34" charset="0"/>
              </a:defRPr>
            </a:lvl6pPr>
            <a:lvl7pPr marL="2971452" indent="-228573" fontAlgn="base">
              <a:spcBef>
                <a:spcPct val="0"/>
              </a:spcBef>
              <a:spcAft>
                <a:spcPct val="0"/>
              </a:spcAft>
              <a:defRPr>
                <a:solidFill>
                  <a:schemeClr val="tx1"/>
                </a:solidFill>
                <a:latin typeface="Calibri" pitchFamily="34" charset="0"/>
              </a:defRPr>
            </a:lvl7pPr>
            <a:lvl8pPr marL="3428598" indent="-228573" fontAlgn="base">
              <a:spcBef>
                <a:spcPct val="0"/>
              </a:spcBef>
              <a:spcAft>
                <a:spcPct val="0"/>
              </a:spcAft>
              <a:defRPr>
                <a:solidFill>
                  <a:schemeClr val="tx1"/>
                </a:solidFill>
                <a:latin typeface="Calibri" pitchFamily="34" charset="0"/>
              </a:defRPr>
            </a:lvl8pPr>
            <a:lvl9pPr marL="3885745" indent="-228573"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B9ACC2B-6062-4863-BE1C-1D76481EBD25}" type="slidenum">
              <a:rPr lang="en-US">
                <a:solidFill>
                  <a:prstClr val="black"/>
                </a:solidFill>
              </a:rPr>
              <a:pPr fontAlgn="base">
                <a:spcBef>
                  <a:spcPct val="0"/>
                </a:spcBef>
                <a:spcAft>
                  <a:spcPct val="0"/>
                </a:spcAft>
              </a:pPr>
              <a:t>65</a:t>
            </a:fld>
            <a:endParaRPr lang="en-US">
              <a:solidFill>
                <a:prstClr val="black"/>
              </a:solidFill>
            </a:endParaRPr>
          </a:p>
        </p:txBody>
      </p:sp>
    </p:spTree>
    <p:extLst>
      <p:ext uri="{BB962C8B-B14F-4D97-AF65-F5344CB8AC3E}">
        <p14:creationId xmlns:p14="http://schemas.microsoft.com/office/powerpoint/2010/main" val="202842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human body, </a:t>
            </a:r>
            <a:r>
              <a:rPr lang="en-US" dirty="0" smtClean="0"/>
              <a:t>Potassium</a:t>
            </a:r>
            <a:r>
              <a:rPr lang="en-US" baseline="0" dirty="0" smtClean="0"/>
              <a:t> 40 (naturally occurring) 4400 decays per second produce 4000 natural positrons per day (511 </a:t>
            </a:r>
            <a:r>
              <a:rPr lang="en-US" baseline="0" dirty="0" err="1" smtClean="0"/>
              <a:t>keV</a:t>
            </a:r>
            <a:r>
              <a:rPr lang="en-US" baseline="0" dirty="0" smtClean="0"/>
              <a:t> gamma rays).</a:t>
            </a:r>
          </a:p>
          <a:p>
            <a:endParaRPr lang="en-US" baseline="0" dirty="0" smtClean="0"/>
          </a:p>
          <a:p>
            <a:r>
              <a:rPr lang="en-US" sz="1300" dirty="0"/>
              <a:t>Potassium-40 is a rare example of an isotope that undergoes both types of </a:t>
            </a:r>
            <a:r>
              <a:rPr lang="en-US" sz="1300" dirty="0">
                <a:hlinkClick r:id="rId3" tooltip="Beta decay"/>
              </a:rPr>
              <a:t>beta decay</a:t>
            </a:r>
            <a:r>
              <a:rPr lang="en-US" sz="1300" dirty="0"/>
              <a:t>. About 89.28% of the time, it decays to </a:t>
            </a:r>
            <a:r>
              <a:rPr lang="en-US" sz="1300" dirty="0">
                <a:hlinkClick r:id="rId4" tooltip="Calcium-40"/>
              </a:rPr>
              <a:t>calcium-40</a:t>
            </a:r>
            <a:r>
              <a:rPr lang="en-US" sz="1300" dirty="0"/>
              <a:t> (</a:t>
            </a:r>
            <a:r>
              <a:rPr lang="en-US" sz="1300" baseline="30000" dirty="0"/>
              <a:t>40</a:t>
            </a:r>
            <a:r>
              <a:rPr lang="en-US" sz="1300" dirty="0"/>
              <a:t>Ca) with emission of a </a:t>
            </a:r>
            <a:r>
              <a:rPr lang="en-US" sz="1300" dirty="0">
                <a:hlinkClick r:id="rId5" tooltip="Beta particle"/>
              </a:rPr>
              <a:t>beta particle</a:t>
            </a:r>
            <a:r>
              <a:rPr lang="en-US" sz="1300" dirty="0"/>
              <a:t> (β</a:t>
            </a:r>
            <a:r>
              <a:rPr lang="en-US" sz="1300" baseline="30000" dirty="0"/>
              <a:t>−</a:t>
            </a:r>
            <a:r>
              <a:rPr lang="en-US" sz="1300" dirty="0"/>
              <a:t>, an </a:t>
            </a:r>
            <a:r>
              <a:rPr lang="en-US" sz="1300" dirty="0">
                <a:hlinkClick r:id="rId6" tooltip="Electron"/>
              </a:rPr>
              <a:t>electron</a:t>
            </a:r>
            <a:r>
              <a:rPr lang="en-US" sz="1300" dirty="0"/>
              <a:t>) with a maximum energy of 1.33 </a:t>
            </a:r>
            <a:r>
              <a:rPr lang="en-US" sz="1300" dirty="0">
                <a:hlinkClick r:id="rId7" tooltip="Electronvolt"/>
              </a:rPr>
              <a:t>MeV</a:t>
            </a:r>
            <a:r>
              <a:rPr lang="en-US" sz="1300" dirty="0"/>
              <a:t> and an </a:t>
            </a:r>
            <a:r>
              <a:rPr lang="en-US" sz="1300" dirty="0">
                <a:hlinkClick r:id="rId8" tooltip="Antineutrino"/>
              </a:rPr>
              <a:t>antineutrino</a:t>
            </a:r>
            <a:r>
              <a:rPr lang="en-US" sz="1300" dirty="0"/>
              <a:t>. About 10.72% of the time it decays to </a:t>
            </a:r>
            <a:r>
              <a:rPr lang="en-US" sz="1300" dirty="0">
                <a:hlinkClick r:id="rId9" tooltip="Argon-40"/>
              </a:rPr>
              <a:t>argon-40</a:t>
            </a:r>
            <a:r>
              <a:rPr lang="en-US" sz="1300" dirty="0"/>
              <a:t> (</a:t>
            </a:r>
            <a:r>
              <a:rPr lang="en-US" sz="1300" baseline="30000" dirty="0"/>
              <a:t>40</a:t>
            </a:r>
            <a:r>
              <a:rPr lang="en-US" sz="1300" dirty="0"/>
              <a:t>Ar) by </a:t>
            </a:r>
            <a:r>
              <a:rPr lang="en-US" sz="1300" dirty="0">
                <a:hlinkClick r:id="rId10" tooltip="Electron capture"/>
              </a:rPr>
              <a:t>electron capture</a:t>
            </a:r>
            <a:r>
              <a:rPr lang="en-US" sz="1300" dirty="0"/>
              <a:t>, with the emission of a 1.460 MeV </a:t>
            </a:r>
            <a:r>
              <a:rPr lang="en-US" sz="1300" dirty="0">
                <a:hlinkClick r:id="rId11" tooltip="Gamma ray"/>
              </a:rPr>
              <a:t>gamma ray</a:t>
            </a:r>
            <a:r>
              <a:rPr lang="en-US" sz="1300" baseline="30000" dirty="0">
                <a:hlinkClick r:id="rId12"/>
              </a:rPr>
              <a:t>[1]</a:t>
            </a:r>
            <a:r>
              <a:rPr lang="en-US" sz="1300" dirty="0"/>
              <a:t> and a </a:t>
            </a:r>
            <a:r>
              <a:rPr lang="en-US" sz="1300" dirty="0">
                <a:hlinkClick r:id="rId13" tooltip="Neutrino"/>
              </a:rPr>
              <a:t>neutrino</a:t>
            </a:r>
            <a:r>
              <a:rPr lang="en-US" sz="1300" dirty="0"/>
              <a:t>. The radioactive decay of this particular isotope explains the large abundance of argon (nearly 1%) in the earth's atmosphere, as well as its abundance compared to </a:t>
            </a:r>
            <a:r>
              <a:rPr lang="en-US" sz="1300" baseline="30000" dirty="0"/>
              <a:t>36</a:t>
            </a:r>
            <a:r>
              <a:rPr lang="en-US" sz="1300" dirty="0"/>
              <a:t>Ar. Very rarely (0.001% of the time) it will decay to </a:t>
            </a:r>
            <a:r>
              <a:rPr lang="en-US" sz="1300" baseline="30000" dirty="0"/>
              <a:t>40</a:t>
            </a:r>
            <a:r>
              <a:rPr lang="en-US" sz="1300" dirty="0"/>
              <a:t>Ar by emitting a </a:t>
            </a:r>
            <a:r>
              <a:rPr lang="en-US" sz="1300" dirty="0">
                <a:hlinkClick r:id="rId14" tooltip="Positron"/>
              </a:rPr>
              <a:t>positron</a:t>
            </a:r>
            <a:r>
              <a:rPr lang="en-US" sz="1300" dirty="0"/>
              <a:t> (β</a:t>
            </a:r>
            <a:r>
              <a:rPr lang="en-US" sz="1300" baseline="30000" dirty="0"/>
              <a:t>+</a:t>
            </a:r>
            <a:r>
              <a:rPr lang="en-US" sz="1300" dirty="0"/>
              <a:t>) and a neutrino.</a:t>
            </a:r>
            <a:endParaRPr lang="en-US" dirty="0"/>
          </a:p>
        </p:txBody>
      </p:sp>
      <p:sp>
        <p:nvSpPr>
          <p:cNvPr id="4" name="Slide Number Placeholder 3"/>
          <p:cNvSpPr>
            <a:spLocks noGrp="1"/>
          </p:cNvSpPr>
          <p:nvPr>
            <p:ph type="sldNum" sz="quarter" idx="10"/>
          </p:nvPr>
        </p:nvSpPr>
        <p:spPr/>
        <p:txBody>
          <a:bodyPr/>
          <a:lstStyle/>
          <a:p>
            <a:pPr>
              <a:defRPr/>
            </a:pPr>
            <a:fld id="{DA1D093C-E784-44FF-B2D4-78DA35133CB9}" type="slidenum">
              <a:rPr lang="en-US">
                <a:solidFill>
                  <a:srgbClr val="000000"/>
                </a:solidFill>
              </a:rPr>
              <a:pPr>
                <a:defRPr/>
              </a:pPr>
              <a:t>11</a:t>
            </a:fld>
            <a:endParaRPr lang="en-US">
              <a:solidFill>
                <a:srgbClr val="000000"/>
              </a:solidFill>
            </a:endParaRPr>
          </a:p>
        </p:txBody>
      </p:sp>
    </p:spTree>
    <p:extLst>
      <p:ext uri="{BB962C8B-B14F-4D97-AF65-F5344CB8AC3E}">
        <p14:creationId xmlns:p14="http://schemas.microsoft.com/office/powerpoint/2010/main" val="357339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charset="0"/>
              </a:rPr>
              <a:t>'safe' 2017 leak, only made in Eastern reactors, decays to Rh106 (Rhodium) then quick B- to stable Pd106 (Palladium)</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DA1D093C-E784-44FF-B2D4-78DA35133CB9}" type="slidenum">
              <a:rPr lang="en-US">
                <a:solidFill>
                  <a:srgbClr val="000000"/>
                </a:solidFill>
              </a:rPr>
              <a:pPr>
                <a:defRPr/>
              </a:pPr>
              <a:t>12</a:t>
            </a:fld>
            <a:endParaRPr lang="en-US">
              <a:solidFill>
                <a:srgbClr val="000000"/>
              </a:solidFill>
            </a:endParaRPr>
          </a:p>
        </p:txBody>
      </p:sp>
    </p:spTree>
    <p:extLst>
      <p:ext uri="{BB962C8B-B14F-4D97-AF65-F5344CB8AC3E}">
        <p14:creationId xmlns:p14="http://schemas.microsoft.com/office/powerpoint/2010/main" val="3277495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Portabl</a:t>
            </a:r>
            <a:r>
              <a:rPr lang="en-US" baseline="0" dirty="0" smtClean="0"/>
              <a:t>e Fission, 4x10e5 per hour, 2 days ~ 16 MJ/kg (HC at 30% </a:t>
            </a:r>
            <a:r>
              <a:rPr lang="en-US" baseline="0" dirty="0" err="1" smtClean="0"/>
              <a:t>eff</a:t>
            </a:r>
            <a:r>
              <a:rPr lang="en-US" baseline="0" dirty="0" smtClean="0"/>
              <a:t>), 259 MJ/kg per month,  3x10e9 per year, 3x10e10 per decade…</a:t>
            </a:r>
          </a:p>
          <a:p>
            <a:endParaRPr lang="en-US" dirty="0"/>
          </a:p>
        </p:txBody>
      </p:sp>
      <p:sp>
        <p:nvSpPr>
          <p:cNvPr id="4" name="Slide Number Placeholder 3"/>
          <p:cNvSpPr>
            <a:spLocks noGrp="1"/>
          </p:cNvSpPr>
          <p:nvPr>
            <p:ph type="sldNum" sz="quarter" idx="10"/>
          </p:nvPr>
        </p:nvSpPr>
        <p:spPr/>
        <p:txBody>
          <a:bodyPr/>
          <a:lstStyle/>
          <a:p>
            <a:fld id="{1D576CAD-A780-4296-9F47-30DD18628A73}" type="slidenum">
              <a:rPr lang="en-US">
                <a:solidFill>
                  <a:srgbClr val="000000"/>
                </a:solidFill>
              </a:rPr>
              <a:pPr/>
              <a:t>13</a:t>
            </a:fld>
            <a:endParaRPr lang="en-US">
              <a:solidFill>
                <a:srgbClr val="000000"/>
              </a:solidFill>
            </a:endParaRPr>
          </a:p>
        </p:txBody>
      </p:sp>
    </p:spTree>
    <p:extLst>
      <p:ext uri="{BB962C8B-B14F-4D97-AF65-F5344CB8AC3E}">
        <p14:creationId xmlns:p14="http://schemas.microsoft.com/office/powerpoint/2010/main" val="3779576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A1D093C-E784-44FF-B2D4-78DA35133CB9}" type="slidenum">
              <a:rPr lang="en-US" smtClean="0"/>
              <a:pPr>
                <a:defRPr/>
              </a:pPr>
              <a:t>16</a:t>
            </a:fld>
            <a:endParaRPr lang="en-US"/>
          </a:p>
        </p:txBody>
      </p:sp>
    </p:spTree>
    <p:extLst>
      <p:ext uri="{BB962C8B-B14F-4D97-AF65-F5344CB8AC3E}">
        <p14:creationId xmlns:p14="http://schemas.microsoft.com/office/powerpoint/2010/main" val="26930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Tm</a:t>
            </a:r>
            <a:r>
              <a:rPr lang="en-US" baseline="0" dirty="0" smtClean="0"/>
              <a:t> best now fueled in commercial power plants due to availability of slow/low-energy neutrons. Looking for isotopes with appropriate high energy neutron cross sections to be fueled on nuke carrier or sub. I think they exist…</a:t>
            </a:r>
            <a:endParaRPr lang="en-US" dirty="0"/>
          </a:p>
        </p:txBody>
      </p:sp>
      <p:sp>
        <p:nvSpPr>
          <p:cNvPr id="4" name="Slide Number Placeholder 3"/>
          <p:cNvSpPr>
            <a:spLocks noGrp="1"/>
          </p:cNvSpPr>
          <p:nvPr>
            <p:ph type="sldNum" sz="quarter" idx="10"/>
          </p:nvPr>
        </p:nvSpPr>
        <p:spPr/>
        <p:txBody>
          <a:bodyPr/>
          <a:lstStyle/>
          <a:p>
            <a:pPr>
              <a:defRPr/>
            </a:pPr>
            <a:fld id="{DA1D093C-E784-44FF-B2D4-78DA35133CB9}" type="slidenum">
              <a:rPr lang="en-US" smtClean="0"/>
              <a:pPr>
                <a:defRPr/>
              </a:pPr>
              <a:t>28</a:t>
            </a:fld>
            <a:endParaRPr lang="en-US"/>
          </a:p>
        </p:txBody>
      </p:sp>
    </p:spTree>
    <p:extLst>
      <p:ext uri="{BB962C8B-B14F-4D97-AF65-F5344CB8AC3E}">
        <p14:creationId xmlns:p14="http://schemas.microsoft.com/office/powerpoint/2010/main" val="3254779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Tm</a:t>
            </a:r>
            <a:r>
              <a:rPr lang="en-US" baseline="0" dirty="0" smtClean="0"/>
              <a:t> best now fueled in commercial power plants due to availability of slow/low-energy neutrons. Looking for isotopes with appropriate high energy neutron cross sections to be fueled on nuke carrier or sub. I think </a:t>
            </a:r>
            <a:r>
              <a:rPr lang="en-US" baseline="0" smtClean="0"/>
              <a:t>they exist…</a:t>
            </a:r>
            <a:endParaRPr lang="en-US" dirty="0"/>
          </a:p>
        </p:txBody>
      </p:sp>
      <p:sp>
        <p:nvSpPr>
          <p:cNvPr id="4" name="Slide Number Placeholder 3"/>
          <p:cNvSpPr>
            <a:spLocks noGrp="1"/>
          </p:cNvSpPr>
          <p:nvPr>
            <p:ph type="sldNum" sz="quarter" idx="10"/>
          </p:nvPr>
        </p:nvSpPr>
        <p:spPr/>
        <p:txBody>
          <a:bodyPr/>
          <a:lstStyle/>
          <a:p>
            <a:pPr>
              <a:defRPr/>
            </a:pPr>
            <a:fld id="{DA1D093C-E784-44FF-B2D4-78DA35133CB9}" type="slidenum">
              <a:rPr lang="en-US" smtClean="0"/>
              <a:pPr>
                <a:defRPr/>
              </a:pPr>
              <a:t>29</a:t>
            </a:fld>
            <a:endParaRPr lang="en-US"/>
          </a:p>
        </p:txBody>
      </p:sp>
    </p:spTree>
    <p:extLst>
      <p:ext uri="{BB962C8B-B14F-4D97-AF65-F5344CB8AC3E}">
        <p14:creationId xmlns:p14="http://schemas.microsoft.com/office/powerpoint/2010/main" val="996050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5964906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5089645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056557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6875" y="-76200"/>
            <a:ext cx="2130425" cy="6705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76200"/>
            <a:ext cx="6238875" cy="6705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3174789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2" name="Picture 8" descr="0827_DARPA_Vector_JS1_CMYK_CORRECTED_N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7600" y="5029200"/>
            <a:ext cx="1828800" cy="1022350"/>
          </a:xfrm>
          <a:prstGeom prst="rect">
            <a:avLst/>
          </a:prstGeom>
          <a:noFill/>
        </p:spPr>
      </p:pic>
      <p:sp>
        <p:nvSpPr>
          <p:cNvPr id="3" name="Text Box 9"/>
          <p:cNvSpPr txBox="1">
            <a:spLocks noChangeArrowheads="1"/>
          </p:cNvSpPr>
          <p:nvPr/>
        </p:nvSpPr>
        <p:spPr bwMode="auto">
          <a:xfrm>
            <a:off x="0" y="6477000"/>
            <a:ext cx="9144000" cy="246221"/>
          </a:xfrm>
          <a:prstGeom prst="rect">
            <a:avLst/>
          </a:prstGeom>
          <a:noFill/>
          <a:ln w="9525">
            <a:noFill/>
            <a:miter lim="800000"/>
            <a:headEnd/>
            <a:tailEnd/>
          </a:ln>
          <a:effectLst/>
        </p:spPr>
        <p:txBody>
          <a:bodyPr>
            <a:spAutoFit/>
          </a:bodyPr>
          <a:lstStyle/>
          <a:p>
            <a:pPr algn="ctr">
              <a:spcBef>
                <a:spcPct val="50000"/>
              </a:spcBef>
            </a:pPr>
            <a:r>
              <a:rPr lang="en-US" sz="1000" dirty="0">
                <a:solidFill>
                  <a:srgbClr val="808080"/>
                </a:solidFill>
                <a:latin typeface="Tahoma" pitchFamily="-128" charset="0"/>
              </a:rPr>
              <a:t>Distribution </a:t>
            </a:r>
            <a:r>
              <a:rPr lang="en-US" sz="1000" dirty="0" smtClean="0">
                <a:solidFill>
                  <a:srgbClr val="808080"/>
                </a:solidFill>
                <a:latin typeface="Tahoma" pitchFamily="-128" charset="0"/>
              </a:rPr>
              <a:t>Statement A: </a:t>
            </a:r>
            <a:r>
              <a:rPr lang="en-US" sz="1000" baseline="-25000" dirty="0" smtClean="0">
                <a:solidFill>
                  <a:srgbClr val="808080"/>
                </a:solidFill>
                <a:latin typeface="Tahoma" pitchFamily="-128" charset="0"/>
              </a:rPr>
              <a:t>A</a:t>
            </a:r>
            <a:r>
              <a:rPr lang="en-US" sz="1000" dirty="0" smtClean="0">
                <a:solidFill>
                  <a:srgbClr val="808080"/>
                </a:solidFill>
                <a:latin typeface="Tahoma" pitchFamily="-128" charset="0"/>
              </a:rPr>
              <a:t>pproved for public release</a:t>
            </a:r>
            <a:endParaRPr lang="en-US" sz="1000" dirty="0">
              <a:solidFill>
                <a:srgbClr val="000000"/>
              </a:solidFill>
            </a:endParaRPr>
          </a:p>
        </p:txBody>
      </p:sp>
    </p:spTree>
    <p:extLst>
      <p:ext uri="{BB962C8B-B14F-4D97-AF65-F5344CB8AC3E}">
        <p14:creationId xmlns:p14="http://schemas.microsoft.com/office/powerpoint/2010/main" val="256513711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0867A3-5FFC-4594-90C0-8BEB2FAE7FD0}" type="datetimeFigureOut">
              <a:rPr lang="en-US">
                <a:solidFill>
                  <a:prstClr val="black">
                    <a:tint val="75000"/>
                  </a:prstClr>
                </a:solidFill>
              </a:rPr>
              <a:pPr>
                <a:defRPr/>
              </a:pPr>
              <a:t>9/11/2018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429EBD8-1895-431D-80E1-3DBB181B16C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58736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2A50671-D9CC-4998-B966-F74219CBE729}" type="datetimeFigureOut">
              <a:rPr lang="en-US">
                <a:solidFill>
                  <a:prstClr val="black">
                    <a:tint val="75000"/>
                  </a:prstClr>
                </a:solidFill>
              </a:rPr>
              <a:pPr>
                <a:defRPr/>
              </a:pPr>
              <a:t>9/11/2018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3C20FCD-29C1-4B6E-A457-7E40CDFDF6A1}"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472470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27FC3E7-C962-4BFC-8C1A-5A5CFA711EA5}" type="datetimeFigureOut">
              <a:rPr lang="en-US">
                <a:solidFill>
                  <a:prstClr val="black">
                    <a:tint val="75000"/>
                  </a:prstClr>
                </a:solidFill>
              </a:rPr>
              <a:pPr>
                <a:defRPr/>
              </a:pPr>
              <a:t>9/11/2018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31D3167-3529-4A5D-AC77-C0DB8EE6632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372329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920F0C01-BF80-449B-8A7A-471A4EE93F9A}" type="datetimeFigureOut">
              <a:rPr lang="en-US">
                <a:solidFill>
                  <a:prstClr val="black">
                    <a:tint val="75000"/>
                  </a:prstClr>
                </a:solidFill>
              </a:rPr>
              <a:pPr>
                <a:defRPr/>
              </a:pPr>
              <a:t>9/11/2018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D1509A4-F1F9-49F0-8096-9B86C75B0C8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2379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0B84A24-D448-4521-881A-E6B9212CDFC0}" type="datetimeFigureOut">
              <a:rPr lang="en-US">
                <a:solidFill>
                  <a:prstClr val="black">
                    <a:tint val="75000"/>
                  </a:prstClr>
                </a:solidFill>
              </a:rPr>
              <a:pPr>
                <a:defRPr/>
              </a:pPr>
              <a:t>9/11/2018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8C04D8E9-0DDB-4ABF-A4A1-05CC80F3427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52059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EDD0A26-8CC5-4C08-9714-88142BE89DF0}" type="datetimeFigureOut">
              <a:rPr lang="en-US">
                <a:solidFill>
                  <a:prstClr val="black">
                    <a:tint val="75000"/>
                  </a:prstClr>
                </a:solidFill>
              </a:rPr>
              <a:pPr>
                <a:defRPr/>
              </a:pPr>
              <a:t>9/11/2018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4DAC77BF-4098-4F31-9C1E-BB7EC968F3C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43729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999025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3122579-0E85-477F-BC55-D055841C2D04}" type="datetimeFigureOut">
              <a:rPr lang="en-US">
                <a:solidFill>
                  <a:prstClr val="black">
                    <a:tint val="75000"/>
                  </a:prstClr>
                </a:solidFill>
              </a:rPr>
              <a:pPr>
                <a:defRPr/>
              </a:pPr>
              <a:t>9/11/2018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DEC12DE5-E497-443D-B3F7-FC6CE919C62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63972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4580200-B9DC-45CF-880F-50C191DD8B66}" type="datetimeFigureOut">
              <a:rPr lang="en-US">
                <a:solidFill>
                  <a:prstClr val="black">
                    <a:tint val="75000"/>
                  </a:prstClr>
                </a:solidFill>
              </a:rPr>
              <a:pPr>
                <a:defRPr/>
              </a:pPr>
              <a:t>9/11/2018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7A66E65-80D5-49AC-9954-7E38E86F071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96014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E6A0D1C-9E1F-4F9B-ABE5-CC129FF13EFB}" type="datetimeFigureOut">
              <a:rPr lang="en-US">
                <a:solidFill>
                  <a:prstClr val="black">
                    <a:tint val="75000"/>
                  </a:prstClr>
                </a:solidFill>
              </a:rPr>
              <a:pPr>
                <a:defRPr/>
              </a:pPr>
              <a:t>9/11/2018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7A22F65D-458F-4DD3-8161-64B99768576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73698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7FEF0C5-6C2E-4F42-95F9-904D3B9CF027}" type="datetimeFigureOut">
              <a:rPr lang="en-US">
                <a:solidFill>
                  <a:prstClr val="black">
                    <a:tint val="75000"/>
                  </a:prstClr>
                </a:solidFill>
              </a:rPr>
              <a:pPr>
                <a:defRPr/>
              </a:pPr>
              <a:t>9/11/2018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9A0C2BE-7E8C-4CE1-AAA5-A8C18BC9E9EB}"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6987491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8B627CA-9B6A-4F65-BA95-5248A77F9F7A}" type="datetimeFigureOut">
              <a:rPr lang="en-US">
                <a:solidFill>
                  <a:prstClr val="black">
                    <a:tint val="75000"/>
                  </a:prstClr>
                </a:solidFill>
              </a:rPr>
              <a:pPr>
                <a:defRPr/>
              </a:pPr>
              <a:t>9/11/2018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EBF40A6D-F2EA-41F5-A989-82722A989ED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599604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5" name="Slide Number Placeholder 2"/>
          <p:cNvSpPr>
            <a:spLocks noGrp="1"/>
          </p:cNvSpPr>
          <p:nvPr>
            <p:ph type="sldNum" sz="quarter" idx="10"/>
          </p:nvPr>
        </p:nvSpPr>
        <p:spPr>
          <a:xfrm>
            <a:off x="7010400" y="6571622"/>
            <a:ext cx="2133600" cy="286378"/>
          </a:xfrm>
        </p:spPr>
        <p:txBody>
          <a:bodyPr/>
          <a:lstStyle/>
          <a:p>
            <a:pPr>
              <a:defRPr/>
            </a:pPr>
            <a:fld id="{A4CB1DA4-E029-4AE1-BCD4-49E620ACB33F}" type="slidenum">
              <a:rPr lang="en-US" smtClean="0">
                <a:latin typeface="Arial" panose="020B0604020202020204" pitchFamily="34" charset="0"/>
              </a:rPr>
              <a:pPr>
                <a:defRPr/>
              </a:pPr>
              <a:t>‹#›</a:t>
            </a:fld>
            <a:endParaRPr lang="en-US" dirty="0">
              <a:latin typeface="Arial" panose="020B0604020202020204" pitchFamily="34" charset="0"/>
            </a:endParaRPr>
          </a:p>
        </p:txBody>
      </p:sp>
    </p:spTree>
    <p:extLst>
      <p:ext uri="{BB962C8B-B14F-4D97-AF65-F5344CB8AC3E}">
        <p14:creationId xmlns:p14="http://schemas.microsoft.com/office/powerpoint/2010/main" val="395350555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26067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875057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527306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1371600"/>
            <a:ext cx="418465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2650" y="1371600"/>
            <a:ext cx="418465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2892166"/>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4980651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dirty="0" smtClean="0">
                <a:solidFill>
                  <a:prstClr val="black">
                    <a:tint val="75000"/>
                  </a:prstClr>
                </a:solidFill>
              </a:rPr>
              <a:t>2</a:t>
            </a:r>
            <a:endParaRPr lang="en-US" dirty="0">
              <a:solidFill>
                <a:prstClr val="black">
                  <a:tint val="75000"/>
                </a:prstClr>
              </a:solidFill>
            </a:endParaRPr>
          </a:p>
        </p:txBody>
      </p:sp>
    </p:spTree>
    <p:extLst>
      <p:ext uri="{BB962C8B-B14F-4D97-AF65-F5344CB8AC3E}">
        <p14:creationId xmlns:p14="http://schemas.microsoft.com/office/powerpoint/2010/main" val="20898909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l="1755" r="-2106" b="-21826"/>
          <a:stretch>
            <a:fillRect/>
          </a:stretch>
        </p:blipFill>
        <p:spPr bwMode="auto">
          <a:xfrm>
            <a:off x="990600" y="2819400"/>
            <a:ext cx="3276600" cy="3100388"/>
          </a:xfrm>
          <a:prstGeom prst="rect">
            <a:avLst/>
          </a:prstGeom>
          <a:noFill/>
          <a:ln w="9525">
            <a:noFill/>
            <a:miter lim="800000"/>
            <a:headEnd/>
            <a:tailEnd/>
          </a:ln>
        </p:spPr>
      </p:pic>
      <p:pic>
        <p:nvPicPr>
          <p:cNvPr id="3" name="Picture 12" descr="shield"/>
          <p:cNvPicPr>
            <a:picLocks noChangeAspect="1" noChangeArrowheads="1"/>
          </p:cNvPicPr>
          <p:nvPr userDrawn="1"/>
        </p:nvPicPr>
        <p:blipFill>
          <a:blip r:embed="rId3" cstate="print"/>
          <a:srcRect/>
          <a:stretch>
            <a:fillRect/>
          </a:stretch>
        </p:blipFill>
        <p:spPr bwMode="auto">
          <a:xfrm>
            <a:off x="1954213" y="1981200"/>
            <a:ext cx="1246187" cy="1371600"/>
          </a:xfrm>
          <a:prstGeom prst="rect">
            <a:avLst/>
          </a:prstGeom>
          <a:noFill/>
          <a:ln w="9525">
            <a:noFill/>
            <a:miter lim="800000"/>
            <a:headEnd/>
            <a:tailEnd/>
          </a:ln>
        </p:spPr>
      </p:pic>
      <p:sp>
        <p:nvSpPr>
          <p:cNvPr id="4" name="Text Box 3"/>
          <p:cNvSpPr txBox="1">
            <a:spLocks noChangeArrowheads="1"/>
          </p:cNvSpPr>
          <p:nvPr userDrawn="1"/>
        </p:nvSpPr>
        <p:spPr bwMode="auto">
          <a:xfrm>
            <a:off x="990600" y="0"/>
            <a:ext cx="6629400" cy="990600"/>
          </a:xfrm>
          <a:prstGeom prst="rect">
            <a:avLst/>
          </a:prstGeom>
          <a:noFill/>
          <a:ln w="9525">
            <a:noFill/>
            <a:miter lim="800000"/>
            <a:headEnd/>
            <a:tailEnd/>
          </a:ln>
          <a:effectLst/>
        </p:spPr>
        <p:txBody>
          <a:bodyPr lIns="0" tIns="45636" rIns="0" bIns="45636" anchor="ctr"/>
          <a:lstStyle/>
          <a:p>
            <a:pPr algn="ctr" defTabSz="914408">
              <a:defRPr/>
            </a:pPr>
            <a:r>
              <a:rPr lang="en-US" sz="3300" b="1" kern="700" spc="-30" dirty="0">
                <a:solidFill>
                  <a:srgbClr val="000066"/>
                </a:solidFill>
                <a:effectLst>
                  <a:outerShdw blurRad="38100" dist="38100" dir="2700000" algn="tl">
                    <a:srgbClr val="C0C0C0"/>
                  </a:outerShdw>
                </a:effectLst>
                <a:latin typeface="Arial" charset="0"/>
                <a:cs typeface="Arial" charset="0"/>
              </a:rPr>
              <a:t>Air Force Institute of Technology</a:t>
            </a:r>
            <a:endParaRPr lang="en-US" sz="3300" b="1" kern="700" spc="-30" dirty="0">
              <a:solidFill>
                <a:srgbClr val="000000"/>
              </a:solidFill>
              <a:effectLst>
                <a:outerShdw blurRad="38100" dist="38100" dir="2700000" algn="tl">
                  <a:srgbClr val="C0C0C0"/>
                </a:outerShdw>
              </a:effectLst>
              <a:latin typeface="Arial" charset="0"/>
              <a:cs typeface="Arial" charset="0"/>
            </a:endParaRPr>
          </a:p>
        </p:txBody>
      </p:sp>
    </p:spTree>
    <p:extLst>
      <p:ext uri="{BB962C8B-B14F-4D97-AF65-F5344CB8AC3E}">
        <p14:creationId xmlns:p14="http://schemas.microsoft.com/office/powerpoint/2010/main" val="391810073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6629400" cy="990600"/>
          </a:xfrm>
        </p:spPr>
        <p:txBody>
          <a:bodyPr/>
          <a:lstStyle/>
          <a:p>
            <a:r>
              <a:rPr lang="en-US"/>
              <a:t>Click to edit Master title style</a:t>
            </a:r>
          </a:p>
        </p:txBody>
      </p:sp>
      <p:sp>
        <p:nvSpPr>
          <p:cNvPr id="7" name="Content Placeholder 2"/>
          <p:cNvSpPr>
            <a:spLocks noGrp="1"/>
          </p:cNvSpPr>
          <p:nvPr>
            <p:ph idx="1"/>
          </p:nvPr>
        </p:nvSpPr>
        <p:spPr>
          <a:xfrm>
            <a:off x="304800" y="1295400"/>
            <a:ext cx="8534400" cy="4876800"/>
          </a:xfrm>
          <a:prstGeom prst="rect">
            <a:avLst/>
          </a:prstGeom>
        </p:spPr>
        <p:txBody>
          <a:bodyPr/>
          <a:lstStyle>
            <a:lvl2pPr>
              <a:buFont typeface="Wingdings" pitchFamily="2" charset="2"/>
              <a:buChar char="§"/>
              <a:defRPr/>
            </a:lvl2pPr>
            <a:lvl4pPr>
              <a:buFont typeface="Wingdings" pitchFamily="2" charset="2"/>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p:txBody>
          <a:bodyPr/>
          <a:lstStyle>
            <a:lvl1pPr>
              <a:defRPr/>
            </a:lvl1pPr>
          </a:lstStyle>
          <a:p>
            <a:pPr>
              <a:defRPr/>
            </a:pPr>
            <a:fld id="{19845459-3F1B-4F43-8FC0-35ADCE8623CC}"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91197672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990600" y="0"/>
            <a:ext cx="6629400" cy="990600"/>
          </a:xfrm>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885B20FE-D153-41F1-99DD-DE79FAF1A095}"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54940990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l="1755" r="-2106" b="-21826"/>
          <a:stretch>
            <a:fillRect/>
          </a:stretch>
        </p:blipFill>
        <p:spPr bwMode="auto">
          <a:xfrm>
            <a:off x="990600" y="2819400"/>
            <a:ext cx="3276600" cy="3100388"/>
          </a:xfrm>
          <a:prstGeom prst="rect">
            <a:avLst/>
          </a:prstGeom>
          <a:noFill/>
          <a:ln w="9525">
            <a:noFill/>
            <a:miter lim="800000"/>
            <a:headEnd/>
            <a:tailEnd/>
          </a:ln>
        </p:spPr>
      </p:pic>
      <p:pic>
        <p:nvPicPr>
          <p:cNvPr id="3" name="Picture 12" descr="shield"/>
          <p:cNvPicPr>
            <a:picLocks noChangeAspect="1" noChangeArrowheads="1"/>
          </p:cNvPicPr>
          <p:nvPr userDrawn="1"/>
        </p:nvPicPr>
        <p:blipFill>
          <a:blip r:embed="rId3" cstate="print"/>
          <a:srcRect/>
          <a:stretch>
            <a:fillRect/>
          </a:stretch>
        </p:blipFill>
        <p:spPr bwMode="auto">
          <a:xfrm>
            <a:off x="1954213" y="1981200"/>
            <a:ext cx="1246187" cy="1371600"/>
          </a:xfrm>
          <a:prstGeom prst="rect">
            <a:avLst/>
          </a:prstGeom>
          <a:noFill/>
          <a:ln w="9525">
            <a:noFill/>
            <a:miter lim="800000"/>
            <a:headEnd/>
            <a:tailEnd/>
          </a:ln>
        </p:spPr>
      </p:pic>
      <p:sp>
        <p:nvSpPr>
          <p:cNvPr id="4" name="Text Box 3"/>
          <p:cNvSpPr txBox="1">
            <a:spLocks noChangeArrowheads="1"/>
          </p:cNvSpPr>
          <p:nvPr userDrawn="1"/>
        </p:nvSpPr>
        <p:spPr bwMode="auto">
          <a:xfrm>
            <a:off x="990600" y="0"/>
            <a:ext cx="6629400" cy="990600"/>
          </a:xfrm>
          <a:prstGeom prst="rect">
            <a:avLst/>
          </a:prstGeom>
          <a:noFill/>
          <a:ln w="9525">
            <a:noFill/>
            <a:miter lim="800000"/>
            <a:headEnd/>
            <a:tailEnd/>
          </a:ln>
          <a:effectLst/>
        </p:spPr>
        <p:txBody>
          <a:bodyPr lIns="0" tIns="45636" rIns="0" bIns="45636" anchor="ctr"/>
          <a:lstStyle/>
          <a:p>
            <a:pPr algn="ctr" defTabSz="914408">
              <a:defRPr/>
            </a:pPr>
            <a:r>
              <a:rPr lang="en-US" sz="3300" b="1" kern="700" spc="-30" dirty="0">
                <a:solidFill>
                  <a:srgbClr val="000066"/>
                </a:solidFill>
                <a:effectLst>
                  <a:outerShdw blurRad="38100" dist="38100" dir="2700000" algn="tl">
                    <a:srgbClr val="C0C0C0"/>
                  </a:outerShdw>
                </a:effectLst>
                <a:latin typeface="Arial" charset="0"/>
                <a:cs typeface="Arial" charset="0"/>
              </a:rPr>
              <a:t>Air Force Institute of Technology</a:t>
            </a:r>
            <a:endParaRPr lang="en-US" sz="3300" b="1" kern="700" spc="-30" dirty="0">
              <a:solidFill>
                <a:srgbClr val="000000"/>
              </a:solidFill>
              <a:effectLst>
                <a:outerShdw blurRad="38100" dist="38100" dir="2700000" algn="tl">
                  <a:srgbClr val="C0C0C0"/>
                </a:outerShdw>
              </a:effectLst>
              <a:latin typeface="Arial" charset="0"/>
              <a:cs typeface="Arial" charset="0"/>
            </a:endParaRPr>
          </a:p>
        </p:txBody>
      </p:sp>
    </p:spTree>
    <p:extLst>
      <p:ext uri="{BB962C8B-B14F-4D97-AF65-F5344CB8AC3E}">
        <p14:creationId xmlns:p14="http://schemas.microsoft.com/office/powerpoint/2010/main" val="280967453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6629400" cy="990600"/>
          </a:xfrm>
        </p:spPr>
        <p:txBody>
          <a:bodyPr/>
          <a:lstStyle/>
          <a:p>
            <a:r>
              <a:rPr lang="en-US"/>
              <a:t>Click to edit Master title style</a:t>
            </a:r>
          </a:p>
        </p:txBody>
      </p:sp>
      <p:sp>
        <p:nvSpPr>
          <p:cNvPr id="7" name="Content Placeholder 2"/>
          <p:cNvSpPr>
            <a:spLocks noGrp="1"/>
          </p:cNvSpPr>
          <p:nvPr>
            <p:ph idx="1"/>
          </p:nvPr>
        </p:nvSpPr>
        <p:spPr>
          <a:xfrm>
            <a:off x="304800" y="1295400"/>
            <a:ext cx="8534400" cy="4876800"/>
          </a:xfrm>
          <a:prstGeom prst="rect">
            <a:avLst/>
          </a:prstGeom>
        </p:spPr>
        <p:txBody>
          <a:bodyPr/>
          <a:lstStyle>
            <a:lvl2pPr>
              <a:buFont typeface="Wingdings" pitchFamily="2" charset="2"/>
              <a:buChar char="§"/>
              <a:defRPr/>
            </a:lvl2pPr>
            <a:lvl4pPr>
              <a:buFont typeface="Wingdings" pitchFamily="2" charset="2"/>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p:txBody>
          <a:bodyPr/>
          <a:lstStyle>
            <a:lvl1pPr>
              <a:defRPr/>
            </a:lvl1pPr>
          </a:lstStyle>
          <a:p>
            <a:pPr>
              <a:defRPr/>
            </a:pPr>
            <a:fld id="{19845459-3F1B-4F43-8FC0-35ADCE8623CC}"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229248979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990600" y="0"/>
            <a:ext cx="6629400" cy="990600"/>
          </a:xfrm>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885B20FE-D153-41F1-99DD-DE79FAF1A095}"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185691395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1" y="809896"/>
            <a:ext cx="9144000" cy="5648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userDrawn="1"/>
        </p:nvSpPr>
        <p:spPr>
          <a:xfrm>
            <a:off x="0" y="0"/>
            <a:ext cx="1759226" cy="1580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userDrawn="1"/>
        </p:nvSpPr>
        <p:spPr>
          <a:xfrm>
            <a:off x="7696200" y="0"/>
            <a:ext cx="14478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Title 11"/>
          <p:cNvSpPr>
            <a:spLocks noGrp="1"/>
          </p:cNvSpPr>
          <p:nvPr>
            <p:ph type="title"/>
          </p:nvPr>
        </p:nvSpPr>
        <p:spPr>
          <a:xfrm>
            <a:off x="457200" y="609600"/>
            <a:ext cx="8229600" cy="1752600"/>
          </a:xfrm>
        </p:spPr>
        <p:txBody>
          <a:bodyPr/>
          <a:lstStyle>
            <a:lvl1pPr>
              <a:defRPr sz="3200">
                <a:latin typeface="Arial Black" pitchFamily="34" charset="0"/>
              </a:defRPr>
            </a:lvl1pPr>
          </a:lstStyle>
          <a:p>
            <a:r>
              <a:rPr lang="en-US" dirty="0" smtClean="0"/>
              <a:t>Click to edit Master title style</a:t>
            </a:r>
            <a:endParaRPr lang="en-US" dirty="0"/>
          </a:p>
        </p:txBody>
      </p:sp>
      <p:sp>
        <p:nvSpPr>
          <p:cNvPr id="14" name="Text Placeholder 13"/>
          <p:cNvSpPr>
            <a:spLocks noGrp="1"/>
          </p:cNvSpPr>
          <p:nvPr>
            <p:ph type="body" sz="quarter" idx="10"/>
          </p:nvPr>
        </p:nvSpPr>
        <p:spPr>
          <a:xfrm>
            <a:off x="5410200" y="4876800"/>
            <a:ext cx="3124200" cy="1295400"/>
          </a:xfrm>
        </p:spPr>
        <p:txBody>
          <a:bodyPr/>
          <a:lstStyle>
            <a:lvl1pPr marL="0" indent="0" algn="l">
              <a:buNone/>
              <a:defRPr sz="2400" b="1"/>
            </a:lvl1pPr>
          </a:lstStyle>
          <a:p>
            <a:pPr lvl="0"/>
            <a:r>
              <a:rPr lang="en-US" dirty="0" smtClean="0"/>
              <a:t>Click to edit Master text styles</a:t>
            </a:r>
          </a:p>
        </p:txBody>
      </p:sp>
      <p:pic>
        <p:nvPicPr>
          <p:cNvPr id="11"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78348" y="2286000"/>
            <a:ext cx="3622766" cy="2377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072"/>
          <p:cNvSpPr txBox="1">
            <a:spLocks noChangeArrowheads="1"/>
          </p:cNvSpPr>
          <p:nvPr userDrawn="1"/>
        </p:nvSpPr>
        <p:spPr bwMode="auto">
          <a:xfrm>
            <a:off x="-5379" y="6183969"/>
            <a:ext cx="9144000" cy="674031"/>
          </a:xfrm>
          <a:prstGeom prst="rect">
            <a:avLst/>
          </a:prstGeom>
          <a:solidFill>
            <a:schemeClr val="bg1"/>
          </a:solidFill>
          <a:ln w="9525">
            <a:noFill/>
            <a:miter lim="800000"/>
            <a:headEnd/>
            <a:tailEnd/>
          </a:ln>
        </p:spPr>
        <p:txBody>
          <a:bodyPr>
            <a:spAutoFit/>
          </a:bodyPr>
          <a:lstStyle/>
          <a:p>
            <a:pPr>
              <a:spcBef>
                <a:spcPct val="20000"/>
              </a:spcBef>
            </a:pPr>
            <a:r>
              <a:rPr lang="en-US" sz="900" dirty="0" smtClean="0">
                <a:solidFill>
                  <a:srgbClr val="000000"/>
                </a:solidFill>
                <a:latin typeface="Times New Roman"/>
              </a:rPr>
              <a:t>This document contains limited distribution data IAW AFI 61-204 as follows:</a:t>
            </a:r>
          </a:p>
          <a:p>
            <a:pPr>
              <a:spcBef>
                <a:spcPct val="20000"/>
              </a:spcBef>
            </a:pPr>
            <a:r>
              <a:rPr lang="en-US" sz="800" b="1" dirty="0">
                <a:solidFill>
                  <a:srgbClr val="000000"/>
                </a:solidFill>
                <a:latin typeface="Times New Roman"/>
              </a:rPr>
              <a:t>DISTRIBUTION C -</a:t>
            </a:r>
            <a:r>
              <a:rPr lang="en-US" sz="800" dirty="0">
                <a:solidFill>
                  <a:srgbClr val="000000"/>
                </a:solidFill>
                <a:latin typeface="Times New Roman"/>
              </a:rPr>
              <a:t> Distribution authorized to U.S. Government Agencies and their contractors. Critical Technology; </a:t>
            </a:r>
            <a:r>
              <a:rPr lang="en-US" sz="800" dirty="0" smtClean="0">
                <a:solidFill>
                  <a:srgbClr val="000000"/>
                </a:solidFill>
                <a:latin typeface="Times New Roman"/>
              </a:rPr>
              <a:t>Jan 2018.  </a:t>
            </a:r>
            <a:r>
              <a:rPr lang="en-US" sz="800" dirty="0">
                <a:solidFill>
                  <a:srgbClr val="000000"/>
                </a:solidFill>
                <a:latin typeface="Times New Roman"/>
              </a:rPr>
              <a:t>Other request for this document shall be referred to AFRL/RQT</a:t>
            </a:r>
          </a:p>
          <a:p>
            <a:pPr>
              <a:spcBef>
                <a:spcPct val="20000"/>
              </a:spcBef>
            </a:pPr>
            <a:endParaRPr lang="en-US" sz="300" dirty="0" smtClean="0">
              <a:solidFill>
                <a:srgbClr val="000000"/>
              </a:solidFill>
              <a:latin typeface="Times New Roman"/>
              <a:cs typeface="Times New Roman" pitchFamily="18" charset="0"/>
            </a:endParaRPr>
          </a:p>
          <a:p>
            <a:pPr>
              <a:lnSpc>
                <a:spcPct val="80000"/>
              </a:lnSpc>
              <a:spcBef>
                <a:spcPct val="20000"/>
              </a:spcBef>
            </a:pPr>
            <a:r>
              <a:rPr lang="en-US" sz="800" b="1" dirty="0">
                <a:solidFill>
                  <a:srgbClr val="000000"/>
                </a:solidFill>
                <a:latin typeface="Times New Roman"/>
                <a:cs typeface="Times New Roman" pitchFamily="18" charset="0"/>
              </a:rPr>
              <a:t>ITAR WARNING </a:t>
            </a:r>
            <a:r>
              <a:rPr lang="en-US" sz="800" dirty="0">
                <a:solidFill>
                  <a:srgbClr val="000000"/>
                </a:solidFill>
                <a:latin typeface="Times New Roman"/>
                <a:cs typeface="Times New Roman" pitchFamily="18" charset="0"/>
              </a:rPr>
              <a:t>- This document contains technical data whose export is restricted by the Arms Export Control Act (Title 22,U.S.C., Sec 2751, et. seq.) or the Export Administration Act of 1979, as amended, Title 50 U.S.C., App. 2401 et. seq.  Violations of these export laws are subject to severe criminal penalties.  Destroy by any method that will prevent disclosure or reconstruction of contents.</a:t>
            </a:r>
            <a:endParaRPr lang="en-US" sz="800" dirty="0" smtClean="0">
              <a:solidFill>
                <a:srgbClr val="000000"/>
              </a:solidFill>
              <a:latin typeface="Times New Roman"/>
              <a:cs typeface="Times New Roman" pitchFamily="18" charset="0"/>
            </a:endParaRPr>
          </a:p>
        </p:txBody>
      </p:sp>
      <p:grpSp>
        <p:nvGrpSpPr>
          <p:cNvPr id="4" name="Group 3"/>
          <p:cNvGrpSpPr/>
          <p:nvPr userDrawn="1"/>
        </p:nvGrpSpPr>
        <p:grpSpPr>
          <a:xfrm>
            <a:off x="326995" y="2131763"/>
            <a:ext cx="4722753" cy="4040437"/>
            <a:chOff x="337269" y="1981200"/>
            <a:chExt cx="4722753" cy="4040437"/>
          </a:xfrm>
        </p:grpSpPr>
        <p:grpSp>
          <p:nvGrpSpPr>
            <p:cNvPr id="3" name="Group 2"/>
            <p:cNvGrpSpPr/>
            <p:nvPr userDrawn="1"/>
          </p:nvGrpSpPr>
          <p:grpSpPr>
            <a:xfrm>
              <a:off x="337269" y="1981200"/>
              <a:ext cx="4722753" cy="2743200"/>
              <a:chOff x="337269" y="1981200"/>
              <a:chExt cx="4722753" cy="274320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7269" y="2067674"/>
                <a:ext cx="2665353" cy="2560320"/>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316822" y="1981200"/>
                <a:ext cx="2743200" cy="2743200"/>
              </a:xfrm>
              <a:prstGeom prst="rect">
                <a:avLst/>
              </a:prstGeom>
            </p:spPr>
          </p:pic>
        </p:grpSp>
        <p:pic>
          <p:nvPicPr>
            <p:cNvPr id="13" name="Picture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16547" y="4045506"/>
              <a:ext cx="2964197" cy="1976131"/>
            </a:xfrm>
            <a:prstGeom prst="rect">
              <a:avLst/>
            </a:prstGeom>
          </p:spPr>
        </p:pic>
      </p:grpSp>
    </p:spTree>
    <p:extLst>
      <p:ext uri="{BB962C8B-B14F-4D97-AF65-F5344CB8AC3E}">
        <p14:creationId xmlns:p14="http://schemas.microsoft.com/office/powerpoint/2010/main" val="799356656"/>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lide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415774"/>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1_Cover Master">
    <p:spTree>
      <p:nvGrpSpPr>
        <p:cNvPr id="1" name=""/>
        <p:cNvGrpSpPr/>
        <p:nvPr/>
      </p:nvGrpSpPr>
      <p:grpSpPr>
        <a:xfrm>
          <a:off x="0" y="0"/>
          <a:ext cx="0" cy="0"/>
          <a:chOff x="0" y="0"/>
          <a:chExt cx="0" cy="0"/>
        </a:xfrm>
      </p:grpSpPr>
      <p:grpSp>
        <p:nvGrpSpPr>
          <p:cNvPr id="2" name="Group 11"/>
          <p:cNvGrpSpPr/>
          <p:nvPr userDrawn="1"/>
        </p:nvGrpSpPr>
        <p:grpSpPr>
          <a:xfrm>
            <a:off x="0" y="70913"/>
            <a:ext cx="9144000" cy="1053831"/>
            <a:chOff x="0" y="70913"/>
            <a:chExt cx="9144000" cy="1053831"/>
          </a:xfrm>
        </p:grpSpPr>
        <p:pic>
          <p:nvPicPr>
            <p:cNvPr id="13" name="Picture 12" descr="AFRL Shiel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007178" y="97740"/>
              <a:ext cx="936386" cy="935194"/>
            </a:xfrm>
            <a:prstGeom prst="rect">
              <a:avLst/>
            </a:prstGeom>
          </p:spPr>
        </p:pic>
        <p:pic>
          <p:nvPicPr>
            <p:cNvPr id="14" name="Picture 8" descr="blue_st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4286" r="14286" b="19647"/>
            <a:stretch>
              <a:fillRect/>
            </a:stretch>
          </p:blipFill>
          <p:spPr bwMode="auto">
            <a:xfrm>
              <a:off x="111186" y="70913"/>
              <a:ext cx="1108013" cy="981823"/>
            </a:xfrm>
            <a:prstGeom prst="rect">
              <a:avLst/>
            </a:prstGeom>
            <a:noFill/>
            <a:ln w="9525">
              <a:noFill/>
              <a:miter lim="800000"/>
              <a:headEnd/>
              <a:tailEnd/>
            </a:ln>
          </p:spPr>
        </p:pic>
        <p:sp>
          <p:nvSpPr>
            <p:cNvPr id="15"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600" b="1" dirty="0">
                <a:solidFill>
                  <a:prstClr val="black"/>
                </a:solidFill>
                <a:latin typeface="Arial" charset="0"/>
              </a:endParaRPr>
            </a:p>
          </p:txBody>
        </p:sp>
      </p:grpSp>
      <p:sp>
        <p:nvSpPr>
          <p:cNvPr id="6" name="Text Box 5"/>
          <p:cNvSpPr txBox="1">
            <a:spLocks noChangeArrowheads="1"/>
          </p:cNvSpPr>
          <p:nvPr userDrawn="1"/>
        </p:nvSpPr>
        <p:spPr bwMode="auto">
          <a:xfrm>
            <a:off x="1691680" y="6594626"/>
            <a:ext cx="5760640" cy="215444"/>
          </a:xfrm>
          <a:prstGeom prst="rect">
            <a:avLst/>
          </a:prstGeom>
          <a:noFill/>
          <a:ln w="38100" cmpd="dbl">
            <a:noFill/>
            <a:miter lim="800000"/>
            <a:headEnd/>
            <a:tailEnd/>
          </a:ln>
        </p:spPr>
        <p:txBody>
          <a:bodyPr wrap="square">
            <a:spAutoFit/>
          </a:bodyPr>
          <a:lstStyle/>
          <a:p>
            <a:pPr algn="ctr"/>
            <a:r>
              <a:rPr lang="en-US" sz="800" dirty="0">
                <a:solidFill>
                  <a:prstClr val="black"/>
                </a:solidFill>
                <a:latin typeface="Arial" charset="0"/>
                <a:cs typeface="Arial" panose="020B0604020202020204" pitchFamily="34" charset="0"/>
              </a:rPr>
              <a:t>Distribution Statement C.  Distribution authorized to U.S. Government agencies and their contractors only. </a:t>
            </a:r>
          </a:p>
        </p:txBody>
      </p:sp>
    </p:spTree>
    <p:extLst>
      <p:ext uri="{BB962C8B-B14F-4D97-AF65-F5344CB8AC3E}">
        <p14:creationId xmlns:p14="http://schemas.microsoft.com/office/powerpoint/2010/main" val="11116400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1371600"/>
            <a:ext cx="418465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2650" y="1371600"/>
            <a:ext cx="418465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127920"/>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753115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Cover Master">
    <p:spTree>
      <p:nvGrpSpPr>
        <p:cNvPr id="1" name=""/>
        <p:cNvGrpSpPr/>
        <p:nvPr/>
      </p:nvGrpSpPr>
      <p:grpSpPr>
        <a:xfrm>
          <a:off x="0" y="0"/>
          <a:ext cx="0" cy="0"/>
          <a:chOff x="0" y="0"/>
          <a:chExt cx="0" cy="0"/>
        </a:xfrm>
      </p:grpSpPr>
      <p:grpSp>
        <p:nvGrpSpPr>
          <p:cNvPr id="2" name="Group 11"/>
          <p:cNvGrpSpPr/>
          <p:nvPr userDrawn="1"/>
        </p:nvGrpSpPr>
        <p:grpSpPr>
          <a:xfrm>
            <a:off x="0" y="70913"/>
            <a:ext cx="9144000" cy="1053831"/>
            <a:chOff x="0" y="70913"/>
            <a:chExt cx="9144000" cy="1053831"/>
          </a:xfrm>
        </p:grpSpPr>
        <p:pic>
          <p:nvPicPr>
            <p:cNvPr id="13" name="Picture 12" descr="AFRL Shield.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007178" y="97740"/>
              <a:ext cx="936386" cy="935194"/>
            </a:xfrm>
            <a:prstGeom prst="rect">
              <a:avLst/>
            </a:prstGeom>
          </p:spPr>
        </p:pic>
        <p:pic>
          <p:nvPicPr>
            <p:cNvPr id="14" name="Picture 8" descr="blue_st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14286" r="14286" b="19647"/>
            <a:stretch>
              <a:fillRect/>
            </a:stretch>
          </p:blipFill>
          <p:spPr bwMode="auto">
            <a:xfrm>
              <a:off x="111186" y="70913"/>
              <a:ext cx="1108013" cy="981823"/>
            </a:xfrm>
            <a:prstGeom prst="rect">
              <a:avLst/>
            </a:prstGeom>
            <a:noFill/>
            <a:ln w="9525">
              <a:noFill/>
              <a:miter lim="800000"/>
              <a:headEnd/>
              <a:tailEnd/>
            </a:ln>
          </p:spPr>
        </p:pic>
        <p:sp>
          <p:nvSpPr>
            <p:cNvPr id="15" name="Rectangle 73"/>
            <p:cNvSpPr>
              <a:spLocks noChangeArrowheads="1"/>
            </p:cNvSpPr>
            <p:nvPr userDrawn="1"/>
          </p:nvSpPr>
          <p:spPr bwMode="auto">
            <a:xfrm>
              <a:off x="0" y="1079025"/>
              <a:ext cx="9144000" cy="45719"/>
            </a:xfrm>
            <a:prstGeom prst="rect">
              <a:avLst/>
            </a:prstGeom>
            <a:solidFill>
              <a:srgbClr val="000099"/>
            </a:solidFill>
            <a:ln w="9525">
              <a:noFill/>
              <a:miter lim="800000"/>
              <a:headEnd/>
              <a:tailEnd/>
            </a:ln>
            <a:effectLst/>
          </p:spPr>
          <p:txBody>
            <a:bodyPr anchor="ctr" anchorCtr="1"/>
            <a:lstStyle/>
            <a:p>
              <a:pPr algn="ctr"/>
              <a:endParaRPr lang="en-US" sz="1600" b="1" dirty="0">
                <a:solidFill>
                  <a:prstClr val="black"/>
                </a:solidFill>
                <a:latin typeface="Arial" charset="0"/>
              </a:endParaRPr>
            </a:p>
          </p:txBody>
        </p:sp>
      </p:grpSp>
      <p:sp>
        <p:nvSpPr>
          <p:cNvPr id="6" name="Text Box 5"/>
          <p:cNvSpPr txBox="1">
            <a:spLocks noChangeArrowheads="1"/>
          </p:cNvSpPr>
          <p:nvPr userDrawn="1"/>
        </p:nvSpPr>
        <p:spPr bwMode="auto">
          <a:xfrm>
            <a:off x="1691680" y="6594626"/>
            <a:ext cx="5760640" cy="215444"/>
          </a:xfrm>
          <a:prstGeom prst="rect">
            <a:avLst/>
          </a:prstGeom>
          <a:noFill/>
          <a:ln w="38100" cmpd="dbl">
            <a:noFill/>
            <a:miter lim="800000"/>
            <a:headEnd/>
            <a:tailEnd/>
          </a:ln>
        </p:spPr>
        <p:txBody>
          <a:bodyPr wrap="square">
            <a:spAutoFit/>
          </a:bodyPr>
          <a:lstStyle/>
          <a:p>
            <a:pPr algn="ctr"/>
            <a:r>
              <a:rPr lang="en-US" sz="800" dirty="0">
                <a:solidFill>
                  <a:prstClr val="black"/>
                </a:solidFill>
                <a:latin typeface="Arial" charset="0"/>
                <a:cs typeface="Arial" panose="020B0604020202020204" pitchFamily="34" charset="0"/>
              </a:rPr>
              <a:t>Distribution Statement C.  Distribution authorized to U.S. Government agencies and their contractors only. </a:t>
            </a:r>
          </a:p>
        </p:txBody>
      </p:sp>
    </p:spTree>
    <p:extLst>
      <p:ext uri="{BB962C8B-B14F-4D97-AF65-F5344CB8AC3E}">
        <p14:creationId xmlns:p14="http://schemas.microsoft.com/office/powerpoint/2010/main" val="227198532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984680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Slide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63269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E4BEFAC-D82E-452D-B534-17C233FB1FDE}" type="datetimeFigureOut">
              <a:rPr lang="en-US" sz="1600" smtClean="0">
                <a:solidFill>
                  <a:prstClr val="black">
                    <a:tint val="75000"/>
                  </a:prstClr>
                </a:solidFill>
                <a:latin typeface="Arial" charset="0"/>
              </a:rPr>
              <a:pPr/>
              <a:t>9/11/2018</a:t>
            </a:fld>
            <a:endParaRPr lang="en-US" sz="1600">
              <a:solidFill>
                <a:prstClr val="black">
                  <a:tint val="75000"/>
                </a:prstClr>
              </a:solidFill>
              <a:latin typeface="Arial"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sz="1600">
              <a:solidFill>
                <a:prstClr val="black">
                  <a:tint val="75000"/>
                </a:prstClr>
              </a:solidFill>
              <a:latin typeface="Arial"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0ECC8B4D-5FC1-4935-A96A-3629D92CD3AF}" type="slidenum">
              <a:rPr lang="en-US" sz="1600" smtClean="0">
                <a:solidFill>
                  <a:prstClr val="black">
                    <a:tint val="75000"/>
                  </a:prstClr>
                </a:solidFill>
                <a:latin typeface="Arial" charset="0"/>
              </a:rPr>
              <a:pPr/>
              <a:t>‹#›</a:t>
            </a:fld>
            <a:endParaRPr lang="en-US" sz="1600">
              <a:solidFill>
                <a:prstClr val="black">
                  <a:tint val="75000"/>
                </a:prstClr>
              </a:solidFill>
              <a:latin typeface="Arial" charset="0"/>
            </a:endParaRPr>
          </a:p>
        </p:txBody>
      </p:sp>
    </p:spTree>
    <p:extLst>
      <p:ext uri="{BB962C8B-B14F-4D97-AF65-F5344CB8AC3E}">
        <p14:creationId xmlns:p14="http://schemas.microsoft.com/office/powerpoint/2010/main" val="3366063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Title Slide Header">
    <p:spTree>
      <p:nvGrpSpPr>
        <p:cNvPr id="1" name=""/>
        <p:cNvGrpSpPr/>
        <p:nvPr/>
      </p:nvGrpSpPr>
      <p:grpSpPr>
        <a:xfrm>
          <a:off x="0" y="0"/>
          <a:ext cx="0" cy="0"/>
          <a:chOff x="0" y="0"/>
          <a:chExt cx="0" cy="0"/>
        </a:xfrm>
      </p:grpSpPr>
      <p:sp>
        <p:nvSpPr>
          <p:cNvPr id="3" name="Title 1"/>
          <p:cNvSpPr>
            <a:spLocks noGrp="1"/>
          </p:cNvSpPr>
          <p:nvPr>
            <p:ph type="title"/>
          </p:nvPr>
        </p:nvSpPr>
        <p:spPr>
          <a:xfrm>
            <a:off x="457201" y="0"/>
            <a:ext cx="8107181" cy="1143000"/>
          </a:xfrm>
          <a:prstGeom prst="rect">
            <a:avLst/>
          </a:prstGeom>
        </p:spPr>
        <p:txBody>
          <a:bodyPr anchor="ctr" anchorCtr="0"/>
          <a:lstStyle>
            <a:lvl1pPr>
              <a:defRPr sz="3200" b="1">
                <a:latin typeface="Arial" pitchFamily="34" charset="0"/>
                <a:cs typeface="Arial"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671523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896193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4260635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15"/>
          <p:cNvSpPr>
            <a:spLocks noChangeArrowheads="1"/>
          </p:cNvSpPr>
          <p:nvPr userDrawn="1"/>
        </p:nvSpPr>
        <p:spPr bwMode="auto">
          <a:xfrm>
            <a:off x="1844675" y="0"/>
            <a:ext cx="5426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defRPr/>
            </a:pPr>
            <a:r>
              <a:rPr lang="en-US" altLang="en-US" sz="1100" b="1" dirty="0" smtClean="0">
                <a:solidFill>
                  <a:srgbClr val="FF0000"/>
                </a:solidFill>
                <a:cs typeface="Arial" pitchFamily="34" charset="0"/>
              </a:rPr>
              <a:t>Distribution C -- Limited to US Government Agencies and their Contractors</a:t>
            </a:r>
          </a:p>
        </p:txBody>
      </p:sp>
      <p:sp>
        <p:nvSpPr>
          <p:cNvPr id="4" name="Rectangle 15"/>
          <p:cNvSpPr>
            <a:spLocks noChangeArrowheads="1"/>
          </p:cNvSpPr>
          <p:nvPr userDrawn="1"/>
        </p:nvSpPr>
        <p:spPr bwMode="auto">
          <a:xfrm>
            <a:off x="1873250" y="6584950"/>
            <a:ext cx="5426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defRPr/>
            </a:pPr>
            <a:r>
              <a:rPr lang="en-US" altLang="en-US" sz="1100" b="1" dirty="0" smtClean="0">
                <a:solidFill>
                  <a:srgbClr val="FF0000"/>
                </a:solidFill>
                <a:cs typeface="Arial" pitchFamily="34" charset="0"/>
              </a:rPr>
              <a:t>Distribution C -- Limited to US Government Agencies and their Contractors</a:t>
            </a:r>
          </a:p>
        </p:txBody>
      </p:sp>
    </p:spTree>
    <p:extLst>
      <p:ext uri="{BB962C8B-B14F-4D97-AF65-F5344CB8AC3E}">
        <p14:creationId xmlns:p14="http://schemas.microsoft.com/office/powerpoint/2010/main" val="39690794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1171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4884557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6.jpeg"/><Relationship Id="rId4" Type="http://schemas.openxmlformats.org/officeDocument/2006/relationships/slideLayout" Target="../slideLayouts/slideLayout28.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9.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9.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image" Target="../media/image14.png"/><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image" Target="../media/image13.png"/><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2.png"/><Relationship Id="rId5" Type="http://schemas.openxmlformats.org/officeDocument/2006/relationships/slideLayout" Target="../slideLayouts/slideLayout41.xml"/><Relationship Id="rId10" Type="http://schemas.openxmlformats.org/officeDocument/2006/relationships/theme" Target="../theme/theme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02" name="Rectangle 5"/>
          <p:cNvSpPr>
            <a:spLocks noGrp="1" noChangeArrowheads="1"/>
          </p:cNvSpPr>
          <p:nvPr>
            <p:ph type="title"/>
          </p:nvPr>
        </p:nvSpPr>
        <p:spPr bwMode="auto">
          <a:xfrm>
            <a:off x="1295400" y="9525"/>
            <a:ext cx="6248400" cy="981075"/>
          </a:xfrm>
          <a:prstGeom prst="rect">
            <a:avLst/>
          </a:prstGeom>
          <a:noFill/>
          <a:ln w="9525">
            <a:noFill/>
            <a:miter lim="800000"/>
            <a:headEnd/>
            <a:tailEnd/>
          </a:ln>
        </p:spPr>
        <p:txBody>
          <a:bodyPr vert="horz" wrap="square" lIns="45720" tIns="47625" rIns="91440" bIns="47625" numCol="1" anchor="ctr" anchorCtr="0" compatLnSpc="1">
            <a:prstTxWarp prst="textNoShape">
              <a:avLst/>
            </a:prstTxWarp>
          </a:bodyPr>
          <a:lstStyle/>
          <a:p>
            <a:pPr lvl="0"/>
            <a:r>
              <a:rPr lang="en-US" smtClean="0"/>
              <a:t>Title</a:t>
            </a:r>
          </a:p>
        </p:txBody>
      </p:sp>
      <p:sp>
        <p:nvSpPr>
          <p:cNvPr id="1090" name="Rectangle 66"/>
          <p:cNvSpPr>
            <a:spLocks noChangeArrowheads="1"/>
          </p:cNvSpPr>
          <p:nvPr/>
        </p:nvSpPr>
        <p:spPr bwMode="auto">
          <a:xfrm>
            <a:off x="914400" y="1219200"/>
            <a:ext cx="7467600" cy="228600"/>
          </a:xfrm>
          <a:prstGeom prst="rect">
            <a:avLst/>
          </a:prstGeom>
          <a:noFill/>
          <a:ln w="9525">
            <a:noFill/>
            <a:miter lim="800000"/>
            <a:headEnd/>
            <a:tailEnd/>
          </a:ln>
          <a:effectLst/>
        </p:spPr>
        <p:txBody>
          <a:bodyPr wrap="none" anchor="ctr">
            <a:spAutoFit/>
          </a:bodyPr>
          <a:lstStyle/>
          <a:p>
            <a:pPr fontAlgn="auto">
              <a:spcBef>
                <a:spcPts val="0"/>
              </a:spcBef>
              <a:spcAft>
                <a:spcPts val="0"/>
              </a:spcAft>
              <a:defRPr/>
            </a:pPr>
            <a:endParaRPr lang="en-US">
              <a:solidFill>
                <a:srgbClr val="000000"/>
              </a:solidFill>
              <a:latin typeface="Arial"/>
            </a:endParaRPr>
          </a:p>
        </p:txBody>
      </p:sp>
      <p:sp>
        <p:nvSpPr>
          <p:cNvPr id="1091" name="Rectangle 67"/>
          <p:cNvSpPr>
            <a:spLocks noChangeArrowheads="1"/>
          </p:cNvSpPr>
          <p:nvPr/>
        </p:nvSpPr>
        <p:spPr bwMode="auto">
          <a:xfrm>
            <a:off x="762000" y="1219200"/>
            <a:ext cx="7620000" cy="228600"/>
          </a:xfrm>
          <a:prstGeom prst="rect">
            <a:avLst/>
          </a:prstGeom>
          <a:noFill/>
          <a:ln w="9525">
            <a:noFill/>
            <a:miter lim="800000"/>
            <a:headEnd/>
            <a:tailEnd/>
          </a:ln>
          <a:effectLst/>
        </p:spPr>
        <p:txBody>
          <a:bodyPr wrap="none" anchor="ctr">
            <a:spAutoFit/>
          </a:bodyPr>
          <a:lstStyle/>
          <a:p>
            <a:pPr fontAlgn="auto">
              <a:spcBef>
                <a:spcPts val="0"/>
              </a:spcBef>
              <a:spcAft>
                <a:spcPts val="0"/>
              </a:spcAft>
              <a:defRPr/>
            </a:pPr>
            <a:endParaRPr lang="en-US">
              <a:solidFill>
                <a:srgbClr val="000000"/>
              </a:solidFill>
              <a:latin typeface="Arial"/>
            </a:endParaRPr>
          </a:p>
        </p:txBody>
      </p:sp>
      <p:sp>
        <p:nvSpPr>
          <p:cNvPr id="153605" name="Rectangle 75"/>
          <p:cNvSpPr>
            <a:spLocks noGrp="1" noChangeArrowheads="1"/>
          </p:cNvSpPr>
          <p:nvPr>
            <p:ph type="body" idx="1"/>
          </p:nvPr>
        </p:nvSpPr>
        <p:spPr bwMode="auto">
          <a:xfrm>
            <a:off x="355600" y="1371600"/>
            <a:ext cx="8521700" cy="5257800"/>
          </a:xfrm>
          <a:prstGeom prst="rect">
            <a:avLst/>
          </a:prstGeom>
          <a:noFill/>
          <a:ln w="9525">
            <a:noFill/>
            <a:miter lim="800000"/>
            <a:headEnd/>
            <a:tailEnd/>
          </a:ln>
        </p:spPr>
        <p:txBody>
          <a:bodyPr vert="horz" wrap="square" lIns="96838" tIns="47625" rIns="96838" bIns="47625" numCol="1" anchor="t" anchorCtr="0" compatLnSpc="1">
            <a:prstTxWarp prst="textNoShape">
              <a:avLst/>
            </a:prstTxWarp>
          </a:body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53606" name="Picture 25" descr="AFRL Shield transparent background 1INcopy"/>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8153400" y="19050"/>
            <a:ext cx="904875" cy="898525"/>
          </a:xfrm>
          <a:prstGeom prst="rect">
            <a:avLst/>
          </a:prstGeom>
          <a:noFill/>
          <a:ln w="9525">
            <a:noFill/>
            <a:miter lim="800000"/>
            <a:headEnd/>
            <a:tailEnd/>
          </a:ln>
        </p:spPr>
      </p:pic>
      <p:pic>
        <p:nvPicPr>
          <p:cNvPr id="153607" name="Picture 26" descr="chrmblue_std"/>
          <p:cNvPicPr>
            <a:picLocks noChangeAspect="1" noChangeArrowheads="1"/>
          </p:cNvPicPr>
          <p:nvPr userDrawn="1"/>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288" y="-23813"/>
            <a:ext cx="1189037" cy="969963"/>
          </a:xfrm>
          <a:prstGeom prst="rect">
            <a:avLst/>
          </a:prstGeom>
          <a:noFill/>
          <a:ln w="9525">
            <a:noFill/>
            <a:miter lim="800000"/>
            <a:headEnd/>
            <a:tailEnd/>
          </a:ln>
        </p:spPr>
      </p:pic>
    </p:spTree>
    <p:extLst>
      <p:ext uri="{BB962C8B-B14F-4D97-AF65-F5344CB8AC3E}">
        <p14:creationId xmlns:p14="http://schemas.microsoft.com/office/powerpoint/2010/main" val="3555516330"/>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88" r:id="rId7"/>
    <p:sldLayoutId id="2147484070" r:id="rId8"/>
    <p:sldLayoutId id="2147484071" r:id="rId9"/>
    <p:sldLayoutId id="2147484072" r:id="rId10"/>
    <p:sldLayoutId id="2147484073" r:id="rId11"/>
    <p:sldLayoutId id="2147484074" r:id="rId12"/>
    <p:sldLayoutId id="2147484075" r:id="rId13"/>
  </p:sldLayoutIdLst>
  <p:transition/>
  <p:timing>
    <p:tnLst>
      <p:par>
        <p:cTn id="1" dur="indefinite" restart="never" nodeType="tmRoot"/>
      </p:par>
    </p:tnLst>
  </p:timing>
  <p:txStyles>
    <p:titleStyle>
      <a:lvl1pPr algn="ctr" defTabSz="960438" rtl="0" eaLnBrk="0" fontAlgn="base" hangingPunct="0">
        <a:lnSpc>
          <a:spcPct val="80000"/>
        </a:lnSpc>
        <a:spcBef>
          <a:spcPct val="0"/>
        </a:spcBef>
        <a:spcAft>
          <a:spcPct val="0"/>
        </a:spcAft>
        <a:defRPr sz="3200" b="1">
          <a:solidFill>
            <a:srgbClr val="0D2B88"/>
          </a:solidFill>
          <a:latin typeface="+mj-lt"/>
          <a:ea typeface="+mj-ea"/>
          <a:cs typeface="+mj-cs"/>
        </a:defRPr>
      </a:lvl1pPr>
      <a:lvl2pPr algn="ctr" defTabSz="960438" rtl="0" eaLnBrk="0" fontAlgn="base" hangingPunct="0">
        <a:lnSpc>
          <a:spcPct val="80000"/>
        </a:lnSpc>
        <a:spcBef>
          <a:spcPct val="0"/>
        </a:spcBef>
        <a:spcAft>
          <a:spcPct val="0"/>
        </a:spcAft>
        <a:defRPr sz="3200" b="1">
          <a:solidFill>
            <a:srgbClr val="0D2B88"/>
          </a:solidFill>
          <a:latin typeface="Arial" charset="0"/>
        </a:defRPr>
      </a:lvl2pPr>
      <a:lvl3pPr algn="ctr" defTabSz="960438" rtl="0" eaLnBrk="0" fontAlgn="base" hangingPunct="0">
        <a:lnSpc>
          <a:spcPct val="80000"/>
        </a:lnSpc>
        <a:spcBef>
          <a:spcPct val="0"/>
        </a:spcBef>
        <a:spcAft>
          <a:spcPct val="0"/>
        </a:spcAft>
        <a:defRPr sz="3200" b="1">
          <a:solidFill>
            <a:srgbClr val="0D2B88"/>
          </a:solidFill>
          <a:latin typeface="Arial" charset="0"/>
        </a:defRPr>
      </a:lvl3pPr>
      <a:lvl4pPr algn="ctr" defTabSz="960438" rtl="0" eaLnBrk="0" fontAlgn="base" hangingPunct="0">
        <a:lnSpc>
          <a:spcPct val="80000"/>
        </a:lnSpc>
        <a:spcBef>
          <a:spcPct val="0"/>
        </a:spcBef>
        <a:spcAft>
          <a:spcPct val="0"/>
        </a:spcAft>
        <a:defRPr sz="3200" b="1">
          <a:solidFill>
            <a:srgbClr val="0D2B88"/>
          </a:solidFill>
          <a:latin typeface="Arial" charset="0"/>
        </a:defRPr>
      </a:lvl4pPr>
      <a:lvl5pPr algn="ctr" defTabSz="960438" rtl="0" eaLnBrk="0" fontAlgn="base" hangingPunct="0">
        <a:lnSpc>
          <a:spcPct val="80000"/>
        </a:lnSpc>
        <a:spcBef>
          <a:spcPct val="0"/>
        </a:spcBef>
        <a:spcAft>
          <a:spcPct val="0"/>
        </a:spcAft>
        <a:defRPr sz="3200" b="1">
          <a:solidFill>
            <a:srgbClr val="0D2B88"/>
          </a:solidFill>
          <a:latin typeface="Arial" charset="0"/>
        </a:defRPr>
      </a:lvl5pPr>
      <a:lvl6pPr marL="457200" algn="ctr" defTabSz="960438" rtl="0" fontAlgn="base">
        <a:lnSpc>
          <a:spcPct val="80000"/>
        </a:lnSpc>
        <a:spcBef>
          <a:spcPct val="0"/>
        </a:spcBef>
        <a:spcAft>
          <a:spcPct val="0"/>
        </a:spcAft>
        <a:defRPr sz="3200" b="1">
          <a:solidFill>
            <a:srgbClr val="0D2B88"/>
          </a:solidFill>
          <a:latin typeface="Arial" charset="0"/>
        </a:defRPr>
      </a:lvl6pPr>
      <a:lvl7pPr marL="914400" algn="ctr" defTabSz="960438" rtl="0" fontAlgn="base">
        <a:lnSpc>
          <a:spcPct val="80000"/>
        </a:lnSpc>
        <a:spcBef>
          <a:spcPct val="0"/>
        </a:spcBef>
        <a:spcAft>
          <a:spcPct val="0"/>
        </a:spcAft>
        <a:defRPr sz="3200" b="1">
          <a:solidFill>
            <a:srgbClr val="0D2B88"/>
          </a:solidFill>
          <a:latin typeface="Arial" charset="0"/>
        </a:defRPr>
      </a:lvl7pPr>
      <a:lvl8pPr marL="1371600" algn="ctr" defTabSz="960438" rtl="0" fontAlgn="base">
        <a:lnSpc>
          <a:spcPct val="80000"/>
        </a:lnSpc>
        <a:spcBef>
          <a:spcPct val="0"/>
        </a:spcBef>
        <a:spcAft>
          <a:spcPct val="0"/>
        </a:spcAft>
        <a:defRPr sz="3200" b="1">
          <a:solidFill>
            <a:srgbClr val="0D2B88"/>
          </a:solidFill>
          <a:latin typeface="Arial" charset="0"/>
        </a:defRPr>
      </a:lvl8pPr>
      <a:lvl9pPr marL="1828800" algn="ctr" defTabSz="960438" rtl="0" fontAlgn="base">
        <a:lnSpc>
          <a:spcPct val="80000"/>
        </a:lnSpc>
        <a:spcBef>
          <a:spcPct val="0"/>
        </a:spcBef>
        <a:spcAft>
          <a:spcPct val="0"/>
        </a:spcAft>
        <a:defRPr sz="3200" b="1">
          <a:solidFill>
            <a:srgbClr val="0D2B88"/>
          </a:solidFill>
          <a:latin typeface="Arial" charset="0"/>
        </a:defRPr>
      </a:lvl9pPr>
    </p:titleStyle>
    <p:bodyStyle>
      <a:lvl1pPr marL="360363" indent="-360363" algn="l" defTabSz="960438" rtl="0" eaLnBrk="0" fontAlgn="base" hangingPunct="0">
        <a:spcBef>
          <a:spcPct val="50000"/>
        </a:spcBef>
        <a:spcAft>
          <a:spcPct val="0"/>
        </a:spcAft>
        <a:buSzPct val="125000"/>
        <a:buChar char="•"/>
        <a:defRPr sz="2400" b="1">
          <a:solidFill>
            <a:schemeClr val="tx1"/>
          </a:solidFill>
          <a:latin typeface="+mn-lt"/>
          <a:ea typeface="+mn-ea"/>
          <a:cs typeface="+mn-cs"/>
        </a:defRPr>
      </a:lvl1pPr>
      <a:lvl2pPr marL="774700" indent="-300038" algn="l" defTabSz="960438" rtl="0" eaLnBrk="0" fontAlgn="base" hangingPunct="0">
        <a:spcBef>
          <a:spcPct val="50000"/>
        </a:spcBef>
        <a:spcAft>
          <a:spcPct val="0"/>
        </a:spcAft>
        <a:buSzPct val="125000"/>
        <a:buChar char="–"/>
        <a:defRPr sz="2400" b="1">
          <a:solidFill>
            <a:schemeClr val="tx1"/>
          </a:solidFill>
          <a:latin typeface="+mn-lt"/>
        </a:defRPr>
      </a:lvl2pPr>
      <a:lvl3pPr marL="1128713" indent="-239713" algn="l" defTabSz="960438" rtl="0" eaLnBrk="0" fontAlgn="base" hangingPunct="0">
        <a:spcBef>
          <a:spcPct val="50000"/>
        </a:spcBef>
        <a:spcAft>
          <a:spcPct val="0"/>
        </a:spcAft>
        <a:buSzPct val="125000"/>
        <a:buChar char="•"/>
        <a:defRPr sz="2400" b="1">
          <a:solidFill>
            <a:schemeClr val="tx1"/>
          </a:solidFill>
          <a:latin typeface="+mn-lt"/>
        </a:defRPr>
      </a:lvl3pPr>
      <a:lvl4pPr marL="1482725" indent="-239713" algn="l" defTabSz="960438" rtl="0" eaLnBrk="0" fontAlgn="base" hangingPunct="0">
        <a:spcBef>
          <a:spcPct val="50000"/>
        </a:spcBef>
        <a:spcAft>
          <a:spcPct val="0"/>
        </a:spcAft>
        <a:buSzPct val="125000"/>
        <a:buChar char="–"/>
        <a:defRPr sz="2400" b="1">
          <a:solidFill>
            <a:schemeClr val="tx1"/>
          </a:solidFill>
          <a:latin typeface="+mn-lt"/>
        </a:defRPr>
      </a:lvl4pPr>
      <a:lvl5pPr marL="1836738" indent="-239713" algn="l" defTabSz="960438" rtl="0" eaLnBrk="0" fontAlgn="base" hangingPunct="0">
        <a:spcBef>
          <a:spcPct val="50000"/>
        </a:spcBef>
        <a:spcAft>
          <a:spcPct val="0"/>
        </a:spcAft>
        <a:buSzPct val="125000"/>
        <a:buChar char="•"/>
        <a:defRPr sz="2400" b="1">
          <a:solidFill>
            <a:schemeClr val="tx1"/>
          </a:solidFill>
          <a:latin typeface="+mn-lt"/>
        </a:defRPr>
      </a:lvl5pPr>
      <a:lvl6pPr marL="2293938" indent="-239713" algn="l" defTabSz="960438" rtl="0" fontAlgn="base">
        <a:spcBef>
          <a:spcPct val="50000"/>
        </a:spcBef>
        <a:spcAft>
          <a:spcPct val="0"/>
        </a:spcAft>
        <a:buSzPct val="125000"/>
        <a:buChar char="•"/>
        <a:defRPr sz="2400" b="1">
          <a:solidFill>
            <a:schemeClr val="tx1"/>
          </a:solidFill>
          <a:latin typeface="+mn-lt"/>
        </a:defRPr>
      </a:lvl6pPr>
      <a:lvl7pPr marL="2751138" indent="-239713" algn="l" defTabSz="960438" rtl="0" fontAlgn="base">
        <a:spcBef>
          <a:spcPct val="50000"/>
        </a:spcBef>
        <a:spcAft>
          <a:spcPct val="0"/>
        </a:spcAft>
        <a:buSzPct val="125000"/>
        <a:buChar char="•"/>
        <a:defRPr sz="2400" b="1">
          <a:solidFill>
            <a:schemeClr val="tx1"/>
          </a:solidFill>
          <a:latin typeface="+mn-lt"/>
        </a:defRPr>
      </a:lvl7pPr>
      <a:lvl8pPr marL="3208338" indent="-239713" algn="l" defTabSz="960438" rtl="0" fontAlgn="base">
        <a:spcBef>
          <a:spcPct val="50000"/>
        </a:spcBef>
        <a:spcAft>
          <a:spcPct val="0"/>
        </a:spcAft>
        <a:buSzPct val="125000"/>
        <a:buChar char="•"/>
        <a:defRPr sz="2400" b="1">
          <a:solidFill>
            <a:schemeClr val="tx1"/>
          </a:solidFill>
          <a:latin typeface="+mn-lt"/>
        </a:defRPr>
      </a:lvl8pPr>
      <a:lvl9pPr marL="3665538" indent="-239713" algn="l" defTabSz="960438" rtl="0" fontAlgn="base">
        <a:spcBef>
          <a:spcPct val="50000"/>
        </a:spcBef>
        <a:spcAft>
          <a:spcPct val="0"/>
        </a:spcAft>
        <a:buSzPct val="125000"/>
        <a:buChar char="•"/>
        <a:defRPr sz="24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52DAB151-EE3A-43DA-8C63-19A80E9EB42C}" type="datetimeFigureOut">
              <a:rPr lang="en-US">
                <a:solidFill>
                  <a:prstClr val="black">
                    <a:tint val="75000"/>
                  </a:prstClr>
                </a:solidFill>
              </a:rPr>
              <a:pPr>
                <a:defRPr/>
              </a:pPr>
              <a:t>9/11/2018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C342AD50-EAFC-41F3-9E25-666554A0DCA9}"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17268813"/>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57349" y="0"/>
            <a:ext cx="583882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smtClean="0"/>
              <a:t>Click to edit Master title style</a:t>
            </a:r>
          </a:p>
        </p:txBody>
      </p:sp>
      <p:sp>
        <p:nvSpPr>
          <p:cNvPr id="1027" name="Rectangle 3"/>
          <p:cNvSpPr>
            <a:spLocks noGrp="1" noChangeArrowheads="1"/>
          </p:cNvSpPr>
          <p:nvPr>
            <p:ph type="body" idx="1"/>
          </p:nvPr>
        </p:nvSpPr>
        <p:spPr bwMode="auto">
          <a:xfrm>
            <a:off x="457200" y="13716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5060" name="Rectangle 4"/>
          <p:cNvSpPr>
            <a:spLocks noGrp="1" noChangeArrowheads="1"/>
          </p:cNvSpPr>
          <p:nvPr>
            <p:ph type="sldNum" sz="quarter" idx="4"/>
          </p:nvPr>
        </p:nvSpPr>
        <p:spPr bwMode="auto">
          <a:xfrm>
            <a:off x="7010400" y="638175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1">
                <a:solidFill>
                  <a:srgbClr val="000000"/>
                </a:solidFill>
                <a:latin typeface="Verdana" pitchFamily="34" charset="0"/>
              </a:defRPr>
            </a:lvl1pPr>
          </a:lstStyle>
          <a:p>
            <a:pPr>
              <a:defRPr/>
            </a:pPr>
            <a:fld id="{95770E71-1775-4B4D-8437-C3269BA85205}" type="slidenum">
              <a:rPr lang="en-US">
                <a:cs typeface="Arial" pitchFamily="34" charset="0"/>
              </a:rPr>
              <a:pPr>
                <a:defRPr/>
              </a:pPr>
              <a:t>‹#›</a:t>
            </a:fld>
            <a:endParaRPr lang="en-US">
              <a:cs typeface="Arial" pitchFamily="34" charset="0"/>
            </a:endParaRPr>
          </a:p>
        </p:txBody>
      </p:sp>
      <p:pic>
        <p:nvPicPr>
          <p:cNvPr id="1029" name="Picture 3" descr="vaate ppt header.png"/>
          <p:cNvPicPr>
            <a:picLocks noChangeAspect="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0" y="46038"/>
            <a:ext cx="15240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4" descr="vaate.png"/>
          <p:cNvPicPr>
            <a:picLocks noChangeAspect="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7514367" y="171450"/>
            <a:ext cx="785083"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15"/>
          <p:cNvSpPr>
            <a:spLocks noChangeArrowheads="1"/>
          </p:cNvSpPr>
          <p:nvPr userDrawn="1"/>
        </p:nvSpPr>
        <p:spPr bwMode="auto">
          <a:xfrm>
            <a:off x="1844675" y="0"/>
            <a:ext cx="5426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defRPr/>
            </a:pPr>
            <a:r>
              <a:rPr lang="en-US" altLang="en-US" sz="1100" b="1" dirty="0" smtClean="0">
                <a:solidFill>
                  <a:srgbClr val="FF0000"/>
                </a:solidFill>
                <a:cs typeface="Arial" pitchFamily="34" charset="0"/>
              </a:rPr>
              <a:t>Distribution C -- Limited to US Government Agencies and their Contractors</a:t>
            </a:r>
          </a:p>
        </p:txBody>
      </p:sp>
      <p:sp>
        <p:nvSpPr>
          <p:cNvPr id="1032" name="Rectangle 15"/>
          <p:cNvSpPr>
            <a:spLocks noChangeArrowheads="1"/>
          </p:cNvSpPr>
          <p:nvPr userDrawn="1"/>
        </p:nvSpPr>
        <p:spPr bwMode="auto">
          <a:xfrm>
            <a:off x="1873250" y="6584950"/>
            <a:ext cx="54260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defRPr/>
            </a:pPr>
            <a:r>
              <a:rPr lang="en-US" altLang="en-US" sz="1100" b="1" dirty="0" smtClean="0">
                <a:solidFill>
                  <a:srgbClr val="FF0000"/>
                </a:solidFill>
                <a:cs typeface="Arial" pitchFamily="34" charset="0"/>
              </a:rPr>
              <a:t>Distribution C -- Limited to US Government Agencies and their Contractors</a:t>
            </a:r>
          </a:p>
        </p:txBody>
      </p:sp>
      <p:pic>
        <p:nvPicPr>
          <p:cNvPr id="2" name="Picture 2" descr="C:\Users\1158704656C\AppData\Local\Microsoft\Windows\Temporary Internet Files\Content.Outlook\39XX66N1\image001.jpg"/>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8299450" y="165512"/>
            <a:ext cx="846867" cy="791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219586"/>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Lst>
  <p:transition/>
  <p:timing>
    <p:tnLst>
      <p:par>
        <p:cTn id="1" dur="indefinite" restart="never" nodeType="tmRoot"/>
      </p:par>
    </p:tnLst>
  </p:timing>
  <p:hf hdr="0" ftr="0" dt="0"/>
  <p:txStyles>
    <p:title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Arial" charset="0"/>
        </a:defRPr>
      </a:lvl2pPr>
      <a:lvl3pPr algn="ctr" rtl="0" eaLnBrk="0" fontAlgn="base" hangingPunct="0">
        <a:spcBef>
          <a:spcPct val="0"/>
        </a:spcBef>
        <a:spcAft>
          <a:spcPct val="0"/>
        </a:spcAft>
        <a:defRPr sz="3200" b="1">
          <a:solidFill>
            <a:schemeClr val="tx1"/>
          </a:solidFill>
          <a:latin typeface="Arial" charset="0"/>
        </a:defRPr>
      </a:lvl3pPr>
      <a:lvl4pPr algn="ctr" rtl="0" eaLnBrk="0" fontAlgn="base" hangingPunct="0">
        <a:spcBef>
          <a:spcPct val="0"/>
        </a:spcBef>
        <a:spcAft>
          <a:spcPct val="0"/>
        </a:spcAft>
        <a:defRPr sz="3200" b="1">
          <a:solidFill>
            <a:schemeClr val="tx1"/>
          </a:solidFill>
          <a:latin typeface="Arial" charset="0"/>
        </a:defRPr>
      </a:lvl4pPr>
      <a:lvl5pPr algn="ctr" rtl="0" eaLnBrk="0" fontAlgn="base" hangingPunct="0">
        <a:spcBef>
          <a:spcPct val="0"/>
        </a:spcBef>
        <a:spcAft>
          <a:spcPct val="0"/>
        </a:spcAft>
        <a:defRPr sz="3200" b="1">
          <a:solidFill>
            <a:schemeClr val="tx1"/>
          </a:solidFill>
          <a:latin typeface="Arial" charset="0"/>
        </a:defRPr>
      </a:lvl5pPr>
      <a:lvl6pPr marL="457200" algn="ctr" rtl="0" fontAlgn="base">
        <a:spcBef>
          <a:spcPct val="0"/>
        </a:spcBef>
        <a:spcAft>
          <a:spcPct val="0"/>
        </a:spcAft>
        <a:defRPr sz="3200" b="1">
          <a:solidFill>
            <a:schemeClr val="tx1"/>
          </a:solidFill>
          <a:latin typeface="Arial" charset="0"/>
        </a:defRPr>
      </a:lvl6pPr>
      <a:lvl7pPr marL="914400" algn="ctr" rtl="0" fontAlgn="base">
        <a:spcBef>
          <a:spcPct val="0"/>
        </a:spcBef>
        <a:spcAft>
          <a:spcPct val="0"/>
        </a:spcAft>
        <a:defRPr sz="3200" b="1">
          <a:solidFill>
            <a:schemeClr val="tx1"/>
          </a:solidFill>
          <a:latin typeface="Arial" charset="0"/>
        </a:defRPr>
      </a:lvl7pPr>
      <a:lvl8pPr marL="1371600" algn="ctr" rtl="0" fontAlgn="base">
        <a:spcBef>
          <a:spcPct val="0"/>
        </a:spcBef>
        <a:spcAft>
          <a:spcPct val="0"/>
        </a:spcAft>
        <a:defRPr sz="3200" b="1">
          <a:solidFill>
            <a:schemeClr val="tx1"/>
          </a:solidFill>
          <a:latin typeface="Arial" charset="0"/>
        </a:defRPr>
      </a:lvl8pPr>
      <a:lvl9pPr marL="1828800" algn="ctr" rtl="0" fontAlgn="base">
        <a:spcBef>
          <a:spcPct val="0"/>
        </a:spcBef>
        <a:spcAft>
          <a:spcPct val="0"/>
        </a:spcAft>
        <a:defRPr sz="3200" b="1">
          <a:solidFill>
            <a:schemeClr val="tx1"/>
          </a:solidFill>
          <a:latin typeface="Arial" charset="0"/>
        </a:defRPr>
      </a:lvl9pPr>
    </p:titleStyle>
    <p:bodyStyle>
      <a:lvl1pPr marL="342900" indent="-342900" algn="l" rtl="0" eaLnBrk="0" fontAlgn="base" hangingPunct="0">
        <a:spcBef>
          <a:spcPct val="40000"/>
        </a:spcBef>
        <a:spcAft>
          <a:spcPct val="0"/>
        </a:spcAft>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5" cstate="print">
            <a:lum bright="10000"/>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972803" name="Rectangle 3"/>
          <p:cNvSpPr>
            <a:spLocks noChangeArrowheads="1"/>
          </p:cNvSpPr>
          <p:nvPr/>
        </p:nvSpPr>
        <p:spPr bwMode="auto">
          <a:xfrm flipV="1">
            <a:off x="1588" y="6489700"/>
            <a:ext cx="1811337" cy="60325"/>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Arial" charset="0"/>
            </a:endParaRPr>
          </a:p>
        </p:txBody>
      </p:sp>
      <p:sp>
        <p:nvSpPr>
          <p:cNvPr id="972804" name="Rectangle 4"/>
          <p:cNvSpPr>
            <a:spLocks noChangeArrowheads="1"/>
          </p:cNvSpPr>
          <p:nvPr/>
        </p:nvSpPr>
        <p:spPr bwMode="auto">
          <a:xfrm flipV="1">
            <a:off x="7107238" y="6500813"/>
            <a:ext cx="2022475" cy="61912"/>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Arial" charset="0"/>
            </a:endParaRPr>
          </a:p>
        </p:txBody>
      </p:sp>
      <p:sp>
        <p:nvSpPr>
          <p:cNvPr id="972805" name="Text Box 5"/>
          <p:cNvSpPr txBox="1">
            <a:spLocks noChangeArrowheads="1"/>
          </p:cNvSpPr>
          <p:nvPr/>
        </p:nvSpPr>
        <p:spPr bwMode="auto">
          <a:xfrm>
            <a:off x="1844675" y="6386513"/>
            <a:ext cx="5270500" cy="268287"/>
          </a:xfrm>
          <a:prstGeom prst="rect">
            <a:avLst/>
          </a:prstGeom>
          <a:noFill/>
          <a:ln w="9525">
            <a:noFill/>
            <a:miter lim="800000"/>
            <a:headEnd/>
            <a:tailEnd/>
          </a:ln>
          <a:effectLst/>
        </p:spPr>
        <p:txBody>
          <a:bodyPr wrap="none" lIns="82981" tIns="41493" rIns="82981" bIns="41493">
            <a:spAutoFit/>
          </a:bodyPr>
          <a:lstStyle/>
          <a:p>
            <a:pPr defTabSz="829923" fontAlgn="auto">
              <a:spcBef>
                <a:spcPts val="0"/>
              </a:spcBef>
              <a:spcAft>
                <a:spcPts val="0"/>
              </a:spcAft>
              <a:defRPr/>
            </a:pPr>
            <a:r>
              <a:rPr lang="en-US" sz="1200" b="1" i="1" dirty="0">
                <a:solidFill>
                  <a:srgbClr val="7878CE"/>
                </a:solidFill>
                <a:latin typeface="Arial"/>
                <a:cs typeface="Arial" charset="0"/>
              </a:rPr>
              <a:t>Air University: The Intellectual and Leadership Center of the Air Force</a:t>
            </a:r>
          </a:p>
        </p:txBody>
      </p:sp>
      <p:sp>
        <p:nvSpPr>
          <p:cNvPr id="972808" name="Rectangle 8"/>
          <p:cNvSpPr>
            <a:spLocks noChangeArrowheads="1"/>
          </p:cNvSpPr>
          <p:nvPr/>
        </p:nvSpPr>
        <p:spPr bwMode="auto">
          <a:xfrm flipV="1">
            <a:off x="6324600" y="989013"/>
            <a:ext cx="2819400" cy="77787"/>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Arial" charset="0"/>
            </a:endParaRPr>
          </a:p>
        </p:txBody>
      </p:sp>
      <p:sp>
        <p:nvSpPr>
          <p:cNvPr id="1031" name="Rectangle 9"/>
          <p:cNvSpPr>
            <a:spLocks noGrp="1" noChangeArrowheads="1"/>
          </p:cNvSpPr>
          <p:nvPr>
            <p:ph type="title"/>
          </p:nvPr>
        </p:nvSpPr>
        <p:spPr bwMode="auto">
          <a:xfrm>
            <a:off x="990600" y="0"/>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p:nvSpPr>
        <p:spPr bwMode="auto">
          <a:xfrm flipV="1">
            <a:off x="0" y="989013"/>
            <a:ext cx="2478088" cy="74612"/>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Arial" charset="0"/>
            </a:endParaRPr>
          </a:p>
        </p:txBody>
      </p:sp>
      <p:pic>
        <p:nvPicPr>
          <p:cNvPr id="1033" name="Picture 11" descr="chrmblue_std small"/>
          <p:cNvPicPr>
            <a:picLocks noChangeAspect="1" noChangeArrowheads="1"/>
          </p:cNvPicPr>
          <p:nvPr/>
        </p:nvPicPr>
        <p:blipFill>
          <a:blip r:embed="rId6" cstate="print"/>
          <a:srcRect/>
          <a:stretch>
            <a:fillRect/>
          </a:stretch>
        </p:blipFill>
        <p:spPr bwMode="auto">
          <a:xfrm>
            <a:off x="196850" y="128588"/>
            <a:ext cx="803275" cy="741362"/>
          </a:xfrm>
          <a:prstGeom prst="rect">
            <a:avLst/>
          </a:prstGeom>
          <a:noFill/>
          <a:ln w="9525">
            <a:noFill/>
            <a:miter lim="800000"/>
            <a:headEnd/>
            <a:tailEnd/>
          </a:ln>
        </p:spPr>
      </p:pic>
      <p:sp>
        <p:nvSpPr>
          <p:cNvPr id="13" name="Text Box 13"/>
          <p:cNvSpPr txBox="1">
            <a:spLocks noChangeArrowheads="1"/>
          </p:cNvSpPr>
          <p:nvPr/>
        </p:nvSpPr>
        <p:spPr bwMode="auto">
          <a:xfrm>
            <a:off x="3505200" y="6589713"/>
            <a:ext cx="2155825" cy="268287"/>
          </a:xfrm>
          <a:prstGeom prst="rect">
            <a:avLst/>
          </a:prstGeom>
          <a:noFill/>
          <a:ln w="9525">
            <a:noFill/>
            <a:miter lim="800000"/>
            <a:headEnd/>
            <a:tailEnd/>
          </a:ln>
          <a:effectLst/>
        </p:spPr>
        <p:txBody>
          <a:bodyPr wrap="none" lIns="82225" tIns="41121" rIns="82225" bIns="41121">
            <a:spAutoFit/>
          </a:bodyPr>
          <a:lstStyle/>
          <a:p>
            <a:pPr defTabSz="820738" fontAlgn="auto">
              <a:spcBef>
                <a:spcPts val="0"/>
              </a:spcBef>
              <a:spcAft>
                <a:spcPts val="0"/>
              </a:spcAft>
              <a:defRPr/>
            </a:pPr>
            <a:r>
              <a:rPr lang="en-US" sz="1200" b="1" i="1" dirty="0">
                <a:solidFill>
                  <a:srgbClr val="7878CE"/>
                </a:solidFill>
                <a:latin typeface="Arial"/>
                <a:cs typeface="Arial" charset="0"/>
              </a:rPr>
              <a:t>Aim High…Fly - Fight - Win</a:t>
            </a:r>
            <a:endParaRPr lang="en-US" sz="1200" i="1" dirty="0">
              <a:solidFill>
                <a:srgbClr val="7878CE"/>
              </a:solidFill>
              <a:latin typeface="Arial"/>
              <a:cs typeface="Arial" charset="0"/>
            </a:endParaRPr>
          </a:p>
        </p:txBody>
      </p:sp>
      <p:pic>
        <p:nvPicPr>
          <p:cNvPr id="14" name="Picture 17" descr="AFIT(good)"/>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15" name="Text Box 7"/>
          <p:cNvSpPr txBox="1">
            <a:spLocks noChangeArrowheads="1"/>
          </p:cNvSpPr>
          <p:nvPr/>
        </p:nvSpPr>
        <p:spPr bwMode="auto">
          <a:xfrm>
            <a:off x="2438400" y="901700"/>
            <a:ext cx="3976688" cy="284163"/>
          </a:xfrm>
          <a:prstGeom prst="rect">
            <a:avLst/>
          </a:prstGeom>
          <a:noFill/>
          <a:ln w="9525">
            <a:noFill/>
            <a:miter lim="800000"/>
            <a:headEnd/>
            <a:tailEnd/>
          </a:ln>
          <a:effectLst/>
        </p:spPr>
        <p:txBody>
          <a:bodyPr wrap="none" lIns="83302" tIns="41652" rIns="83302" bIns="41652">
            <a:spAutoFit/>
          </a:bodyPr>
          <a:lstStyle/>
          <a:p>
            <a:pPr defTabSz="833180" eaLnBrk="0" fontAlgn="auto" hangingPunct="0">
              <a:spcBef>
                <a:spcPts val="0"/>
              </a:spcBef>
              <a:spcAft>
                <a:spcPts val="0"/>
              </a:spcAft>
              <a:defRPr/>
            </a:pPr>
            <a:r>
              <a:rPr lang="en-US" sz="1300" b="1" i="1" dirty="0">
                <a:solidFill>
                  <a:srgbClr val="7878CE"/>
                </a:solidFill>
                <a:latin typeface="Arial"/>
                <a:cs typeface="Arial" charset="0"/>
              </a:rPr>
              <a:t>The AFIT of Today is the Air Force of Tomorrow.</a:t>
            </a:r>
          </a:p>
        </p:txBody>
      </p:sp>
      <p:sp>
        <p:nvSpPr>
          <p:cNvPr id="16" name="Slide Number Placeholder 1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C0EFEE-7953-486B-B408-E9BCE7E6F828}" type="slidenum">
              <a:rPr lang="en-US">
                <a:solidFill>
                  <a:srgbClr val="000000">
                    <a:tint val="75000"/>
                  </a:srgbClr>
                </a:solidFill>
                <a:latin typeface="Arial" charset="0"/>
                <a:cs typeface="Arial" charset="0"/>
              </a:rPr>
              <a:pPr>
                <a:defRPr/>
              </a:pPr>
              <a:t>‹#›</a:t>
            </a:fld>
            <a:endParaRPr lang="en-US" dirty="0">
              <a:solidFill>
                <a:srgbClr val="000000">
                  <a:tint val="75000"/>
                </a:srgbClr>
              </a:solidFill>
              <a:latin typeface="Arial" charset="0"/>
              <a:cs typeface="Arial" charset="0"/>
            </a:endParaRPr>
          </a:p>
        </p:txBody>
      </p:sp>
    </p:spTree>
    <p:extLst>
      <p:ext uri="{BB962C8B-B14F-4D97-AF65-F5344CB8AC3E}">
        <p14:creationId xmlns:p14="http://schemas.microsoft.com/office/powerpoint/2010/main" val="2414716613"/>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5" cstate="print">
            <a:lum bright="10000"/>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972803" name="Rectangle 3"/>
          <p:cNvSpPr>
            <a:spLocks noChangeArrowheads="1"/>
          </p:cNvSpPr>
          <p:nvPr/>
        </p:nvSpPr>
        <p:spPr bwMode="auto">
          <a:xfrm flipV="1">
            <a:off x="1588" y="6489700"/>
            <a:ext cx="1811337" cy="60325"/>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Arial" charset="0"/>
            </a:endParaRPr>
          </a:p>
        </p:txBody>
      </p:sp>
      <p:sp>
        <p:nvSpPr>
          <p:cNvPr id="972804" name="Rectangle 4"/>
          <p:cNvSpPr>
            <a:spLocks noChangeArrowheads="1"/>
          </p:cNvSpPr>
          <p:nvPr/>
        </p:nvSpPr>
        <p:spPr bwMode="auto">
          <a:xfrm flipV="1">
            <a:off x="7107238" y="6500813"/>
            <a:ext cx="2022475" cy="61912"/>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Arial" charset="0"/>
            </a:endParaRPr>
          </a:p>
        </p:txBody>
      </p:sp>
      <p:sp>
        <p:nvSpPr>
          <p:cNvPr id="972805" name="Text Box 5"/>
          <p:cNvSpPr txBox="1">
            <a:spLocks noChangeArrowheads="1"/>
          </p:cNvSpPr>
          <p:nvPr/>
        </p:nvSpPr>
        <p:spPr bwMode="auto">
          <a:xfrm>
            <a:off x="1844675" y="6386513"/>
            <a:ext cx="5270500" cy="268287"/>
          </a:xfrm>
          <a:prstGeom prst="rect">
            <a:avLst/>
          </a:prstGeom>
          <a:noFill/>
          <a:ln w="9525">
            <a:noFill/>
            <a:miter lim="800000"/>
            <a:headEnd/>
            <a:tailEnd/>
          </a:ln>
          <a:effectLst/>
        </p:spPr>
        <p:txBody>
          <a:bodyPr wrap="none" lIns="82981" tIns="41493" rIns="82981" bIns="41493">
            <a:spAutoFit/>
          </a:bodyPr>
          <a:lstStyle/>
          <a:p>
            <a:pPr defTabSz="829923" fontAlgn="auto">
              <a:spcBef>
                <a:spcPts val="0"/>
              </a:spcBef>
              <a:spcAft>
                <a:spcPts val="0"/>
              </a:spcAft>
              <a:defRPr/>
            </a:pPr>
            <a:r>
              <a:rPr lang="en-US" sz="1200" b="1" i="1" dirty="0">
                <a:solidFill>
                  <a:srgbClr val="7878CE"/>
                </a:solidFill>
                <a:latin typeface="Arial"/>
                <a:cs typeface="Arial" charset="0"/>
              </a:rPr>
              <a:t>Air University: The Intellectual and Leadership Center of the Air Force</a:t>
            </a:r>
          </a:p>
        </p:txBody>
      </p:sp>
      <p:sp>
        <p:nvSpPr>
          <p:cNvPr id="972808" name="Rectangle 8"/>
          <p:cNvSpPr>
            <a:spLocks noChangeArrowheads="1"/>
          </p:cNvSpPr>
          <p:nvPr/>
        </p:nvSpPr>
        <p:spPr bwMode="auto">
          <a:xfrm flipV="1">
            <a:off x="6324600" y="989013"/>
            <a:ext cx="2819400" cy="77787"/>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Arial"/>
              <a:cs typeface="Arial" charset="0"/>
            </a:endParaRPr>
          </a:p>
        </p:txBody>
      </p:sp>
      <p:sp>
        <p:nvSpPr>
          <p:cNvPr id="1031" name="Rectangle 9"/>
          <p:cNvSpPr>
            <a:spLocks noGrp="1" noChangeArrowheads="1"/>
          </p:cNvSpPr>
          <p:nvPr>
            <p:ph type="title"/>
          </p:nvPr>
        </p:nvSpPr>
        <p:spPr bwMode="auto">
          <a:xfrm>
            <a:off x="990600" y="0"/>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p:nvSpPr>
        <p:spPr bwMode="auto">
          <a:xfrm flipV="1">
            <a:off x="0" y="989013"/>
            <a:ext cx="2478088" cy="74612"/>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Arial"/>
              <a:cs typeface="Arial" charset="0"/>
            </a:endParaRPr>
          </a:p>
        </p:txBody>
      </p:sp>
      <p:pic>
        <p:nvPicPr>
          <p:cNvPr id="1033" name="Picture 11" descr="chrmblue_std small"/>
          <p:cNvPicPr>
            <a:picLocks noChangeAspect="1" noChangeArrowheads="1"/>
          </p:cNvPicPr>
          <p:nvPr/>
        </p:nvPicPr>
        <p:blipFill>
          <a:blip r:embed="rId6" cstate="print"/>
          <a:srcRect/>
          <a:stretch>
            <a:fillRect/>
          </a:stretch>
        </p:blipFill>
        <p:spPr bwMode="auto">
          <a:xfrm>
            <a:off x="196850" y="128588"/>
            <a:ext cx="803275" cy="741362"/>
          </a:xfrm>
          <a:prstGeom prst="rect">
            <a:avLst/>
          </a:prstGeom>
          <a:noFill/>
          <a:ln w="9525">
            <a:noFill/>
            <a:miter lim="800000"/>
            <a:headEnd/>
            <a:tailEnd/>
          </a:ln>
        </p:spPr>
      </p:pic>
      <p:sp>
        <p:nvSpPr>
          <p:cNvPr id="13" name="Text Box 13"/>
          <p:cNvSpPr txBox="1">
            <a:spLocks noChangeArrowheads="1"/>
          </p:cNvSpPr>
          <p:nvPr/>
        </p:nvSpPr>
        <p:spPr bwMode="auto">
          <a:xfrm>
            <a:off x="3505200" y="6589713"/>
            <a:ext cx="2155825" cy="268287"/>
          </a:xfrm>
          <a:prstGeom prst="rect">
            <a:avLst/>
          </a:prstGeom>
          <a:noFill/>
          <a:ln w="9525">
            <a:noFill/>
            <a:miter lim="800000"/>
            <a:headEnd/>
            <a:tailEnd/>
          </a:ln>
          <a:effectLst/>
        </p:spPr>
        <p:txBody>
          <a:bodyPr wrap="none" lIns="82225" tIns="41121" rIns="82225" bIns="41121">
            <a:spAutoFit/>
          </a:bodyPr>
          <a:lstStyle/>
          <a:p>
            <a:pPr defTabSz="820738" fontAlgn="auto">
              <a:spcBef>
                <a:spcPts val="0"/>
              </a:spcBef>
              <a:spcAft>
                <a:spcPts val="0"/>
              </a:spcAft>
              <a:defRPr/>
            </a:pPr>
            <a:r>
              <a:rPr lang="en-US" sz="1200" b="1" i="1" dirty="0">
                <a:solidFill>
                  <a:srgbClr val="7878CE"/>
                </a:solidFill>
                <a:latin typeface="Arial"/>
                <a:cs typeface="Arial" charset="0"/>
              </a:rPr>
              <a:t>Aim High…Fly - Fight - Win</a:t>
            </a:r>
            <a:endParaRPr lang="en-US" sz="1200" i="1" dirty="0">
              <a:solidFill>
                <a:srgbClr val="7878CE"/>
              </a:solidFill>
              <a:latin typeface="Arial"/>
              <a:cs typeface="Arial" charset="0"/>
            </a:endParaRPr>
          </a:p>
        </p:txBody>
      </p:sp>
      <p:pic>
        <p:nvPicPr>
          <p:cNvPr id="14" name="Picture 17" descr="AFIT(good)"/>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15" name="Text Box 7"/>
          <p:cNvSpPr txBox="1">
            <a:spLocks noChangeArrowheads="1"/>
          </p:cNvSpPr>
          <p:nvPr/>
        </p:nvSpPr>
        <p:spPr bwMode="auto">
          <a:xfrm>
            <a:off x="2438400" y="901700"/>
            <a:ext cx="3976688" cy="284163"/>
          </a:xfrm>
          <a:prstGeom prst="rect">
            <a:avLst/>
          </a:prstGeom>
          <a:noFill/>
          <a:ln w="9525">
            <a:noFill/>
            <a:miter lim="800000"/>
            <a:headEnd/>
            <a:tailEnd/>
          </a:ln>
          <a:effectLst/>
        </p:spPr>
        <p:txBody>
          <a:bodyPr wrap="none" lIns="83302" tIns="41652" rIns="83302" bIns="41652">
            <a:spAutoFit/>
          </a:bodyPr>
          <a:lstStyle/>
          <a:p>
            <a:pPr defTabSz="833180" eaLnBrk="0" fontAlgn="auto" hangingPunct="0">
              <a:spcBef>
                <a:spcPts val="0"/>
              </a:spcBef>
              <a:spcAft>
                <a:spcPts val="0"/>
              </a:spcAft>
              <a:defRPr/>
            </a:pPr>
            <a:r>
              <a:rPr lang="en-US" sz="1300" b="1" i="1" dirty="0">
                <a:solidFill>
                  <a:srgbClr val="7878CE"/>
                </a:solidFill>
                <a:latin typeface="Arial"/>
                <a:cs typeface="Arial" charset="0"/>
              </a:rPr>
              <a:t>The AFIT of Today is the Air Force of Tomorrow.</a:t>
            </a:r>
          </a:p>
        </p:txBody>
      </p:sp>
      <p:sp>
        <p:nvSpPr>
          <p:cNvPr id="16" name="Slide Number Placeholder 1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C0EFEE-7953-486B-B408-E9BCE7E6F828}" type="slidenum">
              <a:rPr lang="en-US">
                <a:solidFill>
                  <a:srgbClr val="000000">
                    <a:tint val="75000"/>
                  </a:srgbClr>
                </a:solidFill>
                <a:latin typeface="Arial" charset="0"/>
                <a:cs typeface="Arial" charset="0"/>
              </a:rPr>
              <a:pPr>
                <a:defRPr/>
              </a:pPr>
              <a:t>‹#›</a:t>
            </a:fld>
            <a:endParaRPr lang="en-US" dirty="0">
              <a:solidFill>
                <a:srgbClr val="000000">
                  <a:tint val="75000"/>
                </a:srgbClr>
              </a:solidFill>
              <a:latin typeface="Arial" charset="0"/>
              <a:cs typeface="Arial" charset="0"/>
            </a:endParaRPr>
          </a:p>
        </p:txBody>
      </p:sp>
    </p:spTree>
    <p:extLst>
      <p:ext uri="{BB962C8B-B14F-4D97-AF65-F5344CB8AC3E}">
        <p14:creationId xmlns:p14="http://schemas.microsoft.com/office/powerpoint/2010/main" val="1198044630"/>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71600" y="228600"/>
            <a:ext cx="6400800" cy="82296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dirty="0" smtClean="0"/>
              <a:t>Click to edit Master title style</a:t>
            </a:r>
          </a:p>
        </p:txBody>
      </p:sp>
      <p:sp>
        <p:nvSpPr>
          <p:cNvPr id="5123" name="Rectangle 3"/>
          <p:cNvSpPr>
            <a:spLocks noGrp="1" noChangeArrowheads="1"/>
          </p:cNvSpPr>
          <p:nvPr>
            <p:ph type="body" idx="1"/>
          </p:nvPr>
        </p:nvSpPr>
        <p:spPr bwMode="auto">
          <a:xfrm>
            <a:off x="458788" y="1367246"/>
            <a:ext cx="8229600" cy="503355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9" name="Picture 18" descr="vaate ppt header.pn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17760"/>
            <a:ext cx="1371600" cy="901388"/>
          </a:xfrm>
          <a:prstGeom prst="rect">
            <a:avLst/>
          </a:prstGeom>
        </p:spPr>
      </p:pic>
      <p:grpSp>
        <p:nvGrpSpPr>
          <p:cNvPr id="10" name="Group 7"/>
          <p:cNvGrpSpPr>
            <a:grpSpLocks/>
          </p:cNvGrpSpPr>
          <p:nvPr userDrawn="1"/>
        </p:nvGrpSpPr>
        <p:grpSpPr bwMode="auto">
          <a:xfrm>
            <a:off x="0" y="946150"/>
            <a:ext cx="9144000" cy="44450"/>
            <a:chOff x="0" y="741"/>
            <a:chExt cx="5760" cy="28"/>
          </a:xfrm>
        </p:grpSpPr>
        <p:sp>
          <p:nvSpPr>
            <p:cNvPr id="12" name="Line 8"/>
            <p:cNvSpPr>
              <a:spLocks noChangeShapeType="1"/>
            </p:cNvSpPr>
            <p:nvPr userDrawn="1"/>
          </p:nvSpPr>
          <p:spPr bwMode="auto">
            <a:xfrm>
              <a:off x="0" y="769"/>
              <a:ext cx="5759" cy="0"/>
            </a:xfrm>
            <a:prstGeom prst="line">
              <a:avLst/>
            </a:prstGeom>
            <a:noFill/>
            <a:ln w="28575">
              <a:solidFill>
                <a:srgbClr val="032AA1"/>
              </a:solidFill>
              <a:round/>
              <a:headEnd type="none" w="sm" len="sm"/>
              <a:tailEnd type="none" w="sm" len="sm"/>
            </a:ln>
            <a:effectLst/>
          </p:spPr>
          <p:txBody>
            <a:bodyPr wrap="none" anchor="ctr"/>
            <a:lstStyle/>
            <a:p>
              <a:pPr fontAlgn="auto">
                <a:spcBef>
                  <a:spcPts val="0"/>
                </a:spcBef>
                <a:spcAft>
                  <a:spcPts val="0"/>
                </a:spcAft>
                <a:defRPr/>
              </a:pPr>
              <a:endParaRPr lang="en-US" dirty="0">
                <a:solidFill>
                  <a:srgbClr val="000000"/>
                </a:solidFill>
                <a:latin typeface="Arial" charset="0"/>
                <a:cs typeface="Arial" charset="0"/>
              </a:endParaRPr>
            </a:p>
          </p:txBody>
        </p:sp>
        <p:sp>
          <p:nvSpPr>
            <p:cNvPr id="14" name="Line 9"/>
            <p:cNvSpPr>
              <a:spLocks noChangeShapeType="1"/>
            </p:cNvSpPr>
            <p:nvPr userDrawn="1"/>
          </p:nvSpPr>
          <p:spPr bwMode="auto">
            <a:xfrm>
              <a:off x="1" y="741"/>
              <a:ext cx="5759" cy="0"/>
            </a:xfrm>
            <a:prstGeom prst="line">
              <a:avLst/>
            </a:prstGeom>
            <a:noFill/>
            <a:ln w="25400">
              <a:solidFill>
                <a:srgbClr val="FF3300"/>
              </a:solidFill>
              <a:round/>
              <a:headEnd type="none" w="sm" len="sm"/>
              <a:tailEnd type="none" w="sm" len="sm"/>
            </a:ln>
            <a:effectLst/>
          </p:spPr>
          <p:txBody>
            <a:bodyPr wrap="none" anchor="ctr"/>
            <a:lstStyle/>
            <a:p>
              <a:pPr fontAlgn="auto">
                <a:spcBef>
                  <a:spcPts val="0"/>
                </a:spcBef>
                <a:spcAft>
                  <a:spcPts val="0"/>
                </a:spcAft>
                <a:defRPr/>
              </a:pPr>
              <a:endParaRPr lang="en-US" dirty="0">
                <a:solidFill>
                  <a:srgbClr val="000000"/>
                </a:solidFill>
                <a:latin typeface="Arial" charset="0"/>
                <a:cs typeface="Arial" charset="0"/>
              </a:endParaRPr>
            </a:p>
          </p:txBody>
        </p:sp>
      </p:grpSp>
      <p:grpSp>
        <p:nvGrpSpPr>
          <p:cNvPr id="15" name="Group 7"/>
          <p:cNvGrpSpPr>
            <a:grpSpLocks/>
          </p:cNvGrpSpPr>
          <p:nvPr userDrawn="1"/>
        </p:nvGrpSpPr>
        <p:grpSpPr bwMode="auto">
          <a:xfrm>
            <a:off x="-4763" y="6557963"/>
            <a:ext cx="9144001" cy="44450"/>
            <a:chOff x="0" y="741"/>
            <a:chExt cx="5760" cy="28"/>
          </a:xfrm>
        </p:grpSpPr>
        <p:sp>
          <p:nvSpPr>
            <p:cNvPr id="16" name="Line 8"/>
            <p:cNvSpPr>
              <a:spLocks noChangeShapeType="1"/>
            </p:cNvSpPr>
            <p:nvPr userDrawn="1"/>
          </p:nvSpPr>
          <p:spPr bwMode="auto">
            <a:xfrm>
              <a:off x="0" y="769"/>
              <a:ext cx="5759" cy="0"/>
            </a:xfrm>
            <a:prstGeom prst="line">
              <a:avLst/>
            </a:prstGeom>
            <a:noFill/>
            <a:ln w="28575">
              <a:solidFill>
                <a:srgbClr val="032AA1"/>
              </a:solidFill>
              <a:round/>
              <a:headEnd type="none" w="sm" len="sm"/>
              <a:tailEnd type="none" w="sm" len="sm"/>
            </a:ln>
            <a:effectLst/>
          </p:spPr>
          <p:txBody>
            <a:bodyPr wrap="none" anchor="ctr"/>
            <a:lstStyle/>
            <a:p>
              <a:pPr fontAlgn="auto">
                <a:spcBef>
                  <a:spcPts val="0"/>
                </a:spcBef>
                <a:spcAft>
                  <a:spcPts val="0"/>
                </a:spcAft>
                <a:defRPr/>
              </a:pPr>
              <a:endParaRPr lang="en-US" dirty="0">
                <a:solidFill>
                  <a:srgbClr val="000000"/>
                </a:solidFill>
                <a:latin typeface="Arial" charset="0"/>
                <a:cs typeface="Arial" charset="0"/>
              </a:endParaRPr>
            </a:p>
          </p:txBody>
        </p:sp>
        <p:sp>
          <p:nvSpPr>
            <p:cNvPr id="17" name="Line 9"/>
            <p:cNvSpPr>
              <a:spLocks noChangeShapeType="1"/>
            </p:cNvSpPr>
            <p:nvPr userDrawn="1"/>
          </p:nvSpPr>
          <p:spPr bwMode="auto">
            <a:xfrm>
              <a:off x="1" y="741"/>
              <a:ext cx="5759" cy="0"/>
            </a:xfrm>
            <a:prstGeom prst="line">
              <a:avLst/>
            </a:prstGeom>
            <a:noFill/>
            <a:ln w="25400">
              <a:solidFill>
                <a:srgbClr val="FF3300"/>
              </a:solidFill>
              <a:round/>
              <a:headEnd type="none" w="sm" len="sm"/>
              <a:tailEnd type="none" w="sm" len="sm"/>
            </a:ln>
            <a:effectLst/>
          </p:spPr>
          <p:txBody>
            <a:bodyPr wrap="none" anchor="ctr"/>
            <a:lstStyle/>
            <a:p>
              <a:pPr fontAlgn="auto">
                <a:spcBef>
                  <a:spcPts val="0"/>
                </a:spcBef>
                <a:spcAft>
                  <a:spcPts val="0"/>
                </a:spcAft>
                <a:defRPr/>
              </a:pPr>
              <a:endParaRPr lang="en-US" dirty="0">
                <a:solidFill>
                  <a:srgbClr val="000000"/>
                </a:solidFill>
                <a:latin typeface="Arial" charset="0"/>
                <a:cs typeface="Arial" charset="0"/>
              </a:endParaRPr>
            </a:p>
          </p:txBody>
        </p:sp>
      </p:grpSp>
      <p:sp>
        <p:nvSpPr>
          <p:cNvPr id="24" name="Text Box 5"/>
          <p:cNvSpPr txBox="1">
            <a:spLocks noChangeArrowheads="1"/>
          </p:cNvSpPr>
          <p:nvPr userDrawn="1"/>
        </p:nvSpPr>
        <p:spPr bwMode="auto">
          <a:xfrm>
            <a:off x="1691680" y="6594626"/>
            <a:ext cx="5760640" cy="215444"/>
          </a:xfrm>
          <a:prstGeom prst="rect">
            <a:avLst/>
          </a:prstGeom>
          <a:noFill/>
          <a:ln w="38100" cmpd="dbl">
            <a:noFill/>
            <a:miter lim="800000"/>
            <a:headEnd/>
            <a:tailEnd/>
          </a:ln>
        </p:spPr>
        <p:txBody>
          <a:bodyPr wrap="square">
            <a:spAutoFit/>
          </a:bodyPr>
          <a:lstStyle/>
          <a:p>
            <a:pPr algn="ctr" fontAlgn="auto">
              <a:spcBef>
                <a:spcPts val="0"/>
              </a:spcBef>
              <a:spcAft>
                <a:spcPts val="0"/>
              </a:spcAft>
            </a:pPr>
            <a:r>
              <a:rPr lang="en-US" sz="800" b="1" dirty="0" smtClean="0">
                <a:solidFill>
                  <a:prstClr val="black"/>
                </a:solidFill>
                <a:cs typeface="Arial" pitchFamily="34" charset="0"/>
              </a:rPr>
              <a:t>Distribution Statement C.  Distribution authorized to U.S. Government agencies and their contractors only. </a:t>
            </a:r>
            <a:endParaRPr lang="en-US" sz="800" b="1" dirty="0">
              <a:solidFill>
                <a:prstClr val="black"/>
              </a:solidFill>
              <a:cs typeface="Arial" pitchFamily="34" charset="0"/>
            </a:endParaRPr>
          </a:p>
        </p:txBody>
      </p:sp>
      <p:sp>
        <p:nvSpPr>
          <p:cNvPr id="25" name="Text Box 5"/>
          <p:cNvSpPr txBox="1">
            <a:spLocks noChangeArrowheads="1"/>
          </p:cNvSpPr>
          <p:nvPr userDrawn="1"/>
        </p:nvSpPr>
        <p:spPr bwMode="auto">
          <a:xfrm>
            <a:off x="1691680" y="-4582"/>
            <a:ext cx="5760640" cy="215444"/>
          </a:xfrm>
          <a:prstGeom prst="rect">
            <a:avLst/>
          </a:prstGeom>
          <a:noFill/>
          <a:ln w="38100" cmpd="dbl">
            <a:noFill/>
            <a:miter lim="800000"/>
            <a:headEnd/>
            <a:tailEnd/>
          </a:ln>
        </p:spPr>
        <p:txBody>
          <a:bodyPr wrap="square">
            <a:spAutoFit/>
          </a:bodyPr>
          <a:lstStyle/>
          <a:p>
            <a:pPr algn="ctr" fontAlgn="auto">
              <a:spcBef>
                <a:spcPts val="0"/>
              </a:spcBef>
              <a:spcAft>
                <a:spcPts val="0"/>
              </a:spcAft>
            </a:pPr>
            <a:r>
              <a:rPr lang="en-US" sz="800" b="1" dirty="0" smtClean="0">
                <a:solidFill>
                  <a:prstClr val="black"/>
                </a:solidFill>
                <a:cs typeface="Arial" pitchFamily="34" charset="0"/>
              </a:rPr>
              <a:t>Distribution Statement C.  Distribution authorized to U.S. Government agencies and their contractors only. </a:t>
            </a:r>
            <a:endParaRPr lang="en-US" sz="800" b="1" dirty="0">
              <a:solidFill>
                <a:prstClr val="black"/>
              </a:solidFill>
              <a:cs typeface="Arial" pitchFamily="34" charset="0"/>
            </a:endParaRPr>
          </a:p>
        </p:txBody>
      </p:sp>
      <p:grpSp>
        <p:nvGrpSpPr>
          <p:cNvPr id="21" name="Group 20"/>
          <p:cNvGrpSpPr>
            <a:grpSpLocks noChangeAspect="1"/>
          </p:cNvGrpSpPr>
          <p:nvPr userDrawn="1"/>
        </p:nvGrpSpPr>
        <p:grpSpPr>
          <a:xfrm>
            <a:off x="8050526" y="10274"/>
            <a:ext cx="1068644" cy="914253"/>
            <a:chOff x="5090890" y="-33391"/>
            <a:chExt cx="4722753" cy="4040437"/>
          </a:xfrm>
        </p:grpSpPr>
        <p:grpSp>
          <p:nvGrpSpPr>
            <p:cNvPr id="26" name="Group 25"/>
            <p:cNvGrpSpPr/>
            <p:nvPr userDrawn="1"/>
          </p:nvGrpSpPr>
          <p:grpSpPr>
            <a:xfrm>
              <a:off x="5090890" y="-33391"/>
              <a:ext cx="4722753" cy="2743200"/>
              <a:chOff x="337269" y="1981200"/>
              <a:chExt cx="4722753" cy="2743200"/>
            </a:xfrm>
          </p:grpSpPr>
          <p:pic>
            <p:nvPicPr>
              <p:cNvPr id="28" name="Picture 2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37269" y="2067674"/>
                <a:ext cx="2665353" cy="2560320"/>
              </a:xfrm>
              <a:prstGeom prst="rect">
                <a:avLst/>
              </a:prstGeom>
            </p:spPr>
          </p:pic>
          <p:pic>
            <p:nvPicPr>
              <p:cNvPr id="29" name="Picture 2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316822" y="1981200"/>
                <a:ext cx="2743200" cy="2743200"/>
              </a:xfrm>
              <a:prstGeom prst="rect">
                <a:avLst/>
              </a:prstGeom>
            </p:spPr>
          </p:pic>
        </p:grpSp>
        <p:pic>
          <p:nvPicPr>
            <p:cNvPr id="27" name="Picture 2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5970168" y="2030915"/>
              <a:ext cx="2964197" cy="1976131"/>
            </a:xfrm>
            <a:prstGeom prst="rect">
              <a:avLst/>
            </a:prstGeom>
          </p:spPr>
        </p:pic>
      </p:grpSp>
    </p:spTree>
    <p:extLst>
      <p:ext uri="{BB962C8B-B14F-4D97-AF65-F5344CB8AC3E}">
        <p14:creationId xmlns:p14="http://schemas.microsoft.com/office/powerpoint/2010/main" val="3639003253"/>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8" r:id="rId3"/>
    <p:sldLayoutId id="2147484110" r:id="rId4"/>
    <p:sldLayoutId id="2147484111" r:id="rId5"/>
    <p:sldLayoutId id="2147484112" r:id="rId6"/>
    <p:sldLayoutId id="2147484113" r:id="rId7"/>
    <p:sldLayoutId id="2147484114" r:id="rId8"/>
    <p:sldLayoutId id="2147484115" r:id="rId9"/>
  </p:sldLayoutIdLst>
  <p:timing>
    <p:tnLst>
      <p:par>
        <p:cTn id="1" dur="indefinite" restart="never" nodeType="tmRoot"/>
      </p:par>
    </p:tnLst>
  </p:timing>
  <p:hf hdr="0" ftr="0" dt="0"/>
  <p:txStyles>
    <p:titleStyle>
      <a:lvl1pPr algn="ctr" rtl="0" eaLnBrk="0" fontAlgn="base" hangingPunct="0">
        <a:spcBef>
          <a:spcPct val="0"/>
        </a:spcBef>
        <a:spcAft>
          <a:spcPct val="0"/>
        </a:spcAft>
        <a:defRPr sz="3200" b="1">
          <a:solidFill>
            <a:srgbClr val="000066"/>
          </a:solidFill>
          <a:latin typeface="+mj-lt"/>
          <a:ea typeface="+mj-ea"/>
          <a:cs typeface="+mj-cs"/>
        </a:defRPr>
      </a:lvl1pPr>
      <a:lvl2pPr algn="ctr" rtl="0" eaLnBrk="0" fontAlgn="base" hangingPunct="0">
        <a:spcBef>
          <a:spcPct val="0"/>
        </a:spcBef>
        <a:spcAft>
          <a:spcPct val="0"/>
        </a:spcAft>
        <a:defRPr sz="3200" b="1">
          <a:solidFill>
            <a:srgbClr val="000066"/>
          </a:solidFill>
          <a:latin typeface="Arial" charset="0"/>
        </a:defRPr>
      </a:lvl2pPr>
      <a:lvl3pPr algn="ctr" rtl="0" eaLnBrk="0" fontAlgn="base" hangingPunct="0">
        <a:spcBef>
          <a:spcPct val="0"/>
        </a:spcBef>
        <a:spcAft>
          <a:spcPct val="0"/>
        </a:spcAft>
        <a:defRPr sz="3200" b="1">
          <a:solidFill>
            <a:srgbClr val="000066"/>
          </a:solidFill>
          <a:latin typeface="Arial" charset="0"/>
        </a:defRPr>
      </a:lvl3pPr>
      <a:lvl4pPr algn="ctr" rtl="0" eaLnBrk="0" fontAlgn="base" hangingPunct="0">
        <a:spcBef>
          <a:spcPct val="0"/>
        </a:spcBef>
        <a:spcAft>
          <a:spcPct val="0"/>
        </a:spcAft>
        <a:defRPr sz="3200" b="1">
          <a:solidFill>
            <a:srgbClr val="000066"/>
          </a:solidFill>
          <a:latin typeface="Arial" charset="0"/>
        </a:defRPr>
      </a:lvl4pPr>
      <a:lvl5pPr algn="ctr" rtl="0" eaLnBrk="0" fontAlgn="base" hangingPunct="0">
        <a:spcBef>
          <a:spcPct val="0"/>
        </a:spcBef>
        <a:spcAft>
          <a:spcPct val="0"/>
        </a:spcAft>
        <a:defRPr sz="3200" b="1">
          <a:solidFill>
            <a:srgbClr val="000066"/>
          </a:solidFill>
          <a:latin typeface="Arial" charset="0"/>
        </a:defRPr>
      </a:lvl5pPr>
      <a:lvl6pPr marL="457200" algn="ctr" rtl="0" fontAlgn="base">
        <a:spcBef>
          <a:spcPct val="0"/>
        </a:spcBef>
        <a:spcAft>
          <a:spcPct val="0"/>
        </a:spcAft>
        <a:defRPr sz="3200" b="1">
          <a:solidFill>
            <a:srgbClr val="000066"/>
          </a:solidFill>
          <a:latin typeface="Arial" charset="0"/>
        </a:defRPr>
      </a:lvl6pPr>
      <a:lvl7pPr marL="914400" algn="ctr" rtl="0" fontAlgn="base">
        <a:spcBef>
          <a:spcPct val="0"/>
        </a:spcBef>
        <a:spcAft>
          <a:spcPct val="0"/>
        </a:spcAft>
        <a:defRPr sz="3200" b="1">
          <a:solidFill>
            <a:srgbClr val="000066"/>
          </a:solidFill>
          <a:latin typeface="Arial" charset="0"/>
        </a:defRPr>
      </a:lvl7pPr>
      <a:lvl8pPr marL="1371600" algn="ctr" rtl="0" fontAlgn="base">
        <a:spcBef>
          <a:spcPct val="0"/>
        </a:spcBef>
        <a:spcAft>
          <a:spcPct val="0"/>
        </a:spcAft>
        <a:defRPr sz="3200" b="1">
          <a:solidFill>
            <a:srgbClr val="000066"/>
          </a:solidFill>
          <a:latin typeface="Arial" charset="0"/>
        </a:defRPr>
      </a:lvl8pPr>
      <a:lvl9pPr marL="1828800" algn="ctr" rtl="0" fontAlgn="base">
        <a:spcBef>
          <a:spcPct val="0"/>
        </a:spcBef>
        <a:spcAft>
          <a:spcPct val="0"/>
        </a:spcAft>
        <a:defRPr sz="3200" b="1">
          <a:solidFill>
            <a:srgbClr val="000066"/>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har char="–"/>
        <a:defRPr sz="2400">
          <a:solidFill>
            <a:schemeClr val="tx1"/>
          </a:solidFill>
          <a:latin typeface="Arial" pitchFamily="34" charset="0"/>
          <a:cs typeface="Arial" pitchFamily="34" charset="0"/>
        </a:defRPr>
      </a:lvl2pPr>
      <a:lvl3pPr marL="1143000" indent="-228600" algn="l" rtl="0" eaLnBrk="0" fontAlgn="base" hangingPunct="0">
        <a:spcBef>
          <a:spcPct val="20000"/>
        </a:spcBef>
        <a:spcAft>
          <a:spcPct val="0"/>
        </a:spcAft>
        <a:buChar char="•"/>
        <a:defRPr sz="2000">
          <a:solidFill>
            <a:schemeClr val="tx1"/>
          </a:solidFill>
          <a:latin typeface="Arial" pitchFamily="34" charset="0"/>
          <a:cs typeface="Arial" pitchFamily="34" charset="0"/>
        </a:defRPr>
      </a:lvl3pPr>
      <a:lvl4pPr marL="1600200" indent="-228600" algn="l" rtl="0" eaLnBrk="0" fontAlgn="base" hangingPunct="0">
        <a:spcBef>
          <a:spcPct val="20000"/>
        </a:spcBef>
        <a:spcAft>
          <a:spcPct val="0"/>
        </a:spcAft>
        <a:buChar char="–"/>
        <a:defRPr sz="1800">
          <a:solidFill>
            <a:schemeClr val="tx1"/>
          </a:solidFill>
          <a:latin typeface="Arial" pitchFamily="34" charset="0"/>
          <a:cs typeface="Arial" pitchFamily="34" charset="0"/>
        </a:defRPr>
      </a:lvl4pPr>
      <a:lvl5pPr marL="2057400" indent="-228600" algn="l" rtl="0" eaLnBrk="0" fontAlgn="base" hangingPunct="0">
        <a:spcBef>
          <a:spcPct val="20000"/>
        </a:spcBef>
        <a:spcAft>
          <a:spcPct val="0"/>
        </a:spcAft>
        <a:buChar char="•"/>
        <a:defRPr sz="1800">
          <a:solidFill>
            <a:schemeClr val="tx1"/>
          </a:solidFill>
          <a:latin typeface="Arial" pitchFamily="34" charset="0"/>
          <a:cs typeface="Arial"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4.tiff"/><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6.emf"/><Relationship Id="rId5" Type="http://schemas.openxmlformats.org/officeDocument/2006/relationships/package" Target="../embeddings/Microsoft_Excel_Worksheet1.xlsx"/><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en.wikipedia.org/wiki/File:081131-F-7734Q-001.jpg" TargetMode="External"/><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jpeg"/></Relationships>
</file>

<file path=ppt/slides/_rels/slide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en.wikipedia.org/wiki/File:081131-F-7734Q-001.jpg" TargetMode="External"/><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jpeg"/></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Excel_Worksheet3.xlsx"/><Relationship Id="rId3" Type="http://schemas.openxmlformats.org/officeDocument/2006/relationships/notesSlide" Target="../notesSlides/notesSlide7.xml"/><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50.emf"/><Relationship Id="rId5" Type="http://schemas.openxmlformats.org/officeDocument/2006/relationships/package" Target="../embeddings/Microsoft_Excel_Worksheet2.xlsx"/><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1.emf"/><Relationship Id="rId5" Type="http://schemas.openxmlformats.org/officeDocument/2006/relationships/package" Target="../embeddings/Microsoft_Excel_Worksheet4.xlsx"/><Relationship Id="rId4"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package" Target="../embeddings/Microsoft_Excel_Worksheet6.xlsx"/><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53.emf"/><Relationship Id="rId4" Type="http://schemas.openxmlformats.org/officeDocument/2006/relationships/package" Target="../embeddings/Microsoft_Excel_Worksheet5.xlsx"/></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Earth" TargetMode="External"/><Relationship Id="rId13" Type="http://schemas.openxmlformats.org/officeDocument/2006/relationships/image" Target="../media/image63.jpeg"/><Relationship Id="rId3" Type="http://schemas.openxmlformats.org/officeDocument/2006/relationships/hyperlink" Target="https://en.wikipedia.org/wiki/Alpha_particle" TargetMode="External"/><Relationship Id="rId7" Type="http://schemas.openxmlformats.org/officeDocument/2006/relationships/hyperlink" Target="https://en.wikipedia.org/wiki/Helium" TargetMode="External"/><Relationship Id="rId12"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hyperlink" Target="https://en.wikipedia.org/wiki/Air" TargetMode="External"/><Relationship Id="rId11" Type="http://schemas.openxmlformats.org/officeDocument/2006/relationships/hyperlink" Target="https://en.wikipedia.org/wiki/Thorium" TargetMode="External"/><Relationship Id="rId5" Type="http://schemas.openxmlformats.org/officeDocument/2006/relationships/hyperlink" Target="https://en.wikipedia.org/wiki/Geiger%E2%80%93Nuttall_law" TargetMode="External"/><Relationship Id="rId10" Type="http://schemas.openxmlformats.org/officeDocument/2006/relationships/hyperlink" Target="https://en.wikipedia.org/wiki/Uranium" TargetMode="External"/><Relationship Id="rId4" Type="http://schemas.openxmlformats.org/officeDocument/2006/relationships/hyperlink" Target="https://en.wikipedia.org/wiki/Speed_of_light" TargetMode="External"/><Relationship Id="rId9" Type="http://schemas.openxmlformats.org/officeDocument/2006/relationships/hyperlink" Target="https://en.wikipedia.org/wiki/Mineral"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7.xml"/><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hyperlink" Target="http://en.wikipedia.org/wiki/File:081131-F-7734Q-001.jp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en.wikipedia.org/wiki/File:081131-F-7734Q-001.jpg"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en.wikipedia.org/wiki/File:081131-F-7734Q-001.jpg"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32.xml"/><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0.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93.jpg"/><Relationship Id="rId1" Type="http://schemas.openxmlformats.org/officeDocument/2006/relationships/slideLayout" Target="../slideLayouts/slideLayout19.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95.wmf"/><Relationship Id="rId4" Type="http://schemas.openxmlformats.org/officeDocument/2006/relationships/oleObject" Target="../embeddings/oleObject7.bin"/></Relationships>
</file>

<file path=ppt/slides/_rels/slide68.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gif"/><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8"/>
          <p:cNvSpPr>
            <a:spLocks noChangeArrowheads="1"/>
          </p:cNvSpPr>
          <p:nvPr/>
        </p:nvSpPr>
        <p:spPr bwMode="auto">
          <a:xfrm>
            <a:off x="0" y="1716088"/>
            <a:ext cx="9144000" cy="5141912"/>
          </a:xfrm>
          <a:prstGeom prst="rect">
            <a:avLst/>
          </a:prstGeom>
          <a:gradFill rotWithShape="1">
            <a:gsLst>
              <a:gs pos="0">
                <a:schemeClr val="bg1">
                  <a:alpha val="37999"/>
                </a:schemeClr>
              </a:gs>
              <a:gs pos="100000">
                <a:srgbClr val="000066"/>
              </a:gs>
            </a:gsLst>
            <a:lin ang="5400000" scaled="1"/>
          </a:gradFill>
          <a:ln w="9525">
            <a:noFill/>
            <a:miter lim="800000"/>
            <a:headEnd/>
            <a:tailEnd/>
          </a:ln>
        </p:spPr>
        <p:txBody>
          <a:bodyPr wrap="none" anchor="ctr"/>
          <a:lstStyle/>
          <a:p>
            <a:endParaRPr lang="en-US" dirty="0">
              <a:solidFill>
                <a:srgbClr val="000000"/>
              </a:solidFill>
            </a:endParaRPr>
          </a:p>
        </p:txBody>
      </p:sp>
      <p:sp>
        <p:nvSpPr>
          <p:cNvPr id="2051" name="Rectangle 2"/>
          <p:cNvSpPr>
            <a:spLocks noGrp="1" noChangeArrowheads="1"/>
          </p:cNvSpPr>
          <p:nvPr>
            <p:ph type="ctrTitle"/>
          </p:nvPr>
        </p:nvSpPr>
        <p:spPr>
          <a:xfrm>
            <a:off x="381000" y="2347752"/>
            <a:ext cx="8686801" cy="2160954"/>
          </a:xfrm>
        </p:spPr>
        <p:txBody>
          <a:bodyPr/>
          <a:lstStyle/>
          <a:p>
            <a:pPr eaLnBrk="1" hangingPunct="1">
              <a:lnSpc>
                <a:spcPct val="100000"/>
              </a:lnSpc>
            </a:pPr>
            <a:r>
              <a:rPr lang="en-US" sz="2000" dirty="0" smtClean="0"/>
              <a:t>Novel </a:t>
            </a:r>
            <a:r>
              <a:rPr lang="en-US" sz="2000" dirty="0"/>
              <a:t>Combustion Concepts for Emerging Propulsion </a:t>
            </a:r>
            <a:r>
              <a:rPr lang="en-US" sz="2000" dirty="0" smtClean="0"/>
              <a:t>Systems:  </a:t>
            </a:r>
            <a:r>
              <a:rPr lang="en-US" sz="3600" dirty="0" smtClean="0"/>
              <a:t>Heated Air Cycle Engines - Extending Mission Range/Endurance Propulsion and Power for days, months, years</a:t>
            </a:r>
            <a:r>
              <a:rPr lang="en-US" sz="4000" dirty="0"/>
              <a:t/>
            </a:r>
            <a:br>
              <a:rPr lang="en-US" sz="4000" dirty="0"/>
            </a:br>
            <a:r>
              <a:rPr lang="en-US" sz="2800" dirty="0" smtClean="0"/>
              <a:t>September 2018</a:t>
            </a:r>
            <a:endParaRPr lang="en-US" dirty="0" smtClean="0"/>
          </a:p>
        </p:txBody>
      </p:sp>
      <p:sp>
        <p:nvSpPr>
          <p:cNvPr id="2052" name="Rectangle 3"/>
          <p:cNvSpPr>
            <a:spLocks noGrp="1" noChangeArrowheads="1"/>
          </p:cNvSpPr>
          <p:nvPr>
            <p:ph type="subTitle" idx="1"/>
          </p:nvPr>
        </p:nvSpPr>
        <p:spPr>
          <a:xfrm>
            <a:off x="3577005" y="4987971"/>
            <a:ext cx="5418138" cy="1746919"/>
          </a:xfrm>
          <a:noFill/>
        </p:spPr>
        <p:txBody>
          <a:bodyPr/>
          <a:lstStyle/>
          <a:p>
            <a:pPr algn="r" eaLnBrk="1" hangingPunct="1">
              <a:spcBef>
                <a:spcPts val="0"/>
              </a:spcBef>
            </a:pPr>
            <a:r>
              <a:rPr lang="en-US" dirty="0" smtClean="0">
                <a:solidFill>
                  <a:schemeClr val="bg1"/>
                </a:solidFill>
              </a:rPr>
              <a:t>Advanced Concepts Group</a:t>
            </a:r>
            <a:endParaRPr lang="en-US" sz="2000" dirty="0" smtClean="0">
              <a:solidFill>
                <a:schemeClr val="bg1"/>
              </a:solidFill>
            </a:endParaRPr>
          </a:p>
          <a:p>
            <a:pPr algn="r" eaLnBrk="1" hangingPunct="1">
              <a:spcBef>
                <a:spcPts val="0"/>
              </a:spcBef>
            </a:pPr>
            <a:r>
              <a:rPr lang="en-US" sz="2000" dirty="0" smtClean="0">
                <a:solidFill>
                  <a:schemeClr val="bg1"/>
                </a:solidFill>
              </a:rPr>
              <a:t>Turbine Engine Division</a:t>
            </a:r>
          </a:p>
          <a:p>
            <a:pPr algn="r" eaLnBrk="1" hangingPunct="1">
              <a:spcBef>
                <a:spcPts val="0"/>
              </a:spcBef>
            </a:pPr>
            <a:r>
              <a:rPr lang="en-US" sz="2000" dirty="0" smtClean="0">
                <a:solidFill>
                  <a:schemeClr val="bg1"/>
                </a:solidFill>
              </a:rPr>
              <a:t>Aerospace Systems Directorate</a:t>
            </a:r>
          </a:p>
        </p:txBody>
      </p:sp>
      <p:pic>
        <p:nvPicPr>
          <p:cNvPr id="2053" name="Picture 7" descr="AFRL GLOBE LOGO_colo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52400"/>
            <a:ext cx="5334000" cy="1716087"/>
          </a:xfrm>
          <a:prstGeom prst="rect">
            <a:avLst/>
          </a:prstGeom>
          <a:noFill/>
          <a:ln w="9525">
            <a:noFill/>
            <a:miter lim="800000"/>
            <a:headEnd/>
            <a:tailEnd/>
          </a:ln>
        </p:spPr>
      </p:pic>
      <p:sp>
        <p:nvSpPr>
          <p:cNvPr id="2055" name="Text Box 10"/>
          <p:cNvSpPr txBox="1">
            <a:spLocks noChangeArrowheads="1"/>
          </p:cNvSpPr>
          <p:nvPr/>
        </p:nvSpPr>
        <p:spPr bwMode="auto">
          <a:xfrm>
            <a:off x="2700195" y="6553200"/>
            <a:ext cx="3733800" cy="274638"/>
          </a:xfrm>
          <a:prstGeom prst="rect">
            <a:avLst/>
          </a:prstGeom>
          <a:noFill/>
          <a:ln w="9525">
            <a:noFill/>
            <a:miter lim="800000"/>
            <a:headEnd/>
            <a:tailEnd/>
          </a:ln>
        </p:spPr>
        <p:txBody>
          <a:bodyPr>
            <a:spAutoFit/>
          </a:bodyPr>
          <a:lstStyle/>
          <a:p>
            <a:pPr algn="ctr">
              <a:spcBef>
                <a:spcPct val="50000"/>
              </a:spcBef>
            </a:pPr>
            <a:r>
              <a:rPr lang="en-US" sz="1200" dirty="0">
                <a:solidFill>
                  <a:srgbClr val="FFFFFF"/>
                </a:solidFill>
              </a:rPr>
              <a:t>For Official Use Only</a:t>
            </a:r>
          </a:p>
        </p:txBody>
      </p:sp>
      <p:sp>
        <p:nvSpPr>
          <p:cNvPr id="8" name="TextBox 7"/>
          <p:cNvSpPr txBox="1"/>
          <p:nvPr/>
        </p:nvSpPr>
        <p:spPr>
          <a:xfrm>
            <a:off x="5252484" y="6519446"/>
            <a:ext cx="3742659" cy="215444"/>
          </a:xfrm>
          <a:prstGeom prst="rect">
            <a:avLst/>
          </a:prstGeom>
          <a:noFill/>
        </p:spPr>
        <p:txBody>
          <a:bodyPr wrap="square" rtlCol="0">
            <a:spAutoFit/>
          </a:bodyPr>
          <a:lstStyle/>
          <a:p>
            <a:pPr algn="ctr"/>
            <a:endParaRPr lang="en-US" sz="800" dirty="0">
              <a:solidFill>
                <a:srgbClr val="FFFFFF"/>
              </a:solidFill>
            </a:endParaRPr>
          </a:p>
        </p:txBody>
      </p:sp>
      <p:pic>
        <p:nvPicPr>
          <p:cNvPr id="12" name="Picture 11" descr="RQ Logo_Final_2 Stars(USE THIS).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6322399" y="152400"/>
            <a:ext cx="1602828" cy="1613116"/>
          </a:xfrm>
          <a:prstGeom prst="rect">
            <a:avLst/>
          </a:prstGeom>
        </p:spPr>
      </p:pic>
      <p:pic>
        <p:nvPicPr>
          <p:cNvPr id="14" name="Picture 13" descr="new AF logo.tif"/>
          <p:cNvPicPr>
            <a:picLocks noChangeAspect="1"/>
          </p:cNvPicPr>
          <p:nvPr/>
        </p:nvPicPr>
        <p:blipFill>
          <a:blip r:embed="rId5" cstate="print">
            <a:lum bright="1000"/>
            <a:extLst>
              <a:ext uri="{28A0092B-C50C-407E-A947-70E740481C1C}">
                <a14:useLocalDpi xmlns:a14="http://schemas.microsoft.com/office/drawing/2010/main" val="0"/>
              </a:ext>
            </a:extLst>
          </a:blip>
          <a:stretch>
            <a:fillRect/>
          </a:stretch>
        </p:blipFill>
        <p:spPr>
          <a:xfrm>
            <a:off x="228600" y="4109600"/>
            <a:ext cx="2869389" cy="2596000"/>
          </a:xfrm>
          <a:prstGeom prst="rect">
            <a:avLst/>
          </a:prstGeom>
        </p:spPr>
      </p:pic>
    </p:spTree>
    <p:extLst>
      <p:ext uri="{BB962C8B-B14F-4D97-AF65-F5344CB8AC3E}">
        <p14:creationId xmlns:p14="http://schemas.microsoft.com/office/powerpoint/2010/main" val="3300670435"/>
      </p:ext>
    </p:extLst>
  </p:cSld>
  <p:clrMapOvr>
    <a:masterClrMapping/>
  </p:clrMapOvr>
  <p:transition>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Earth’s Core Heating</a:t>
            </a:r>
            <a:endParaRPr lang="en-US" dirty="0"/>
          </a:p>
        </p:txBody>
      </p:sp>
      <p:pic>
        <p:nvPicPr>
          <p:cNvPr id="75778" name="Picture 2" descr="File:Evolution of Earth's radiogenic heat.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90600"/>
            <a:ext cx="7620000"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16424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80259"/>
            <a:ext cx="6934200" cy="822960"/>
          </a:xfrm>
        </p:spPr>
        <p:txBody>
          <a:bodyPr/>
          <a:lstStyle/>
          <a:p>
            <a:r>
              <a:rPr lang="en-US" dirty="0" smtClean="0"/>
              <a:t>Atomic Transformation Processes</a:t>
            </a:r>
            <a:endParaRPr lang="en-US" dirty="0"/>
          </a:p>
        </p:txBody>
      </p:sp>
      <p:pic>
        <p:nvPicPr>
          <p:cNvPr id="74754" name="Picture 2" descr="File:Alfa beta gamma neutron radiatio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609" y="1327836"/>
            <a:ext cx="3027892" cy="50521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38354" y="2023484"/>
            <a:ext cx="2805646" cy="369332"/>
          </a:xfrm>
          <a:prstGeom prst="rect">
            <a:avLst/>
          </a:prstGeom>
          <a:noFill/>
        </p:spPr>
        <p:txBody>
          <a:bodyPr wrap="square" rtlCol="0">
            <a:spAutoFit/>
          </a:bodyPr>
          <a:lstStyle/>
          <a:p>
            <a:r>
              <a:rPr lang="en-US" sz="1600" dirty="0" smtClean="0">
                <a:solidFill>
                  <a:srgbClr val="000000"/>
                </a:solidFill>
                <a:latin typeface="Arial" charset="0"/>
              </a:rPr>
              <a:t>(paper, skin, cell walls)</a:t>
            </a:r>
            <a:endParaRPr lang="en-US" sz="1600" dirty="0">
              <a:solidFill>
                <a:srgbClr val="000000"/>
              </a:solidFill>
              <a:latin typeface="Arial" charset="0"/>
            </a:endParaRPr>
          </a:p>
        </p:txBody>
      </p:sp>
      <p:sp>
        <p:nvSpPr>
          <p:cNvPr id="6" name="TextBox 5"/>
          <p:cNvSpPr txBox="1"/>
          <p:nvPr/>
        </p:nvSpPr>
        <p:spPr>
          <a:xfrm>
            <a:off x="6169306" y="3149600"/>
            <a:ext cx="2856232" cy="369332"/>
          </a:xfrm>
          <a:prstGeom prst="rect">
            <a:avLst/>
          </a:prstGeom>
          <a:noFill/>
        </p:spPr>
        <p:txBody>
          <a:bodyPr wrap="square" rtlCol="0">
            <a:spAutoFit/>
          </a:bodyPr>
          <a:lstStyle/>
          <a:p>
            <a:r>
              <a:rPr lang="en-US" sz="1600" dirty="0" smtClean="0">
                <a:solidFill>
                  <a:srgbClr val="000000"/>
                </a:solidFill>
                <a:latin typeface="Arial" charset="0"/>
              </a:rPr>
              <a:t>(aluminum or metal sheet)</a:t>
            </a:r>
            <a:endParaRPr lang="en-US" sz="1600" dirty="0">
              <a:solidFill>
                <a:srgbClr val="000000"/>
              </a:solidFill>
              <a:latin typeface="Arial" charset="0"/>
            </a:endParaRPr>
          </a:p>
        </p:txBody>
      </p:sp>
      <p:sp>
        <p:nvSpPr>
          <p:cNvPr id="7" name="TextBox 6"/>
          <p:cNvSpPr txBox="1"/>
          <p:nvPr/>
        </p:nvSpPr>
        <p:spPr>
          <a:xfrm>
            <a:off x="6709834" y="4223223"/>
            <a:ext cx="2746020" cy="923330"/>
          </a:xfrm>
          <a:prstGeom prst="rect">
            <a:avLst/>
          </a:prstGeom>
          <a:noFill/>
        </p:spPr>
        <p:txBody>
          <a:bodyPr wrap="square" rtlCol="0">
            <a:spAutoFit/>
          </a:bodyPr>
          <a:lstStyle/>
          <a:p>
            <a:r>
              <a:rPr lang="en-US" sz="1600" dirty="0" smtClean="0">
                <a:solidFill>
                  <a:srgbClr val="000000"/>
                </a:solidFill>
                <a:latin typeface="Arial" charset="0"/>
              </a:rPr>
              <a:t>(Lead or massive amounts of concrete, earth, …)</a:t>
            </a:r>
            <a:endParaRPr lang="en-US" sz="1600" dirty="0">
              <a:solidFill>
                <a:srgbClr val="000000"/>
              </a:solidFill>
              <a:latin typeface="Arial" charset="0"/>
            </a:endParaRPr>
          </a:p>
        </p:txBody>
      </p:sp>
      <p:sp>
        <p:nvSpPr>
          <p:cNvPr id="8" name="TextBox 7"/>
          <p:cNvSpPr txBox="1"/>
          <p:nvPr/>
        </p:nvSpPr>
        <p:spPr>
          <a:xfrm>
            <a:off x="6999110" y="5540647"/>
            <a:ext cx="1772356" cy="646331"/>
          </a:xfrm>
          <a:prstGeom prst="rect">
            <a:avLst/>
          </a:prstGeom>
          <a:noFill/>
        </p:spPr>
        <p:txBody>
          <a:bodyPr wrap="square" rtlCol="0">
            <a:spAutoFit/>
          </a:bodyPr>
          <a:lstStyle/>
          <a:p>
            <a:r>
              <a:rPr lang="en-US" sz="1600" dirty="0" smtClean="0">
                <a:solidFill>
                  <a:srgbClr val="000000"/>
                </a:solidFill>
                <a:latin typeface="Arial" charset="0"/>
              </a:rPr>
              <a:t>(water, concrete)</a:t>
            </a:r>
            <a:endParaRPr lang="en-US" sz="1600" dirty="0">
              <a:solidFill>
                <a:srgbClr val="000000"/>
              </a:solidFill>
              <a:latin typeface="Arial" charset="0"/>
            </a:endParaRPr>
          </a:p>
        </p:txBody>
      </p:sp>
      <p:sp>
        <p:nvSpPr>
          <p:cNvPr id="5" name="TextBox 4"/>
          <p:cNvSpPr txBox="1"/>
          <p:nvPr/>
        </p:nvSpPr>
        <p:spPr>
          <a:xfrm>
            <a:off x="778933" y="1964267"/>
            <a:ext cx="2810934" cy="369332"/>
          </a:xfrm>
          <a:prstGeom prst="rect">
            <a:avLst/>
          </a:prstGeom>
          <a:noFill/>
        </p:spPr>
        <p:txBody>
          <a:bodyPr wrap="square" rtlCol="0">
            <a:spAutoFit/>
          </a:bodyPr>
          <a:lstStyle/>
          <a:p>
            <a:r>
              <a:rPr lang="en-US" sz="1600" dirty="0" smtClean="0">
                <a:solidFill>
                  <a:srgbClr val="000000"/>
                </a:solidFill>
                <a:latin typeface="Arial" charset="0"/>
              </a:rPr>
              <a:t>Alpha (Helium)</a:t>
            </a:r>
            <a:endParaRPr lang="en-US" sz="1600" dirty="0">
              <a:solidFill>
                <a:srgbClr val="000000"/>
              </a:solidFill>
              <a:latin typeface="Arial" charset="0"/>
            </a:endParaRPr>
          </a:p>
        </p:txBody>
      </p:sp>
      <p:sp>
        <p:nvSpPr>
          <p:cNvPr id="10" name="TextBox 9"/>
          <p:cNvSpPr txBox="1"/>
          <p:nvPr/>
        </p:nvSpPr>
        <p:spPr>
          <a:xfrm>
            <a:off x="778933" y="2964934"/>
            <a:ext cx="2810934" cy="369332"/>
          </a:xfrm>
          <a:prstGeom prst="rect">
            <a:avLst/>
          </a:prstGeom>
          <a:noFill/>
        </p:spPr>
        <p:txBody>
          <a:bodyPr wrap="square" rtlCol="0">
            <a:spAutoFit/>
          </a:bodyPr>
          <a:lstStyle/>
          <a:p>
            <a:r>
              <a:rPr lang="en-US" sz="1600" dirty="0">
                <a:solidFill>
                  <a:srgbClr val="000000"/>
                </a:solidFill>
                <a:latin typeface="Arial" charset="0"/>
              </a:rPr>
              <a:t>B</a:t>
            </a:r>
            <a:r>
              <a:rPr lang="en-US" sz="1600" dirty="0" smtClean="0">
                <a:solidFill>
                  <a:srgbClr val="000000"/>
                </a:solidFill>
                <a:latin typeface="Arial" charset="0"/>
              </a:rPr>
              <a:t>eta – (electron)</a:t>
            </a:r>
            <a:endParaRPr lang="en-US" sz="1600" dirty="0">
              <a:solidFill>
                <a:srgbClr val="000000"/>
              </a:solidFill>
              <a:latin typeface="Arial" charset="0"/>
            </a:endParaRPr>
          </a:p>
        </p:txBody>
      </p:sp>
      <p:sp>
        <p:nvSpPr>
          <p:cNvPr id="11" name="TextBox 10"/>
          <p:cNvSpPr txBox="1"/>
          <p:nvPr/>
        </p:nvSpPr>
        <p:spPr>
          <a:xfrm>
            <a:off x="778933" y="3853891"/>
            <a:ext cx="2810934" cy="369332"/>
          </a:xfrm>
          <a:prstGeom prst="rect">
            <a:avLst/>
          </a:prstGeom>
          <a:noFill/>
        </p:spPr>
        <p:txBody>
          <a:bodyPr wrap="square" rtlCol="0">
            <a:spAutoFit/>
          </a:bodyPr>
          <a:lstStyle/>
          <a:p>
            <a:r>
              <a:rPr lang="en-US" sz="1600" dirty="0">
                <a:solidFill>
                  <a:srgbClr val="000000"/>
                </a:solidFill>
                <a:latin typeface="Arial" charset="0"/>
              </a:rPr>
              <a:t>B</a:t>
            </a:r>
            <a:r>
              <a:rPr lang="en-US" sz="1600" dirty="0" smtClean="0">
                <a:solidFill>
                  <a:srgbClr val="000000"/>
                </a:solidFill>
                <a:latin typeface="Arial" charset="0"/>
              </a:rPr>
              <a:t>eta + (positron)</a:t>
            </a:r>
          </a:p>
        </p:txBody>
      </p:sp>
      <p:sp>
        <p:nvSpPr>
          <p:cNvPr id="12" name="TextBox 11"/>
          <p:cNvSpPr txBox="1"/>
          <p:nvPr/>
        </p:nvSpPr>
        <p:spPr>
          <a:xfrm>
            <a:off x="805920" y="4584932"/>
            <a:ext cx="2810934" cy="369332"/>
          </a:xfrm>
          <a:prstGeom prst="rect">
            <a:avLst/>
          </a:prstGeom>
          <a:noFill/>
        </p:spPr>
        <p:txBody>
          <a:bodyPr wrap="square" rtlCol="0">
            <a:spAutoFit/>
          </a:bodyPr>
          <a:lstStyle/>
          <a:p>
            <a:r>
              <a:rPr lang="en-US" sz="1600" dirty="0" smtClean="0">
                <a:solidFill>
                  <a:srgbClr val="000000"/>
                </a:solidFill>
                <a:latin typeface="Arial" charset="0"/>
              </a:rPr>
              <a:t>Gamma</a:t>
            </a:r>
            <a:endParaRPr lang="en-US" sz="1600" dirty="0">
              <a:solidFill>
                <a:srgbClr val="000000"/>
              </a:solidFill>
              <a:latin typeface="Arial" charset="0"/>
            </a:endParaRPr>
          </a:p>
        </p:txBody>
      </p:sp>
      <p:cxnSp>
        <p:nvCxnSpPr>
          <p:cNvPr id="13" name="Straight Arrow Connector 12"/>
          <p:cNvCxnSpPr/>
          <p:nvPr/>
        </p:nvCxnSpPr>
        <p:spPr bwMode="auto">
          <a:xfrm flipH="1">
            <a:off x="1764418" y="4223223"/>
            <a:ext cx="199848" cy="361709"/>
          </a:xfrm>
          <a:prstGeom prst="straightConnector1">
            <a:avLst/>
          </a:prstGeom>
          <a:noFill/>
          <a:ln w="25400" cap="flat" cmpd="sng" algn="ctr">
            <a:solidFill>
              <a:schemeClr val="tx1"/>
            </a:solidFill>
            <a:prstDash val="solid"/>
            <a:round/>
            <a:headEnd type="none" w="med" len="med"/>
            <a:tailEnd type="triangle"/>
          </a:ln>
          <a:effectLst/>
        </p:spPr>
      </p:cxnSp>
      <p:sp>
        <p:nvSpPr>
          <p:cNvPr id="15" name="TextBox 14"/>
          <p:cNvSpPr txBox="1"/>
          <p:nvPr/>
        </p:nvSpPr>
        <p:spPr>
          <a:xfrm>
            <a:off x="903110" y="5694890"/>
            <a:ext cx="2810934" cy="369332"/>
          </a:xfrm>
          <a:prstGeom prst="rect">
            <a:avLst/>
          </a:prstGeom>
          <a:noFill/>
        </p:spPr>
        <p:txBody>
          <a:bodyPr wrap="square" rtlCol="0">
            <a:spAutoFit/>
          </a:bodyPr>
          <a:lstStyle/>
          <a:p>
            <a:r>
              <a:rPr lang="en-US" sz="1600" dirty="0" smtClean="0">
                <a:solidFill>
                  <a:srgbClr val="000000"/>
                </a:solidFill>
                <a:latin typeface="Arial" charset="0"/>
              </a:rPr>
              <a:t>Neutron</a:t>
            </a:r>
            <a:endParaRPr lang="en-US" sz="1600" dirty="0">
              <a:solidFill>
                <a:srgbClr val="000000"/>
              </a:solidFill>
              <a:latin typeface="Arial" charset="0"/>
            </a:endParaRPr>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62378" y="1039554"/>
            <a:ext cx="2085622" cy="926944"/>
          </a:xfrm>
          <a:prstGeom prst="rect">
            <a:avLst/>
          </a:prstGeom>
        </p:spPr>
      </p:pic>
      <p:sp>
        <p:nvSpPr>
          <p:cNvPr id="16" name="TextBox 15"/>
          <p:cNvSpPr txBox="1"/>
          <p:nvPr/>
        </p:nvSpPr>
        <p:spPr>
          <a:xfrm>
            <a:off x="6999110" y="1196623"/>
            <a:ext cx="1941689" cy="369332"/>
          </a:xfrm>
          <a:prstGeom prst="rect">
            <a:avLst/>
          </a:prstGeom>
          <a:noFill/>
        </p:spPr>
        <p:txBody>
          <a:bodyPr wrap="square" rtlCol="0">
            <a:spAutoFit/>
          </a:bodyPr>
          <a:lstStyle/>
          <a:p>
            <a:r>
              <a:rPr lang="en-US" sz="1600" b="1" u="sng" dirty="0" smtClean="0">
                <a:solidFill>
                  <a:srgbClr val="000000"/>
                </a:solidFill>
                <a:latin typeface="Arial" charset="0"/>
              </a:rPr>
              <a:t>Shielding</a:t>
            </a:r>
            <a:endParaRPr lang="en-US" sz="1600" b="1" u="sng" dirty="0">
              <a:solidFill>
                <a:srgbClr val="000000"/>
              </a:solidFill>
              <a:latin typeface="Arial" charset="0"/>
            </a:endParaRPr>
          </a:p>
        </p:txBody>
      </p:sp>
      <p:pic>
        <p:nvPicPr>
          <p:cNvPr id="76802" name="Picture 2" descr="Image result for incredible hul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4449" y="4703224"/>
            <a:ext cx="1514387" cy="104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75396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9697"/>
            <a:ext cx="6248400" cy="981075"/>
          </a:xfrm>
        </p:spPr>
        <p:txBody>
          <a:bodyPr/>
          <a:lstStyle/>
          <a:p>
            <a:r>
              <a:rPr lang="en-US" dirty="0" err="1" smtClean="0"/>
              <a:t>RadioIsotopes</a:t>
            </a:r>
            <a:r>
              <a:rPr lang="en-US" dirty="0" smtClean="0"/>
              <a:t/>
            </a:r>
            <a:br>
              <a:rPr lang="en-US" dirty="0" smtClean="0"/>
            </a:br>
            <a:r>
              <a:rPr lang="en-US" sz="2000" dirty="0" smtClean="0">
                <a:solidFill>
                  <a:schemeClr val="tx1"/>
                </a:solidFill>
              </a:rPr>
              <a:t>(and some key parameters)</a:t>
            </a:r>
            <a:endParaRPr lang="en-US" sz="2000" dirty="0">
              <a:solidFill>
                <a:schemeClr val="tx1"/>
              </a:solidFill>
            </a:endParaRPr>
          </a:p>
        </p:txBody>
      </p:sp>
      <p:sp>
        <p:nvSpPr>
          <p:cNvPr id="5" name="TextBox 4"/>
          <p:cNvSpPr txBox="1"/>
          <p:nvPr/>
        </p:nvSpPr>
        <p:spPr>
          <a:xfrm>
            <a:off x="228600" y="4234597"/>
            <a:ext cx="8582624" cy="1477328"/>
          </a:xfrm>
          <a:prstGeom prst="rect">
            <a:avLst/>
          </a:prstGeom>
          <a:noFill/>
        </p:spPr>
        <p:txBody>
          <a:bodyPr wrap="square" rtlCol="0">
            <a:spAutoFit/>
          </a:bodyPr>
          <a:lstStyle/>
          <a:p>
            <a:r>
              <a:rPr lang="en-US" dirty="0" smtClean="0">
                <a:solidFill>
                  <a:srgbClr val="000000"/>
                </a:solidFill>
                <a:latin typeface="Arial" charset="0"/>
              </a:rPr>
              <a:t>Want:</a:t>
            </a:r>
          </a:p>
          <a:p>
            <a:pPr marL="285750" indent="-285750">
              <a:buFont typeface="Arial" panose="020B0604020202020204" pitchFamily="34" charset="0"/>
              <a:buChar char="•"/>
            </a:pPr>
            <a:r>
              <a:rPr lang="en-US" b="1" u="sng" dirty="0" smtClean="0">
                <a:solidFill>
                  <a:srgbClr val="000000"/>
                </a:solidFill>
                <a:latin typeface="Arial" charset="0"/>
              </a:rPr>
              <a:t>Short half-life</a:t>
            </a:r>
            <a:r>
              <a:rPr lang="en-US" b="1" dirty="0" smtClean="0">
                <a:solidFill>
                  <a:srgbClr val="000000"/>
                </a:solidFill>
                <a:latin typeface="Arial" charset="0"/>
              </a:rPr>
              <a:t> </a:t>
            </a:r>
            <a:r>
              <a:rPr lang="en-US" dirty="0">
                <a:solidFill>
                  <a:srgbClr val="000000"/>
                </a:solidFill>
                <a:latin typeface="Arial" charset="0"/>
              </a:rPr>
              <a:t>(Decay quickly to harmless levels if dispersed</a:t>
            </a:r>
            <a:r>
              <a:rPr lang="en-US" dirty="0" smtClean="0">
                <a:solidFill>
                  <a:srgbClr val="000000"/>
                </a:solidFill>
                <a:latin typeface="Arial" charset="0"/>
              </a:rPr>
              <a:t>?)</a:t>
            </a:r>
          </a:p>
          <a:p>
            <a:pPr marL="285750" indent="-285750">
              <a:buFont typeface="Arial" panose="020B0604020202020204" pitchFamily="34" charset="0"/>
              <a:buChar char="•"/>
            </a:pPr>
            <a:r>
              <a:rPr lang="en-US" b="1" u="sng" dirty="0">
                <a:solidFill>
                  <a:srgbClr val="000000"/>
                </a:solidFill>
                <a:latin typeface="Arial" charset="0"/>
              </a:rPr>
              <a:t>Low Radiation</a:t>
            </a:r>
            <a:r>
              <a:rPr lang="en-US" b="1" dirty="0">
                <a:solidFill>
                  <a:srgbClr val="000000"/>
                </a:solidFill>
                <a:latin typeface="Arial" charset="0"/>
              </a:rPr>
              <a:t> </a:t>
            </a:r>
            <a:r>
              <a:rPr lang="en-US" dirty="0">
                <a:solidFill>
                  <a:srgbClr val="000000"/>
                </a:solidFill>
                <a:latin typeface="Arial" charset="0"/>
              </a:rPr>
              <a:t>(Alpha/Low-energy Beta Decay doesn’t penetrate </a:t>
            </a:r>
            <a:r>
              <a:rPr lang="en-US" dirty="0" smtClean="0">
                <a:solidFill>
                  <a:srgbClr val="000000"/>
                </a:solidFill>
                <a:latin typeface="Arial" charset="0"/>
              </a:rPr>
              <a:t>skin) </a:t>
            </a:r>
          </a:p>
          <a:p>
            <a:pPr marL="285750" indent="-285750">
              <a:buFont typeface="Arial" panose="020B0604020202020204" pitchFamily="34" charset="0"/>
              <a:buChar char="•"/>
            </a:pPr>
            <a:r>
              <a:rPr lang="en-US" b="1" u="sng" dirty="0" smtClean="0">
                <a:solidFill>
                  <a:srgbClr val="000000"/>
                </a:solidFill>
                <a:latin typeface="Arial" charset="0"/>
              </a:rPr>
              <a:t>High Power</a:t>
            </a:r>
            <a:r>
              <a:rPr lang="en-US" b="1" dirty="0" smtClean="0">
                <a:solidFill>
                  <a:srgbClr val="000000"/>
                </a:solidFill>
                <a:latin typeface="Arial" charset="0"/>
              </a:rPr>
              <a:t> </a:t>
            </a:r>
            <a:r>
              <a:rPr lang="en-US" dirty="0" smtClean="0">
                <a:solidFill>
                  <a:srgbClr val="000000"/>
                </a:solidFill>
                <a:latin typeface="Arial" charset="0"/>
              </a:rPr>
              <a:t>per weight (kW/</a:t>
            </a:r>
            <a:r>
              <a:rPr lang="en-US" dirty="0" err="1" smtClean="0">
                <a:solidFill>
                  <a:srgbClr val="000000"/>
                </a:solidFill>
                <a:latin typeface="Arial" charset="0"/>
              </a:rPr>
              <a:t>lb</a:t>
            </a:r>
            <a:r>
              <a:rPr lang="en-US" dirty="0" smtClean="0">
                <a:solidFill>
                  <a:srgbClr val="000000"/>
                </a:solidFill>
                <a:latin typeface="Arial" charset="0"/>
              </a:rPr>
              <a:t>)</a:t>
            </a:r>
          </a:p>
          <a:p>
            <a:pPr marL="285750" indent="-285750">
              <a:buFont typeface="Arial" panose="020B0604020202020204" pitchFamily="34" charset="0"/>
              <a:buChar char="•"/>
            </a:pPr>
            <a:r>
              <a:rPr lang="en-US" b="1" u="sng" dirty="0" smtClean="0">
                <a:solidFill>
                  <a:srgbClr val="000000"/>
                </a:solidFill>
                <a:latin typeface="Arial" charset="0"/>
              </a:rPr>
              <a:t>High Temperature</a:t>
            </a:r>
            <a:r>
              <a:rPr lang="en-US" b="1" dirty="0" smtClean="0">
                <a:solidFill>
                  <a:srgbClr val="000000"/>
                </a:solidFill>
                <a:latin typeface="Arial" charset="0"/>
              </a:rPr>
              <a:t> </a:t>
            </a:r>
            <a:r>
              <a:rPr lang="en-US" dirty="0" smtClean="0">
                <a:solidFill>
                  <a:srgbClr val="000000"/>
                </a:solidFill>
                <a:latin typeface="Arial" charset="0"/>
              </a:rPr>
              <a:t>Stability (high melting temperature/low CTE, or stable oxide)</a:t>
            </a:r>
          </a:p>
        </p:txBody>
      </p:sp>
      <p:sp>
        <p:nvSpPr>
          <p:cNvPr id="7" name="Rectangle 6"/>
          <p:cNvSpPr/>
          <p:nvPr/>
        </p:nvSpPr>
        <p:spPr>
          <a:xfrm>
            <a:off x="1676400" y="5698673"/>
            <a:ext cx="6035040" cy="822960"/>
          </a:xfrm>
          <a:prstGeom prst="rect">
            <a:avLst/>
          </a:prstGeom>
          <a:solidFill>
            <a:srgbClr val="FFFF00"/>
          </a:solidFill>
          <a:ln>
            <a:solidFill>
              <a:schemeClr val="tx1"/>
            </a:solidFill>
          </a:ln>
        </p:spPr>
        <p:txBody>
          <a:bodyPr wrap="square">
            <a:spAutoFit/>
          </a:bodyPr>
          <a:lstStyle/>
          <a:p>
            <a:r>
              <a:rPr lang="en-US" sz="2400" b="1" dirty="0" smtClean="0">
                <a:solidFill>
                  <a:srgbClr val="000000"/>
                </a:solidFill>
                <a:latin typeface="Arial" charset="0"/>
              </a:rPr>
              <a:t>Isotopes: 	50,000-4,000,000 </a:t>
            </a:r>
            <a:r>
              <a:rPr lang="en-US" sz="2400" b="1" dirty="0">
                <a:solidFill>
                  <a:srgbClr val="000000"/>
                </a:solidFill>
                <a:latin typeface="Arial" charset="0"/>
              </a:rPr>
              <a:t>x </a:t>
            </a:r>
            <a:r>
              <a:rPr lang="en-US" sz="2400" b="1" dirty="0" smtClean="0">
                <a:solidFill>
                  <a:srgbClr val="000000"/>
                </a:solidFill>
                <a:latin typeface="Arial" charset="0"/>
              </a:rPr>
              <a:t>10</a:t>
            </a:r>
            <a:r>
              <a:rPr lang="en-US" sz="2400" b="1" baseline="30000" dirty="0">
                <a:solidFill>
                  <a:srgbClr val="000000"/>
                </a:solidFill>
                <a:latin typeface="Arial" charset="0"/>
              </a:rPr>
              <a:t>6</a:t>
            </a:r>
            <a:r>
              <a:rPr lang="en-US" sz="2400" b="1" dirty="0" smtClean="0">
                <a:solidFill>
                  <a:srgbClr val="000000"/>
                </a:solidFill>
                <a:latin typeface="Arial" charset="0"/>
              </a:rPr>
              <a:t> J/kg</a:t>
            </a:r>
          </a:p>
          <a:p>
            <a:r>
              <a:rPr lang="en-US" sz="2400" b="1" dirty="0" smtClean="0">
                <a:solidFill>
                  <a:srgbClr val="000000"/>
                </a:solidFill>
                <a:latin typeface="Arial" charset="0"/>
              </a:rPr>
              <a:t>Jet Fuel:   	                      </a:t>
            </a:r>
            <a:r>
              <a:rPr lang="en-US" sz="1100" b="1" dirty="0" smtClean="0">
                <a:solidFill>
                  <a:srgbClr val="000000"/>
                </a:solidFill>
                <a:latin typeface="Arial" charset="0"/>
              </a:rPr>
              <a:t> </a:t>
            </a:r>
            <a:r>
              <a:rPr lang="en-US" sz="2400" b="1" dirty="0" smtClean="0">
                <a:solidFill>
                  <a:srgbClr val="000000"/>
                </a:solidFill>
                <a:latin typeface="Arial" charset="0"/>
              </a:rPr>
              <a:t>  40 x 10</a:t>
            </a:r>
            <a:r>
              <a:rPr lang="en-US" sz="2400" b="1" baseline="30000" dirty="0" smtClean="0">
                <a:solidFill>
                  <a:srgbClr val="000000"/>
                </a:solidFill>
                <a:latin typeface="Arial" charset="0"/>
              </a:rPr>
              <a:t>6</a:t>
            </a:r>
            <a:r>
              <a:rPr lang="en-US" sz="2400" b="1" dirty="0" smtClean="0">
                <a:solidFill>
                  <a:srgbClr val="000000"/>
                </a:solidFill>
                <a:latin typeface="Arial" charset="0"/>
              </a:rPr>
              <a:t> </a:t>
            </a:r>
            <a:r>
              <a:rPr lang="en-US" sz="2400" b="1" dirty="0">
                <a:solidFill>
                  <a:srgbClr val="000000"/>
                </a:solidFill>
                <a:latin typeface="Arial" charset="0"/>
              </a:rPr>
              <a:t>J/kg</a:t>
            </a:r>
          </a:p>
          <a:p>
            <a:endParaRPr lang="en-US" sz="2400" b="1" baseline="30000" dirty="0">
              <a:solidFill>
                <a:srgbClr val="000000"/>
              </a:solidFill>
              <a:latin typeface="Arial" charset="0"/>
            </a:endParaRPr>
          </a:p>
        </p:txBody>
      </p:sp>
      <p:sp>
        <p:nvSpPr>
          <p:cNvPr id="4" name="TextBox 3"/>
          <p:cNvSpPr txBox="1"/>
          <p:nvPr/>
        </p:nvSpPr>
        <p:spPr>
          <a:xfrm>
            <a:off x="9656064" y="4523162"/>
            <a:ext cx="2489635" cy="646331"/>
          </a:xfrm>
          <a:prstGeom prst="rect">
            <a:avLst/>
          </a:prstGeom>
          <a:noFill/>
        </p:spPr>
        <p:txBody>
          <a:bodyPr wrap="square" rtlCol="0">
            <a:spAutoFit/>
          </a:bodyPr>
          <a:lstStyle/>
          <a:p>
            <a:r>
              <a:rPr lang="en-US" sz="1200" dirty="0" smtClean="0">
                <a:solidFill>
                  <a:srgbClr val="000000"/>
                </a:solidFill>
                <a:latin typeface="Arial" charset="0"/>
              </a:rPr>
              <a:t>More data?  Other isotopes, secondary/tertiary </a:t>
            </a:r>
            <a:r>
              <a:rPr lang="en-US" sz="1200" dirty="0">
                <a:solidFill>
                  <a:srgbClr val="000000"/>
                </a:solidFill>
                <a:latin typeface="Arial" charset="0"/>
              </a:rPr>
              <a:t>decay, heat transfer considerations, cost,</a:t>
            </a:r>
          </a:p>
        </p:txBody>
      </p:sp>
      <p:sp>
        <p:nvSpPr>
          <p:cNvPr id="6" name="TextBox 5"/>
          <p:cNvSpPr txBox="1"/>
          <p:nvPr/>
        </p:nvSpPr>
        <p:spPr>
          <a:xfrm>
            <a:off x="7086600" y="4196586"/>
            <a:ext cx="2435469" cy="246221"/>
          </a:xfrm>
          <a:prstGeom prst="rect">
            <a:avLst/>
          </a:prstGeom>
          <a:noFill/>
        </p:spPr>
        <p:txBody>
          <a:bodyPr wrap="square" rtlCol="0">
            <a:spAutoFit/>
          </a:bodyPr>
          <a:lstStyle/>
          <a:p>
            <a:r>
              <a:rPr lang="en-US" sz="1000" i="1" dirty="0" smtClean="0">
                <a:solidFill>
                  <a:srgbClr val="000000"/>
                </a:solidFill>
                <a:latin typeface="Arial" charset="0"/>
              </a:rPr>
              <a:t>derived from Langham, NPS 2013</a:t>
            </a:r>
            <a:endParaRPr lang="en-US" sz="1000" i="1" dirty="0">
              <a:solidFill>
                <a:srgbClr val="000000"/>
              </a:solidFill>
              <a:latin typeface="Arial" charset="0"/>
            </a:endParaRPr>
          </a:p>
        </p:txBody>
      </p:sp>
      <p:graphicFrame>
        <p:nvGraphicFramePr>
          <p:cNvPr id="10" name="Object 9"/>
          <p:cNvGraphicFramePr>
            <a:graphicFrameLocks noChangeAspect="1"/>
          </p:cNvGraphicFramePr>
          <p:nvPr>
            <p:extLst/>
          </p:nvPr>
        </p:nvGraphicFramePr>
        <p:xfrm>
          <a:off x="-1483236" y="1085160"/>
          <a:ext cx="12787341" cy="3105840"/>
        </p:xfrm>
        <a:graphic>
          <a:graphicData uri="http://schemas.openxmlformats.org/presentationml/2006/ole">
            <mc:AlternateContent xmlns:mc="http://schemas.openxmlformats.org/markup-compatibility/2006">
              <mc:Choice xmlns:v="urn:schemas-microsoft-com:vml" Requires="v">
                <p:oleObj spid="_x0000_s79895" name="Worksheet" r:id="rId5" imgW="11011140" imgH="2673403" progId="Excel.Sheet.12">
                  <p:embed/>
                </p:oleObj>
              </mc:Choice>
              <mc:Fallback>
                <p:oleObj name="Worksheet" r:id="rId5" imgW="11011140" imgH="2673403" progId="Excel.Sheet.12">
                  <p:embed/>
                  <p:pic>
                    <p:nvPicPr>
                      <p:cNvPr id="0" name=""/>
                      <p:cNvPicPr/>
                      <p:nvPr/>
                    </p:nvPicPr>
                    <p:blipFill>
                      <a:blip r:embed="rId6"/>
                      <a:stretch>
                        <a:fillRect/>
                      </a:stretch>
                    </p:blipFill>
                    <p:spPr>
                      <a:xfrm>
                        <a:off x="-1483236" y="1085160"/>
                        <a:ext cx="12787341" cy="3105840"/>
                      </a:xfrm>
                      <a:prstGeom prst="rect">
                        <a:avLst/>
                      </a:prstGeom>
                    </p:spPr>
                  </p:pic>
                </p:oleObj>
              </mc:Fallback>
            </mc:AlternateContent>
          </a:graphicData>
        </a:graphic>
      </p:graphicFrame>
    </p:spTree>
    <p:extLst>
      <p:ext uri="{BB962C8B-B14F-4D97-AF65-F5344CB8AC3E}">
        <p14:creationId xmlns:p14="http://schemas.microsoft.com/office/powerpoint/2010/main" val="15472230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371600" y="152400"/>
            <a:ext cx="6400800" cy="822960"/>
          </a:xfrm>
        </p:spPr>
        <p:txBody>
          <a:bodyPr/>
          <a:lstStyle/>
          <a:p>
            <a:r>
              <a:rPr lang="en-US" sz="3200" b="1" dirty="0" smtClean="0"/>
              <a:t>Energy Storage</a:t>
            </a:r>
          </a:p>
        </p:txBody>
      </p:sp>
      <p:sp>
        <p:nvSpPr>
          <p:cNvPr id="6" name="Rectangle 3"/>
          <p:cNvSpPr txBox="1">
            <a:spLocks noChangeArrowheads="1"/>
          </p:cNvSpPr>
          <p:nvPr/>
        </p:nvSpPr>
        <p:spPr bwMode="auto">
          <a:xfrm>
            <a:off x="517004" y="1066800"/>
            <a:ext cx="8850085" cy="4191000"/>
          </a:xfrm>
          <a:prstGeom prst="rect">
            <a:avLst/>
          </a:prstGeom>
          <a:noFill/>
          <a:ln w="9525">
            <a:noFill/>
            <a:miter lim="800000"/>
            <a:headEnd/>
            <a:tailEnd/>
          </a:ln>
        </p:spPr>
        <p:txBody>
          <a:bodyPr vert="horz" wrap="square" lIns="96838" tIns="47625" rIns="96838" bIns="47625" numCol="1" anchor="t" anchorCtr="0" compatLnSpc="1">
            <a:prstTxWarp prst="textNoShape">
              <a:avLst/>
            </a:prstTxWarp>
          </a:bodyPr>
          <a:lstStyle/>
          <a:p>
            <a:pPr marL="342900" indent="-342900" eaLnBrk="0" hangingPunct="0">
              <a:lnSpc>
                <a:spcPct val="60000"/>
              </a:lnSpc>
              <a:spcBef>
                <a:spcPct val="20000"/>
              </a:spcBef>
              <a:defRPr/>
            </a:pPr>
            <a:r>
              <a:rPr lang="en-US" sz="2000" b="1" u="sng" kern="0" dirty="0" smtClean="0">
                <a:solidFill>
                  <a:srgbClr val="000000"/>
                </a:solidFill>
                <a:latin typeface="Arial"/>
                <a:cs typeface="Arial" charset="0"/>
              </a:rPr>
              <a:t>Energy Source</a:t>
            </a:r>
            <a:r>
              <a:rPr lang="en-US" sz="2000" b="1" kern="0" dirty="0" smtClean="0">
                <a:solidFill>
                  <a:srgbClr val="000000"/>
                </a:solidFill>
                <a:latin typeface="Arial"/>
                <a:cs typeface="Arial" charset="0"/>
              </a:rPr>
              <a:t>			</a:t>
            </a:r>
            <a:r>
              <a:rPr lang="en-US" sz="2000" b="1" u="sng" kern="0" dirty="0" smtClean="0">
                <a:solidFill>
                  <a:srgbClr val="000000"/>
                </a:solidFill>
                <a:latin typeface="Arial"/>
                <a:cs typeface="Arial" charset="0"/>
              </a:rPr>
              <a:t>Energy density </a:t>
            </a:r>
            <a:endParaRPr lang="en-US" sz="2000" b="1" kern="0" dirty="0" smtClean="0">
              <a:solidFill>
                <a:srgbClr val="000000"/>
              </a:solidFill>
              <a:latin typeface="Arial"/>
              <a:cs typeface="Arial" charset="0"/>
            </a:endParaRP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HC (+ 15 parts air)		~4.3   x 10E6    J/kg</a:t>
            </a: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Metals (Al, Boron, etc. + air)	~2-6   x 10E6</a:t>
            </a: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H</a:t>
            </a:r>
            <a:r>
              <a:rPr lang="en-US" sz="2000" b="1" kern="0" baseline="-25000" dirty="0" smtClean="0">
                <a:solidFill>
                  <a:srgbClr val="000000"/>
                </a:solidFill>
                <a:latin typeface="Arial"/>
                <a:cs typeface="Arial" charset="0"/>
              </a:rPr>
              <a:t>2</a:t>
            </a:r>
            <a:r>
              <a:rPr lang="en-US" sz="2000" b="1" kern="0" dirty="0" smtClean="0">
                <a:solidFill>
                  <a:srgbClr val="000000"/>
                </a:solidFill>
                <a:latin typeface="Arial"/>
                <a:cs typeface="Arial" charset="0"/>
              </a:rPr>
              <a:t> (+ 30 parts air)		~12    x 10E6</a:t>
            </a: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Methane (CH4)			~5      x 10E6</a:t>
            </a: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Explosives			~5      x 10E5</a:t>
            </a:r>
          </a:p>
          <a:p>
            <a:pPr marL="342900" indent="-342900" eaLnBrk="0" hangingPunct="0">
              <a:lnSpc>
                <a:spcPct val="60000"/>
              </a:lnSpc>
              <a:spcBef>
                <a:spcPct val="25000"/>
              </a:spcBef>
              <a:defRPr/>
            </a:pPr>
            <a:endParaRPr lang="en-US" sz="2000" b="1" kern="0" dirty="0" smtClean="0">
              <a:solidFill>
                <a:srgbClr val="000000"/>
              </a:solidFill>
              <a:latin typeface="Arial"/>
              <a:cs typeface="Times New Roman" pitchFamily="18" charset="0"/>
            </a:endParaRP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Fuel Cell			~1-5   x 10E5</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Battery				~1-3   x 10E4</a:t>
            </a:r>
          </a:p>
          <a:p>
            <a:pPr marL="342900" indent="-342900" eaLnBrk="0" hangingPunct="0">
              <a:lnSpc>
                <a:spcPct val="60000"/>
              </a:lnSpc>
              <a:spcBef>
                <a:spcPct val="25000"/>
              </a:spcBef>
              <a:defRPr/>
            </a:pPr>
            <a:endParaRPr lang="en-US" sz="2000" b="1" kern="0" dirty="0" smtClean="0">
              <a:solidFill>
                <a:srgbClr val="000000"/>
              </a:solidFill>
              <a:latin typeface="Arial"/>
              <a:cs typeface="Times New Roman" pitchFamily="18" charset="0"/>
            </a:endParaRP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Spring				~1      x 10E2</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Flywheel			~.2-3  x 10E5</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Pressure (LN2)			~3      x 10E4</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Pressure (3000psi air)		~.4-1  x 10E4</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Hydraulic Accumulator	~1      x 10E4</a:t>
            </a:r>
          </a:p>
          <a:p>
            <a:pPr marL="342900" indent="-342900" eaLnBrk="0" hangingPunct="0">
              <a:lnSpc>
                <a:spcPct val="60000"/>
              </a:lnSpc>
              <a:spcBef>
                <a:spcPct val="25000"/>
              </a:spcBef>
              <a:defRPr/>
            </a:pPr>
            <a:endParaRPr lang="en-US" sz="2000" b="1" kern="0" dirty="0" smtClean="0">
              <a:solidFill>
                <a:srgbClr val="000000"/>
              </a:solidFill>
              <a:latin typeface="Arial"/>
              <a:cs typeface="Times New Roman" pitchFamily="18" charset="0"/>
            </a:endParaRPr>
          </a:p>
          <a:p>
            <a:pPr marL="342900" indent="-342900" eaLnBrk="0" hangingPunct="0">
              <a:lnSpc>
                <a:spcPct val="60000"/>
              </a:lnSpc>
              <a:spcBef>
                <a:spcPct val="25000"/>
              </a:spcBef>
              <a:defRPr/>
            </a:pPr>
            <a:r>
              <a:rPr lang="en-US" sz="2000" b="1" kern="0" dirty="0" err="1" smtClean="0">
                <a:solidFill>
                  <a:srgbClr val="000000"/>
                </a:solidFill>
                <a:latin typeface="Arial"/>
                <a:cs typeface="Times New Roman" pitchFamily="18" charset="0"/>
              </a:rPr>
              <a:t>RadioIsotope</a:t>
            </a:r>
            <a:r>
              <a:rPr lang="en-US" sz="2000" b="1" kern="0" dirty="0" smtClean="0">
                <a:solidFill>
                  <a:srgbClr val="000000"/>
                </a:solidFill>
                <a:latin typeface="Arial"/>
                <a:cs typeface="Times New Roman" pitchFamily="18" charset="0"/>
              </a:rPr>
              <a:t>	                                    x 10E9 to 10E11</a:t>
            </a: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Fission (U235)			~8.2   x 10E12</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25MW portable Fission	          x 10E1 per second </a:t>
            </a:r>
            <a:r>
              <a:rPr lang="en-US" b="1" kern="0" dirty="0" smtClean="0">
                <a:solidFill>
                  <a:srgbClr val="000000"/>
                </a:solidFill>
                <a:latin typeface="Arial"/>
                <a:cs typeface="Times New Roman" pitchFamily="18" charset="0"/>
              </a:rPr>
              <a:t>(on semi trailer)</a:t>
            </a:r>
            <a:endParaRPr lang="en-US" sz="2000" b="1" kern="0" dirty="0" smtClean="0">
              <a:solidFill>
                <a:srgbClr val="000000"/>
              </a:solidFill>
              <a:latin typeface="Arial"/>
              <a:cs typeface="Times New Roman" pitchFamily="18" charset="0"/>
            </a:endParaRP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Fusion (D+T)			~5.6   x 10E13</a:t>
            </a:r>
            <a:endParaRPr lang="en-US" sz="2000" b="1" kern="0" dirty="0" smtClean="0">
              <a:solidFill>
                <a:srgbClr val="000000"/>
              </a:solidFill>
              <a:latin typeface="Arial"/>
              <a:cs typeface="Times New Roman" pitchFamily="18" charset="0"/>
            </a:endParaRP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Antimatter (</a:t>
            </a:r>
            <a:r>
              <a:rPr lang="en-US" sz="2000" b="1" kern="0" dirty="0" err="1" smtClean="0">
                <a:solidFill>
                  <a:srgbClr val="000000"/>
                </a:solidFill>
                <a:latin typeface="Arial"/>
                <a:cs typeface="Times New Roman" pitchFamily="18" charset="0"/>
              </a:rPr>
              <a:t>p+e</a:t>
            </a:r>
            <a:r>
              <a:rPr lang="en-US" sz="2000" b="1" kern="0" dirty="0" smtClean="0">
                <a:solidFill>
                  <a:srgbClr val="000000"/>
                </a:solidFill>
                <a:latin typeface="Arial"/>
                <a:cs typeface="Times New Roman" pitchFamily="18" charset="0"/>
              </a:rPr>
              <a:t>)		~9.0   x 10E15</a:t>
            </a:r>
            <a:r>
              <a:rPr lang="en-US" sz="2000" b="1" kern="0" dirty="0" smtClean="0">
                <a:solidFill>
                  <a:srgbClr val="000000"/>
                </a:solidFill>
                <a:latin typeface="Arial"/>
              </a:rPr>
              <a:t> </a:t>
            </a:r>
          </a:p>
        </p:txBody>
      </p:sp>
      <p:sp>
        <p:nvSpPr>
          <p:cNvPr id="4" name="TextBox 3"/>
          <p:cNvSpPr txBox="1"/>
          <p:nvPr/>
        </p:nvSpPr>
        <p:spPr>
          <a:xfrm>
            <a:off x="7467600" y="6550223"/>
            <a:ext cx="1676400" cy="307777"/>
          </a:xfrm>
          <a:prstGeom prst="rect">
            <a:avLst/>
          </a:prstGeom>
          <a:noFill/>
        </p:spPr>
        <p:txBody>
          <a:bodyPr wrap="square" rtlCol="0">
            <a:spAutoFit/>
          </a:bodyPr>
          <a:lstStyle/>
          <a:p>
            <a:pPr algn="r"/>
            <a:r>
              <a:rPr lang="en-US" sz="1400" dirty="0" smtClean="0">
                <a:solidFill>
                  <a:srgbClr val="000000"/>
                </a:solidFill>
                <a:latin typeface="Arial" charset="0"/>
              </a:rPr>
              <a:t>5</a:t>
            </a:r>
            <a:endParaRPr lang="en-US" sz="1400" dirty="0">
              <a:solidFill>
                <a:srgbClr val="000000"/>
              </a:solidFill>
              <a:latin typeface="Arial" charset="0"/>
            </a:endParaRPr>
          </a:p>
        </p:txBody>
      </p:sp>
    </p:spTree>
    <p:extLst>
      <p:ext uri="{BB962C8B-B14F-4D97-AF65-F5344CB8AC3E}">
        <p14:creationId xmlns:p14="http://schemas.microsoft.com/office/powerpoint/2010/main" val="323583705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1381003" y="128955"/>
            <a:ext cx="6400800" cy="822960"/>
          </a:xfrm>
          <a:prstGeom prst="rect">
            <a:avLst/>
          </a:prstGeom>
        </p:spPr>
        <p:txBody>
          <a:bodyPr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srgbClr val="000066"/>
                </a:solidFill>
              </a:rPr>
              <a:t>Radioisotope</a:t>
            </a:r>
            <a:r>
              <a:rPr lang="en-US" sz="2400" b="1" dirty="0" smtClean="0">
                <a:solidFill>
                  <a:prstClr val="black"/>
                </a:solidFill>
                <a:latin typeface="Arial" panose="020B0604020202020204" pitchFamily="34" charset="0"/>
                <a:cs typeface="Arial" panose="020B0604020202020204" pitchFamily="34" charset="0"/>
              </a:rPr>
              <a:t> </a:t>
            </a:r>
            <a:r>
              <a:rPr lang="en-US" sz="2400" dirty="0">
                <a:solidFill>
                  <a:srgbClr val="000066"/>
                </a:solidFill>
              </a:rPr>
              <a:t>Decay Air Cycles</a:t>
            </a:r>
          </a:p>
          <a:p>
            <a:r>
              <a:rPr lang="en-US" sz="2400" dirty="0" smtClean="0">
                <a:solidFill>
                  <a:srgbClr val="000066"/>
                </a:solidFill>
              </a:rPr>
              <a:t>MQ-1B </a:t>
            </a:r>
            <a:r>
              <a:rPr lang="en-US" sz="2400" dirty="0">
                <a:solidFill>
                  <a:srgbClr val="000066"/>
                </a:solidFill>
              </a:rPr>
              <a:t>Case Study</a:t>
            </a:r>
          </a:p>
        </p:txBody>
      </p:sp>
      <p:sp>
        <p:nvSpPr>
          <p:cNvPr id="6" name="TextBox 5"/>
          <p:cNvSpPr txBox="1"/>
          <p:nvPr/>
        </p:nvSpPr>
        <p:spPr>
          <a:xfrm>
            <a:off x="38907" y="1195324"/>
            <a:ext cx="2956956" cy="5016758"/>
          </a:xfrm>
          <a:prstGeom prst="rect">
            <a:avLst/>
          </a:prstGeom>
          <a:noFill/>
        </p:spPr>
        <p:txBody>
          <a:bodyPr wrap="square" rtlCol="0">
            <a:spAutoFit/>
          </a:bodyPr>
          <a:lstStyle/>
          <a:p>
            <a:pPr algn="ctr" fontAlgn="auto">
              <a:spcBef>
                <a:spcPts val="0"/>
              </a:spcBef>
              <a:spcAft>
                <a:spcPts val="0"/>
              </a:spcAft>
            </a:pPr>
            <a:r>
              <a:rPr lang="en-US" sz="1600" dirty="0" smtClean="0">
                <a:solidFill>
                  <a:srgbClr val="000000"/>
                </a:solidFill>
                <a:latin typeface="Arial"/>
              </a:rPr>
              <a:t>Takeoff/</a:t>
            </a:r>
            <a:r>
              <a:rPr lang="en-US" sz="1600" dirty="0" err="1" smtClean="0">
                <a:solidFill>
                  <a:srgbClr val="000000"/>
                </a:solidFill>
                <a:latin typeface="Arial"/>
              </a:rPr>
              <a:t>Climbout</a:t>
            </a:r>
            <a:r>
              <a:rPr lang="en-US" sz="1600" dirty="0" smtClean="0">
                <a:solidFill>
                  <a:srgbClr val="000000"/>
                </a:solidFill>
                <a:latin typeface="Arial"/>
              </a:rPr>
              <a:t> 100kW</a:t>
            </a:r>
          </a:p>
          <a:p>
            <a:pPr algn="ctr" fontAlgn="auto">
              <a:spcBef>
                <a:spcPts val="0"/>
              </a:spcBef>
              <a:spcAft>
                <a:spcPts val="0"/>
              </a:spcAft>
            </a:pPr>
            <a:r>
              <a:rPr lang="en-US" sz="1600" dirty="0" smtClean="0">
                <a:solidFill>
                  <a:srgbClr val="000000"/>
                </a:solidFill>
                <a:latin typeface="Arial"/>
              </a:rPr>
              <a:t>Cruise on 40kW</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b="1" dirty="0">
                <a:solidFill>
                  <a:srgbClr val="000000"/>
                </a:solidFill>
                <a:latin typeface="Arial"/>
              </a:rPr>
              <a:t>Internal Combustion </a:t>
            </a:r>
            <a:r>
              <a:rPr lang="en-US" sz="1600" b="1" dirty="0" smtClean="0">
                <a:solidFill>
                  <a:srgbClr val="000000"/>
                </a:solidFill>
                <a:latin typeface="Arial"/>
              </a:rPr>
              <a:t>Engine</a:t>
            </a:r>
            <a:endParaRPr lang="en-US" sz="1600" dirty="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200 </a:t>
            </a:r>
            <a:r>
              <a:rPr lang="en-US" sz="1600" dirty="0" err="1" smtClean="0">
                <a:solidFill>
                  <a:srgbClr val="000000"/>
                </a:solidFill>
                <a:latin typeface="Arial"/>
              </a:rPr>
              <a:t>lbs</a:t>
            </a:r>
            <a:endParaRPr lang="en-US" sz="1600" dirty="0">
              <a:solidFill>
                <a:srgbClr val="000000"/>
              </a:solidFill>
              <a:latin typeface="Arial"/>
            </a:endParaRPr>
          </a:p>
          <a:p>
            <a:pPr algn="ctr" fontAlgn="auto">
              <a:spcBef>
                <a:spcPts val="0"/>
              </a:spcBef>
              <a:spcAft>
                <a:spcPts val="0"/>
              </a:spcAft>
            </a:pPr>
            <a:r>
              <a:rPr lang="en-US" sz="1600" dirty="0">
                <a:solidFill>
                  <a:srgbClr val="000000"/>
                </a:solidFill>
                <a:latin typeface="Arial"/>
              </a:rPr>
              <a:t>~30% efficient</a:t>
            </a:r>
          </a:p>
          <a:p>
            <a:pPr algn="ctr" fontAlgn="auto">
              <a:spcBef>
                <a:spcPts val="0"/>
              </a:spcBef>
              <a:spcAft>
                <a:spcPts val="0"/>
              </a:spcAft>
            </a:pPr>
            <a:r>
              <a:rPr lang="en-US" sz="1600" dirty="0">
                <a:solidFill>
                  <a:srgbClr val="000000"/>
                </a:solidFill>
                <a:latin typeface="Arial"/>
              </a:rPr>
              <a:t>1080 </a:t>
            </a:r>
            <a:r>
              <a:rPr lang="en-US" sz="1600" dirty="0" err="1">
                <a:solidFill>
                  <a:srgbClr val="000000"/>
                </a:solidFill>
                <a:latin typeface="Arial"/>
              </a:rPr>
              <a:t>hr</a:t>
            </a:r>
            <a:r>
              <a:rPr lang="en-US" sz="1600" dirty="0">
                <a:solidFill>
                  <a:srgbClr val="000000"/>
                </a:solidFill>
                <a:latin typeface="Arial"/>
              </a:rPr>
              <a:t> rated life</a:t>
            </a:r>
          </a:p>
          <a:p>
            <a:pPr algn="ctr" fontAlgn="auto">
              <a:spcBef>
                <a:spcPts val="0"/>
              </a:spcBef>
              <a:spcAft>
                <a:spcPts val="0"/>
              </a:spcAft>
            </a:pPr>
            <a:r>
              <a:rPr lang="en-US" sz="1600" dirty="0">
                <a:solidFill>
                  <a:srgbClr val="000000"/>
                </a:solidFill>
                <a:latin typeface="Arial"/>
              </a:rPr>
              <a:t>50 </a:t>
            </a:r>
            <a:r>
              <a:rPr lang="en-US" sz="1600" dirty="0" err="1">
                <a:solidFill>
                  <a:srgbClr val="000000"/>
                </a:solidFill>
                <a:latin typeface="Arial"/>
              </a:rPr>
              <a:t>hr</a:t>
            </a:r>
            <a:r>
              <a:rPr lang="en-US" sz="1600" dirty="0">
                <a:solidFill>
                  <a:srgbClr val="000000"/>
                </a:solidFill>
                <a:latin typeface="Arial"/>
              </a:rPr>
              <a:t> maintenance cycles</a:t>
            </a:r>
          </a:p>
          <a:p>
            <a:pPr algn="ctr" fontAlgn="auto">
              <a:spcBef>
                <a:spcPts val="0"/>
              </a:spcBef>
              <a:spcAft>
                <a:spcPts val="0"/>
              </a:spcAft>
            </a:pPr>
            <a:r>
              <a:rPr lang="en-US" sz="1600" dirty="0">
                <a:solidFill>
                  <a:srgbClr val="000000"/>
                </a:solidFill>
                <a:latin typeface="Arial"/>
              </a:rPr>
              <a:t>360 </a:t>
            </a:r>
            <a:r>
              <a:rPr lang="en-US" sz="1600" dirty="0" err="1">
                <a:solidFill>
                  <a:srgbClr val="000000"/>
                </a:solidFill>
                <a:latin typeface="Arial"/>
              </a:rPr>
              <a:t>hr</a:t>
            </a:r>
            <a:r>
              <a:rPr lang="en-US" sz="1600" dirty="0">
                <a:solidFill>
                  <a:srgbClr val="000000"/>
                </a:solidFill>
                <a:latin typeface="Arial"/>
              </a:rPr>
              <a:t> overhaul cycle</a:t>
            </a:r>
          </a:p>
          <a:p>
            <a:pPr algn="ctr" fontAlgn="auto">
              <a:spcBef>
                <a:spcPts val="0"/>
              </a:spcBef>
              <a:spcAft>
                <a:spcPts val="0"/>
              </a:spcAft>
            </a:pPr>
            <a:r>
              <a:rPr lang="en-US" sz="1600" dirty="0">
                <a:solidFill>
                  <a:srgbClr val="000000"/>
                </a:solidFill>
                <a:latin typeface="Arial"/>
              </a:rPr>
              <a:t>250 </a:t>
            </a:r>
            <a:r>
              <a:rPr lang="en-US" sz="1600" dirty="0" err="1">
                <a:solidFill>
                  <a:srgbClr val="000000"/>
                </a:solidFill>
                <a:latin typeface="Arial"/>
              </a:rPr>
              <a:t>hr</a:t>
            </a:r>
            <a:r>
              <a:rPr lang="en-US" sz="1600" dirty="0">
                <a:solidFill>
                  <a:srgbClr val="000000"/>
                </a:solidFill>
                <a:latin typeface="Arial"/>
              </a:rPr>
              <a:t> MTBF</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Fuel: 10 </a:t>
            </a:r>
            <a:r>
              <a:rPr lang="en-US" sz="1600" dirty="0" err="1" smtClean="0">
                <a:solidFill>
                  <a:srgbClr val="000000"/>
                </a:solidFill>
                <a:latin typeface="Arial"/>
              </a:rPr>
              <a:t>gph</a:t>
            </a:r>
            <a:r>
              <a:rPr lang="en-US" sz="1600" dirty="0" smtClean="0">
                <a:solidFill>
                  <a:srgbClr val="000000"/>
                </a:solidFill>
                <a:latin typeface="Arial"/>
              </a:rPr>
              <a:t> for 1 </a:t>
            </a:r>
            <a:r>
              <a:rPr lang="en-US" sz="1600" dirty="0" err="1" smtClean="0">
                <a:solidFill>
                  <a:srgbClr val="000000"/>
                </a:solidFill>
                <a:latin typeface="Arial"/>
              </a:rPr>
              <a:t>hr</a:t>
            </a: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4 </a:t>
            </a:r>
            <a:r>
              <a:rPr lang="en-US" sz="1600" dirty="0" err="1" smtClean="0">
                <a:solidFill>
                  <a:srgbClr val="000000"/>
                </a:solidFill>
                <a:latin typeface="Arial"/>
              </a:rPr>
              <a:t>gph</a:t>
            </a:r>
            <a:r>
              <a:rPr lang="en-US" sz="1600" dirty="0" smtClean="0">
                <a:solidFill>
                  <a:srgbClr val="000000"/>
                </a:solidFill>
                <a:latin typeface="Arial"/>
              </a:rPr>
              <a:t> for 24hrs</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Total Fuel ~600 </a:t>
            </a:r>
            <a:r>
              <a:rPr lang="en-US" sz="1600" dirty="0" err="1" smtClean="0">
                <a:solidFill>
                  <a:srgbClr val="000000"/>
                </a:solidFill>
                <a:latin typeface="Arial"/>
              </a:rPr>
              <a:t>lb</a:t>
            </a:r>
            <a:endParaRPr lang="en-US" sz="1600" dirty="0" smtClean="0">
              <a:solidFill>
                <a:srgbClr val="000000"/>
              </a:solidFill>
              <a:latin typeface="Arial"/>
            </a:endParaRP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Propulsion and Fuel</a:t>
            </a:r>
          </a:p>
          <a:p>
            <a:pPr algn="ctr" fontAlgn="auto">
              <a:spcBef>
                <a:spcPts val="0"/>
              </a:spcBef>
              <a:spcAft>
                <a:spcPts val="0"/>
              </a:spcAft>
            </a:pPr>
            <a:r>
              <a:rPr lang="en-US" sz="1600" b="1" u="sng" dirty="0" smtClean="0">
                <a:solidFill>
                  <a:srgbClr val="000000"/>
                </a:solidFill>
                <a:latin typeface="Arial"/>
              </a:rPr>
              <a:t>~800 </a:t>
            </a:r>
            <a:r>
              <a:rPr lang="en-US" sz="1600" b="1" u="sng" dirty="0" err="1" smtClean="0">
                <a:solidFill>
                  <a:srgbClr val="000000"/>
                </a:solidFill>
                <a:latin typeface="Arial"/>
              </a:rPr>
              <a:t>lb</a:t>
            </a:r>
            <a:r>
              <a:rPr lang="en-US" sz="1600" b="1" u="sng" dirty="0" smtClean="0">
                <a:solidFill>
                  <a:srgbClr val="000000"/>
                </a:solidFill>
                <a:latin typeface="Arial"/>
              </a:rPr>
              <a:t> for 24hrs</a:t>
            </a:r>
            <a:endParaRPr lang="en-US" sz="1600" b="1" u="sng" dirty="0">
              <a:solidFill>
                <a:srgbClr val="000000"/>
              </a:solidFill>
              <a:latin typeface="Arial"/>
            </a:endParaRPr>
          </a:p>
          <a:p>
            <a:pPr algn="ctr" fontAlgn="auto">
              <a:spcBef>
                <a:spcPts val="0"/>
              </a:spcBef>
              <a:spcAft>
                <a:spcPts val="0"/>
              </a:spcAft>
            </a:pPr>
            <a:endParaRPr lang="en-US" sz="1600" dirty="0" smtClean="0">
              <a:solidFill>
                <a:srgbClr val="000000"/>
              </a:solidFill>
              <a:latin typeface="Arial"/>
            </a:endParaRPr>
          </a:p>
        </p:txBody>
      </p:sp>
      <p:pic>
        <p:nvPicPr>
          <p:cNvPr id="7" name="Picture 4" descr="http://upload.wikimedia.org/wikipedia/commons/thumb/7/75/081131-F-7734Q-001.jpg/300px-081131-F-7734Q-001.jpg">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287100" y="4184550"/>
            <a:ext cx="1919968" cy="1301849"/>
          </a:xfrm>
          <a:prstGeom prst="rect">
            <a:avLst/>
          </a:prstGeom>
          <a:noFill/>
        </p:spPr>
      </p:pic>
      <p:sp>
        <p:nvSpPr>
          <p:cNvPr id="8" name="TextBox 7"/>
          <p:cNvSpPr txBox="1"/>
          <p:nvPr/>
        </p:nvSpPr>
        <p:spPr>
          <a:xfrm>
            <a:off x="5029200" y="1084957"/>
            <a:ext cx="4151586" cy="6001643"/>
          </a:xfrm>
          <a:prstGeom prst="rect">
            <a:avLst/>
          </a:prstGeom>
          <a:noFill/>
        </p:spPr>
        <p:txBody>
          <a:bodyPr wrap="square" rtlCol="0">
            <a:spAutoFit/>
          </a:bodyPr>
          <a:lstStyle/>
          <a:p>
            <a:pPr algn="ctr" fontAlgn="auto">
              <a:spcBef>
                <a:spcPts val="0"/>
              </a:spcBef>
              <a:spcAft>
                <a:spcPts val="0"/>
              </a:spcAft>
            </a:pPr>
            <a:r>
              <a:rPr lang="en-US" sz="1600" dirty="0" smtClean="0">
                <a:solidFill>
                  <a:srgbClr val="000000"/>
                </a:solidFill>
                <a:latin typeface="Arial"/>
              </a:rPr>
              <a:t>Takeoff/</a:t>
            </a:r>
            <a:r>
              <a:rPr lang="en-US" sz="1600" dirty="0" err="1" smtClean="0">
                <a:solidFill>
                  <a:srgbClr val="000000"/>
                </a:solidFill>
                <a:latin typeface="Arial"/>
              </a:rPr>
              <a:t>Climbout</a:t>
            </a:r>
            <a:r>
              <a:rPr lang="en-US" sz="1600" dirty="0" smtClean="0">
                <a:solidFill>
                  <a:srgbClr val="000000"/>
                </a:solidFill>
                <a:latin typeface="Arial"/>
              </a:rPr>
              <a:t> 100kW</a:t>
            </a:r>
          </a:p>
          <a:p>
            <a:pPr algn="ctr" fontAlgn="auto">
              <a:spcBef>
                <a:spcPts val="0"/>
              </a:spcBef>
              <a:spcAft>
                <a:spcPts val="0"/>
              </a:spcAft>
            </a:pPr>
            <a:r>
              <a:rPr lang="en-US" sz="1600" dirty="0" smtClean="0">
                <a:solidFill>
                  <a:srgbClr val="000000"/>
                </a:solidFill>
                <a:latin typeface="Arial"/>
              </a:rPr>
              <a:t>Cruise on 40kW</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b="1" dirty="0">
                <a:solidFill>
                  <a:srgbClr val="000000"/>
                </a:solidFill>
                <a:latin typeface="Arial"/>
              </a:rPr>
              <a:t>Hybrid Jet Fuel/Isotope Turbine </a:t>
            </a:r>
            <a:r>
              <a:rPr lang="en-US" sz="1600" b="1" dirty="0" smtClean="0">
                <a:solidFill>
                  <a:srgbClr val="000000"/>
                </a:solidFill>
                <a:latin typeface="Arial"/>
              </a:rPr>
              <a:t>engine</a:t>
            </a:r>
            <a:endParaRPr lang="en-US" sz="1600" dirty="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50 </a:t>
            </a:r>
            <a:r>
              <a:rPr lang="en-US" sz="1600" dirty="0" err="1" smtClean="0">
                <a:solidFill>
                  <a:srgbClr val="000000"/>
                </a:solidFill>
                <a:latin typeface="Arial"/>
              </a:rPr>
              <a:t>lbs</a:t>
            </a:r>
            <a:endParaRPr lang="en-US" sz="1600" dirty="0">
              <a:solidFill>
                <a:srgbClr val="000000"/>
              </a:solidFill>
              <a:latin typeface="Arial"/>
            </a:endParaRPr>
          </a:p>
          <a:p>
            <a:pPr algn="ctr" fontAlgn="auto">
              <a:spcBef>
                <a:spcPts val="0"/>
              </a:spcBef>
              <a:spcAft>
                <a:spcPts val="0"/>
              </a:spcAft>
            </a:pPr>
            <a:r>
              <a:rPr lang="en-US" sz="1600" dirty="0">
                <a:solidFill>
                  <a:srgbClr val="000000"/>
                </a:solidFill>
                <a:latin typeface="Arial"/>
              </a:rPr>
              <a:t>~20% </a:t>
            </a:r>
            <a:r>
              <a:rPr lang="en-US" sz="1600" dirty="0" smtClean="0">
                <a:solidFill>
                  <a:srgbClr val="000000"/>
                </a:solidFill>
                <a:latin typeface="Arial"/>
              </a:rPr>
              <a:t>efficient (doesn’t matter much)</a:t>
            </a:r>
            <a:endParaRPr lang="en-US" sz="1600" dirty="0">
              <a:solidFill>
                <a:srgbClr val="000000"/>
              </a:solidFill>
              <a:latin typeface="Arial"/>
            </a:endParaRPr>
          </a:p>
          <a:p>
            <a:pPr algn="ctr" fontAlgn="auto">
              <a:spcBef>
                <a:spcPts val="0"/>
              </a:spcBef>
              <a:spcAft>
                <a:spcPts val="0"/>
              </a:spcAft>
            </a:pPr>
            <a:r>
              <a:rPr lang="en-US" sz="1600" dirty="0">
                <a:solidFill>
                  <a:srgbClr val="000000"/>
                </a:solidFill>
                <a:latin typeface="Arial"/>
              </a:rPr>
              <a:t>20,000 </a:t>
            </a:r>
            <a:r>
              <a:rPr lang="en-US" sz="1600" dirty="0" err="1">
                <a:solidFill>
                  <a:srgbClr val="000000"/>
                </a:solidFill>
                <a:latin typeface="Arial"/>
              </a:rPr>
              <a:t>hr</a:t>
            </a:r>
            <a:r>
              <a:rPr lang="en-US" sz="1600" dirty="0">
                <a:solidFill>
                  <a:srgbClr val="000000"/>
                </a:solidFill>
                <a:latin typeface="Arial"/>
              </a:rPr>
              <a:t> life</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Fuel: 9 </a:t>
            </a:r>
            <a:r>
              <a:rPr lang="en-US" sz="1600" dirty="0" err="1" smtClean="0">
                <a:solidFill>
                  <a:srgbClr val="000000"/>
                </a:solidFill>
                <a:latin typeface="Arial"/>
              </a:rPr>
              <a:t>gph</a:t>
            </a:r>
            <a:r>
              <a:rPr lang="en-US" sz="1600" dirty="0" smtClean="0">
                <a:solidFill>
                  <a:srgbClr val="000000"/>
                </a:solidFill>
                <a:latin typeface="Arial"/>
              </a:rPr>
              <a:t> for 1 </a:t>
            </a:r>
            <a:r>
              <a:rPr lang="en-US" sz="1600" dirty="0" err="1" smtClean="0">
                <a:solidFill>
                  <a:srgbClr val="000000"/>
                </a:solidFill>
                <a:latin typeface="Arial"/>
              </a:rPr>
              <a:t>hr</a:t>
            </a: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Total Fuel ~100 </a:t>
            </a:r>
            <a:r>
              <a:rPr lang="en-US" sz="1600" dirty="0" err="1" smtClean="0">
                <a:solidFill>
                  <a:srgbClr val="000000"/>
                </a:solidFill>
                <a:latin typeface="Arial"/>
              </a:rPr>
              <a:t>lb</a:t>
            </a:r>
            <a:r>
              <a:rPr lang="en-US" sz="1600" dirty="0" smtClean="0">
                <a:solidFill>
                  <a:srgbClr val="000000"/>
                </a:solidFill>
                <a:latin typeface="Arial"/>
              </a:rPr>
              <a:t> (2x margin)</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400kW Isotope Heat Exchanger at mission start, 200kW at half-life.</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~30 </a:t>
            </a:r>
            <a:r>
              <a:rPr lang="en-US" sz="1600" dirty="0" err="1" smtClean="0">
                <a:solidFill>
                  <a:srgbClr val="000000"/>
                </a:solidFill>
                <a:latin typeface="Arial"/>
              </a:rPr>
              <a:t>lbs</a:t>
            </a:r>
            <a:r>
              <a:rPr lang="en-US" sz="1600" dirty="0" smtClean="0">
                <a:solidFill>
                  <a:srgbClr val="000000"/>
                </a:solidFill>
                <a:latin typeface="Arial"/>
              </a:rPr>
              <a:t> of Ru 106 (12 months)</a:t>
            </a:r>
          </a:p>
          <a:p>
            <a:pPr algn="ctr" fontAlgn="auto">
              <a:spcBef>
                <a:spcPts val="0"/>
              </a:spcBef>
              <a:spcAft>
                <a:spcPts val="0"/>
              </a:spcAft>
            </a:pPr>
            <a:r>
              <a:rPr lang="en-US" sz="1600" dirty="0" smtClean="0">
                <a:solidFill>
                  <a:srgbClr val="000000"/>
                </a:solidFill>
                <a:latin typeface="Arial"/>
              </a:rPr>
              <a:t>64 </a:t>
            </a:r>
            <a:r>
              <a:rPr lang="en-US" sz="1600" dirty="0" err="1" smtClean="0">
                <a:solidFill>
                  <a:srgbClr val="000000"/>
                </a:solidFill>
                <a:latin typeface="Arial"/>
              </a:rPr>
              <a:t>lbs</a:t>
            </a:r>
            <a:r>
              <a:rPr lang="en-US" sz="1600" dirty="0" smtClean="0">
                <a:solidFill>
                  <a:srgbClr val="000000"/>
                </a:solidFill>
                <a:latin typeface="Arial"/>
              </a:rPr>
              <a:t> of Tm 170 (4 months)</a:t>
            </a:r>
          </a:p>
          <a:p>
            <a:pPr algn="ctr" fontAlgn="auto">
              <a:spcBef>
                <a:spcPts val="0"/>
              </a:spcBef>
              <a:spcAft>
                <a:spcPts val="0"/>
              </a:spcAft>
            </a:pPr>
            <a:r>
              <a:rPr lang="en-US" sz="1600" dirty="0" smtClean="0">
                <a:solidFill>
                  <a:srgbClr val="000000"/>
                </a:solidFill>
                <a:latin typeface="Arial"/>
              </a:rPr>
              <a:t>Plus HEX Weight</a:t>
            </a:r>
          </a:p>
          <a:p>
            <a:pPr algn="ctr" fontAlgn="auto">
              <a:spcBef>
                <a:spcPts val="0"/>
              </a:spcBef>
              <a:spcAft>
                <a:spcPts val="0"/>
              </a:spcAft>
            </a:pPr>
            <a:endParaRPr lang="en-US" sz="1600" dirty="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Propulsion and Fuel</a:t>
            </a:r>
          </a:p>
          <a:p>
            <a:pPr algn="ctr" fontAlgn="auto">
              <a:spcBef>
                <a:spcPts val="0"/>
              </a:spcBef>
              <a:spcAft>
                <a:spcPts val="0"/>
              </a:spcAft>
            </a:pPr>
            <a:r>
              <a:rPr lang="en-US" sz="1600" b="1" u="sng" dirty="0" smtClean="0">
                <a:solidFill>
                  <a:srgbClr val="000000"/>
                </a:solidFill>
                <a:latin typeface="Arial"/>
              </a:rPr>
              <a:t>200-300 </a:t>
            </a:r>
            <a:r>
              <a:rPr lang="en-US" sz="1600" b="1" u="sng" dirty="0" err="1" smtClean="0">
                <a:solidFill>
                  <a:srgbClr val="000000"/>
                </a:solidFill>
                <a:latin typeface="Arial"/>
              </a:rPr>
              <a:t>lbs</a:t>
            </a:r>
            <a:r>
              <a:rPr lang="en-US" sz="1600" b="1" u="sng" dirty="0" smtClean="0">
                <a:solidFill>
                  <a:srgbClr val="000000"/>
                </a:solidFill>
                <a:latin typeface="Arial"/>
              </a:rPr>
              <a:t> for 3-12 months</a:t>
            </a:r>
          </a:p>
          <a:p>
            <a:pPr algn="ctr" fontAlgn="auto">
              <a:spcBef>
                <a:spcPts val="0"/>
              </a:spcBef>
              <a:spcAft>
                <a:spcPts val="0"/>
              </a:spcAft>
            </a:pPr>
            <a:r>
              <a:rPr lang="en-US" sz="1600" dirty="0" smtClean="0">
                <a:solidFill>
                  <a:srgbClr val="000000"/>
                </a:solidFill>
                <a:latin typeface="Arial"/>
              </a:rPr>
              <a:t>(would probably make electric hybrid and double weight)</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 </a:t>
            </a:r>
          </a:p>
        </p:txBody>
      </p:sp>
      <p:pic>
        <p:nvPicPr>
          <p:cNvPr id="9" name="Picture 2" descr="H:\PR\PRT\PRTC\Gov\Fred\PDE\Hybrid HIT\13 FS HIT\Predator Engine .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9926" y="2367081"/>
            <a:ext cx="1452651" cy="1068684"/>
          </a:xfrm>
          <a:prstGeom prst="rect">
            <a:avLst/>
          </a:prstGeom>
          <a:noFill/>
        </p:spPr>
      </p:pic>
      <p:pic>
        <p:nvPicPr>
          <p:cNvPr id="10" name="Picture 9" descr="original_assembly_14.tif"/>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2944" y="2774206"/>
            <a:ext cx="614124" cy="329118"/>
          </a:xfrm>
          <a:prstGeom prst="rect">
            <a:avLst/>
          </a:prstGeom>
        </p:spPr>
      </p:pic>
      <p:sp>
        <p:nvSpPr>
          <p:cNvPr id="11" name="TextBox 10"/>
          <p:cNvSpPr txBox="1"/>
          <p:nvPr/>
        </p:nvSpPr>
        <p:spPr>
          <a:xfrm>
            <a:off x="3099926" y="3451076"/>
            <a:ext cx="2533481" cy="369332"/>
          </a:xfrm>
          <a:prstGeom prst="rect">
            <a:avLst/>
          </a:prstGeom>
          <a:noFill/>
        </p:spPr>
        <p:txBody>
          <a:bodyPr wrap="square" rtlCol="0">
            <a:spAutoFit/>
          </a:bodyPr>
          <a:lstStyle/>
          <a:p>
            <a:r>
              <a:rPr lang="en-US" sz="1600" dirty="0" smtClean="0">
                <a:solidFill>
                  <a:srgbClr val="000000"/>
                </a:solidFill>
                <a:latin typeface="Arial" charset="0"/>
              </a:rPr>
              <a:t>(Engines are to scale)</a:t>
            </a:r>
            <a:endParaRPr lang="en-US" sz="1600" dirty="0">
              <a:solidFill>
                <a:srgbClr val="000000"/>
              </a:solidFill>
              <a:latin typeface="Arial" charset="0"/>
            </a:endParaRPr>
          </a:p>
        </p:txBody>
      </p:sp>
      <p:cxnSp>
        <p:nvCxnSpPr>
          <p:cNvPr id="12" name="Straight Arrow Connector 11"/>
          <p:cNvCxnSpPr/>
          <p:nvPr/>
        </p:nvCxnSpPr>
        <p:spPr bwMode="auto">
          <a:xfrm>
            <a:off x="2913860" y="2095739"/>
            <a:ext cx="529333" cy="256032"/>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flipH="1">
            <a:off x="4919946" y="2095739"/>
            <a:ext cx="337854" cy="643443"/>
          </a:xfrm>
          <a:prstGeom prst="straightConnector1">
            <a:avLst/>
          </a:prstGeom>
          <a:noFill/>
          <a:ln w="25400" cap="flat" cmpd="sng" algn="ctr">
            <a:solidFill>
              <a:schemeClr val="tx1"/>
            </a:solidFill>
            <a:prstDash val="solid"/>
            <a:round/>
            <a:headEnd type="none" w="med" len="med"/>
            <a:tailEnd type="triangle"/>
          </a:ln>
          <a:effectLst/>
        </p:spPr>
      </p:cxnSp>
      <p:sp>
        <p:nvSpPr>
          <p:cNvPr id="14" name="TextBox 13"/>
          <p:cNvSpPr txBox="1"/>
          <p:nvPr/>
        </p:nvSpPr>
        <p:spPr>
          <a:xfrm>
            <a:off x="7467600" y="6550223"/>
            <a:ext cx="1676400" cy="307777"/>
          </a:xfrm>
          <a:prstGeom prst="rect">
            <a:avLst/>
          </a:prstGeom>
          <a:noFill/>
        </p:spPr>
        <p:txBody>
          <a:bodyPr wrap="square" rtlCol="0">
            <a:spAutoFit/>
          </a:bodyPr>
          <a:lstStyle/>
          <a:p>
            <a:pPr algn="r"/>
            <a:r>
              <a:rPr lang="en-US" sz="1400" dirty="0" smtClean="0">
                <a:solidFill>
                  <a:srgbClr val="000000"/>
                </a:solidFill>
                <a:latin typeface="Arial" charset="0"/>
              </a:rPr>
              <a:t>12</a:t>
            </a:r>
            <a:endParaRPr lang="en-US" sz="1400" dirty="0">
              <a:solidFill>
                <a:srgbClr val="000000"/>
              </a:solidFill>
              <a:latin typeface="Arial" charset="0"/>
            </a:endParaRPr>
          </a:p>
        </p:txBody>
      </p:sp>
    </p:spTree>
    <p:extLst>
      <p:ext uri="{BB962C8B-B14F-4D97-AF65-F5344CB8AC3E}">
        <p14:creationId xmlns:p14="http://schemas.microsoft.com/office/powerpoint/2010/main" val="836087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noGrp="1"/>
          </p:cNvSpPr>
          <p:nvPr>
            <p:ph type="title"/>
          </p:nvPr>
        </p:nvSpPr>
        <p:spPr>
          <a:xfrm>
            <a:off x="1381003" y="128955"/>
            <a:ext cx="6400800" cy="822960"/>
          </a:xfrm>
          <a:prstGeom prst="rect">
            <a:avLst/>
          </a:prstGeom>
        </p:spPr>
        <p:txBody>
          <a:bodyPr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dirty="0">
                <a:solidFill>
                  <a:srgbClr val="000066"/>
                </a:solidFill>
              </a:rPr>
              <a:t>Radioisotope</a:t>
            </a:r>
            <a:r>
              <a:rPr lang="en-US" sz="2400" b="1" dirty="0" smtClean="0">
                <a:solidFill>
                  <a:prstClr val="black"/>
                </a:solidFill>
                <a:latin typeface="Arial" panose="020B0604020202020204" pitchFamily="34" charset="0"/>
                <a:cs typeface="Arial" panose="020B0604020202020204" pitchFamily="34" charset="0"/>
              </a:rPr>
              <a:t> </a:t>
            </a:r>
            <a:r>
              <a:rPr lang="en-US" sz="2400" dirty="0">
                <a:solidFill>
                  <a:srgbClr val="000066"/>
                </a:solidFill>
              </a:rPr>
              <a:t>Decay Air Cycles</a:t>
            </a:r>
          </a:p>
          <a:p>
            <a:r>
              <a:rPr lang="en-US" sz="2400" dirty="0" smtClean="0">
                <a:solidFill>
                  <a:srgbClr val="000066"/>
                </a:solidFill>
              </a:rPr>
              <a:t>MQ-1B </a:t>
            </a:r>
            <a:r>
              <a:rPr lang="en-US" sz="2400" dirty="0">
                <a:solidFill>
                  <a:srgbClr val="000066"/>
                </a:solidFill>
              </a:rPr>
              <a:t>Case Study</a:t>
            </a:r>
          </a:p>
        </p:txBody>
      </p:sp>
      <p:sp>
        <p:nvSpPr>
          <p:cNvPr id="6" name="TextBox 5"/>
          <p:cNvSpPr txBox="1"/>
          <p:nvPr/>
        </p:nvSpPr>
        <p:spPr>
          <a:xfrm>
            <a:off x="38907" y="1195324"/>
            <a:ext cx="2956956" cy="5262979"/>
          </a:xfrm>
          <a:prstGeom prst="rect">
            <a:avLst/>
          </a:prstGeom>
          <a:noFill/>
        </p:spPr>
        <p:txBody>
          <a:bodyPr wrap="square" rtlCol="0">
            <a:spAutoFit/>
          </a:bodyPr>
          <a:lstStyle/>
          <a:p>
            <a:pPr algn="ctr" fontAlgn="auto">
              <a:spcBef>
                <a:spcPts val="0"/>
              </a:spcBef>
              <a:spcAft>
                <a:spcPts val="0"/>
              </a:spcAft>
            </a:pPr>
            <a:r>
              <a:rPr lang="en-US" sz="1600" dirty="0" smtClean="0">
                <a:solidFill>
                  <a:srgbClr val="000000"/>
                </a:solidFill>
                <a:latin typeface="Arial"/>
              </a:rPr>
              <a:t>Takeoff/</a:t>
            </a:r>
            <a:r>
              <a:rPr lang="en-US" sz="1600" dirty="0" err="1" smtClean="0">
                <a:solidFill>
                  <a:srgbClr val="000000"/>
                </a:solidFill>
                <a:latin typeface="Arial"/>
              </a:rPr>
              <a:t>Climbout</a:t>
            </a:r>
            <a:r>
              <a:rPr lang="en-US" sz="1600" dirty="0" smtClean="0">
                <a:solidFill>
                  <a:srgbClr val="000000"/>
                </a:solidFill>
                <a:latin typeface="Arial"/>
              </a:rPr>
              <a:t> 100kW</a:t>
            </a:r>
          </a:p>
          <a:p>
            <a:pPr algn="ctr" fontAlgn="auto">
              <a:spcBef>
                <a:spcPts val="0"/>
              </a:spcBef>
              <a:spcAft>
                <a:spcPts val="0"/>
              </a:spcAft>
            </a:pPr>
            <a:r>
              <a:rPr lang="en-US" sz="1600" dirty="0" smtClean="0">
                <a:solidFill>
                  <a:srgbClr val="000000"/>
                </a:solidFill>
                <a:latin typeface="Arial"/>
              </a:rPr>
              <a:t>Cruise on 40kW</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b="1" dirty="0">
                <a:solidFill>
                  <a:srgbClr val="000000"/>
                </a:solidFill>
                <a:latin typeface="Arial"/>
              </a:rPr>
              <a:t>Internal Combustion </a:t>
            </a:r>
            <a:r>
              <a:rPr lang="en-US" sz="1600" b="1" dirty="0" smtClean="0">
                <a:solidFill>
                  <a:srgbClr val="000000"/>
                </a:solidFill>
                <a:latin typeface="Arial"/>
              </a:rPr>
              <a:t>Engine</a:t>
            </a:r>
            <a:endParaRPr lang="en-US" sz="1600" dirty="0">
              <a:solidFill>
                <a:srgbClr val="000000"/>
              </a:solidFill>
              <a:latin typeface="Arial"/>
            </a:endParaRP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In 4 months:</a:t>
            </a:r>
          </a:p>
          <a:p>
            <a:pPr algn="ctr" fontAlgn="auto">
              <a:spcBef>
                <a:spcPts val="0"/>
              </a:spcBef>
              <a:spcAft>
                <a:spcPts val="0"/>
              </a:spcAft>
            </a:pPr>
            <a:endParaRPr lang="en-US" sz="1600" dirty="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12,000 gallons of fuel</a:t>
            </a:r>
          </a:p>
          <a:p>
            <a:pPr algn="ctr" fontAlgn="auto">
              <a:spcBef>
                <a:spcPts val="0"/>
              </a:spcBef>
              <a:spcAft>
                <a:spcPts val="0"/>
              </a:spcAft>
            </a:pPr>
            <a:r>
              <a:rPr lang="en-US" sz="1600" dirty="0" smtClean="0">
                <a:solidFill>
                  <a:srgbClr val="000000"/>
                </a:solidFill>
                <a:latin typeface="Arial"/>
              </a:rPr>
              <a:t>($180k at port plus convoy/tanker to point-of issue)</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60+ takeoffs/landings</a:t>
            </a:r>
          </a:p>
          <a:p>
            <a:pPr algn="ctr" fontAlgn="auto">
              <a:spcBef>
                <a:spcPts val="0"/>
              </a:spcBef>
              <a:spcAft>
                <a:spcPts val="0"/>
              </a:spcAft>
            </a:pPr>
            <a:r>
              <a:rPr lang="en-US" sz="1600" dirty="0">
                <a:solidFill>
                  <a:srgbClr val="000000"/>
                </a:solidFill>
                <a:latin typeface="Arial"/>
              </a:rPr>
              <a:t>6</a:t>
            </a:r>
            <a:r>
              <a:rPr lang="en-US" sz="1600" dirty="0" smtClean="0">
                <a:solidFill>
                  <a:srgbClr val="000000"/>
                </a:solidFill>
                <a:latin typeface="Arial"/>
              </a:rPr>
              <a:t> engine rebuilds</a:t>
            </a:r>
          </a:p>
          <a:p>
            <a:pPr algn="ctr" fontAlgn="auto">
              <a:spcBef>
                <a:spcPts val="0"/>
              </a:spcBef>
              <a:spcAft>
                <a:spcPts val="0"/>
              </a:spcAft>
            </a:pPr>
            <a:r>
              <a:rPr lang="en-US" sz="1600" dirty="0" smtClean="0">
                <a:solidFill>
                  <a:srgbClr val="000000"/>
                </a:solidFill>
                <a:latin typeface="Arial"/>
              </a:rPr>
              <a:t>3 engines</a:t>
            </a:r>
          </a:p>
          <a:p>
            <a:pPr algn="ctr" fontAlgn="auto">
              <a:spcBef>
                <a:spcPts val="0"/>
              </a:spcBef>
              <a:spcAft>
                <a:spcPts val="0"/>
              </a:spcAft>
            </a:pPr>
            <a:r>
              <a:rPr lang="en-US" sz="1600" dirty="0" smtClean="0">
                <a:solidFill>
                  <a:srgbClr val="000000"/>
                </a:solidFill>
                <a:latin typeface="Arial"/>
              </a:rPr>
              <a:t>12+ turbochargers</a:t>
            </a:r>
          </a:p>
          <a:p>
            <a:pPr algn="ctr" fontAlgn="auto">
              <a:spcBef>
                <a:spcPts val="0"/>
              </a:spcBef>
              <a:spcAft>
                <a:spcPts val="0"/>
              </a:spcAft>
            </a:pPr>
            <a:r>
              <a:rPr lang="en-US" sz="1600" dirty="0" smtClean="0">
                <a:solidFill>
                  <a:srgbClr val="000000"/>
                </a:solidFill>
                <a:latin typeface="Arial"/>
              </a:rPr>
              <a:t>240 sparkplugs</a:t>
            </a:r>
          </a:p>
          <a:p>
            <a:pPr algn="ctr" fontAlgn="auto">
              <a:spcBef>
                <a:spcPts val="0"/>
              </a:spcBef>
              <a:spcAft>
                <a:spcPts val="0"/>
              </a:spcAft>
            </a:pPr>
            <a:r>
              <a:rPr lang="en-US" sz="1600" dirty="0" smtClean="0">
                <a:solidFill>
                  <a:srgbClr val="000000"/>
                </a:solidFill>
                <a:latin typeface="Arial"/>
              </a:rPr>
              <a:t>10+ engine ‘failures’</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Basing to sustain the above</a:t>
            </a:r>
          </a:p>
          <a:p>
            <a:pPr algn="ctr" fontAlgn="auto">
              <a:spcBef>
                <a:spcPts val="0"/>
              </a:spcBef>
              <a:spcAft>
                <a:spcPts val="0"/>
              </a:spcAft>
            </a:pPr>
            <a:endParaRPr lang="en-US" sz="1600" dirty="0" smtClean="0">
              <a:solidFill>
                <a:srgbClr val="000000"/>
              </a:solidFill>
              <a:latin typeface="Arial"/>
            </a:endParaRPr>
          </a:p>
        </p:txBody>
      </p:sp>
      <p:pic>
        <p:nvPicPr>
          <p:cNvPr id="7" name="Picture 4" descr="http://upload.wikimedia.org/wikipedia/commons/thumb/7/75/081131-F-7734Q-001.jpg/300px-081131-F-7734Q-001.jpg">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287100" y="4184550"/>
            <a:ext cx="1919968" cy="1301849"/>
          </a:xfrm>
          <a:prstGeom prst="rect">
            <a:avLst/>
          </a:prstGeom>
          <a:noFill/>
        </p:spPr>
      </p:pic>
      <p:sp>
        <p:nvSpPr>
          <p:cNvPr id="8" name="TextBox 7"/>
          <p:cNvSpPr txBox="1"/>
          <p:nvPr/>
        </p:nvSpPr>
        <p:spPr>
          <a:xfrm>
            <a:off x="5207068" y="1195324"/>
            <a:ext cx="4151586" cy="5262979"/>
          </a:xfrm>
          <a:prstGeom prst="rect">
            <a:avLst/>
          </a:prstGeom>
          <a:noFill/>
        </p:spPr>
        <p:txBody>
          <a:bodyPr wrap="square" rtlCol="0">
            <a:spAutoFit/>
          </a:bodyPr>
          <a:lstStyle/>
          <a:p>
            <a:pPr algn="ctr" fontAlgn="auto">
              <a:spcBef>
                <a:spcPts val="0"/>
              </a:spcBef>
              <a:spcAft>
                <a:spcPts val="0"/>
              </a:spcAft>
            </a:pPr>
            <a:r>
              <a:rPr lang="en-US" sz="1600" dirty="0" smtClean="0">
                <a:solidFill>
                  <a:srgbClr val="000000"/>
                </a:solidFill>
                <a:latin typeface="Arial"/>
              </a:rPr>
              <a:t>Takeoff/</a:t>
            </a:r>
            <a:r>
              <a:rPr lang="en-US" sz="1600" dirty="0" err="1" smtClean="0">
                <a:solidFill>
                  <a:srgbClr val="000000"/>
                </a:solidFill>
                <a:latin typeface="Arial"/>
              </a:rPr>
              <a:t>Climbout</a:t>
            </a:r>
            <a:r>
              <a:rPr lang="en-US" sz="1600" dirty="0" smtClean="0">
                <a:solidFill>
                  <a:srgbClr val="000000"/>
                </a:solidFill>
                <a:latin typeface="Arial"/>
              </a:rPr>
              <a:t> 100kW</a:t>
            </a:r>
          </a:p>
          <a:p>
            <a:pPr algn="ctr" fontAlgn="auto">
              <a:spcBef>
                <a:spcPts val="0"/>
              </a:spcBef>
              <a:spcAft>
                <a:spcPts val="0"/>
              </a:spcAft>
            </a:pPr>
            <a:r>
              <a:rPr lang="en-US" sz="1600" dirty="0" smtClean="0">
                <a:solidFill>
                  <a:srgbClr val="000000"/>
                </a:solidFill>
                <a:latin typeface="Arial"/>
              </a:rPr>
              <a:t>Cruise on 40kW</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b="1" dirty="0">
                <a:solidFill>
                  <a:srgbClr val="000000"/>
                </a:solidFill>
                <a:latin typeface="Arial"/>
              </a:rPr>
              <a:t>Hybrid Jet Fuel/Isotope Turbine </a:t>
            </a:r>
            <a:r>
              <a:rPr lang="en-US" sz="1600" b="1" dirty="0" smtClean="0">
                <a:solidFill>
                  <a:srgbClr val="000000"/>
                </a:solidFill>
                <a:latin typeface="Arial"/>
              </a:rPr>
              <a:t>engine</a:t>
            </a:r>
            <a:endParaRPr lang="en-US" sz="1600" dirty="0">
              <a:solidFill>
                <a:srgbClr val="000000"/>
              </a:solidFill>
              <a:latin typeface="Arial"/>
            </a:endParaRP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In 4 Months:</a:t>
            </a:r>
          </a:p>
          <a:p>
            <a:pPr algn="ctr" fontAlgn="auto">
              <a:spcBef>
                <a:spcPts val="0"/>
              </a:spcBef>
              <a:spcAft>
                <a:spcPts val="0"/>
              </a:spcAft>
            </a:pPr>
            <a:endParaRPr lang="en-US" sz="1600" dirty="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64 </a:t>
            </a:r>
            <a:r>
              <a:rPr lang="en-US" sz="1600" dirty="0" err="1" smtClean="0">
                <a:solidFill>
                  <a:srgbClr val="000000"/>
                </a:solidFill>
                <a:latin typeface="Arial"/>
              </a:rPr>
              <a:t>lbs</a:t>
            </a:r>
            <a:r>
              <a:rPr lang="en-US" sz="1600" dirty="0" smtClean="0">
                <a:solidFill>
                  <a:srgbClr val="000000"/>
                </a:solidFill>
                <a:latin typeface="Arial"/>
              </a:rPr>
              <a:t> of Tm 170</a:t>
            </a:r>
          </a:p>
          <a:p>
            <a:pPr algn="ctr" fontAlgn="auto">
              <a:spcBef>
                <a:spcPts val="0"/>
              </a:spcBef>
              <a:spcAft>
                <a:spcPts val="0"/>
              </a:spcAft>
            </a:pPr>
            <a:r>
              <a:rPr lang="en-US" sz="1600" dirty="0" smtClean="0">
                <a:solidFill>
                  <a:srgbClr val="000000"/>
                </a:solidFill>
                <a:latin typeface="Arial"/>
              </a:rPr>
              <a:t>($192k in Tm 169)</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endParaRPr lang="en-US" sz="1600" dirty="0">
              <a:solidFill>
                <a:srgbClr val="000000"/>
              </a:solidFill>
              <a:latin typeface="Arial"/>
            </a:endParaRP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endParaRPr lang="en-US" sz="1600" dirty="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1 takeoff/landing</a:t>
            </a: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endParaRPr lang="en-US" sz="1600" dirty="0">
              <a:solidFill>
                <a:srgbClr val="000000"/>
              </a:solidFill>
              <a:latin typeface="Arial"/>
            </a:endParaRPr>
          </a:p>
          <a:p>
            <a:pPr algn="ctr" fontAlgn="auto">
              <a:spcBef>
                <a:spcPts val="0"/>
              </a:spcBef>
              <a:spcAft>
                <a:spcPts val="0"/>
              </a:spcAft>
            </a:pPr>
            <a:endParaRPr lang="en-US" sz="1600" dirty="0" smtClean="0">
              <a:solidFill>
                <a:srgbClr val="000000"/>
              </a:solidFill>
              <a:latin typeface="Arial"/>
            </a:endParaRPr>
          </a:p>
          <a:p>
            <a:pPr algn="ctr" fontAlgn="auto">
              <a:spcBef>
                <a:spcPts val="0"/>
              </a:spcBef>
              <a:spcAft>
                <a:spcPts val="0"/>
              </a:spcAft>
            </a:pPr>
            <a:endParaRPr lang="en-US" sz="1600" dirty="0">
              <a:solidFill>
                <a:srgbClr val="000000"/>
              </a:solidFill>
              <a:latin typeface="Arial"/>
            </a:endParaRPr>
          </a:p>
          <a:p>
            <a:pPr algn="ctr" fontAlgn="auto">
              <a:spcBef>
                <a:spcPts val="0"/>
              </a:spcBef>
              <a:spcAft>
                <a:spcPts val="0"/>
              </a:spcAft>
            </a:pPr>
            <a:endParaRPr lang="en-US" sz="1600" dirty="0">
              <a:solidFill>
                <a:srgbClr val="000000"/>
              </a:solidFill>
              <a:latin typeface="Arial"/>
            </a:endParaRPr>
          </a:p>
          <a:p>
            <a:pPr algn="ctr" fontAlgn="auto">
              <a:spcBef>
                <a:spcPts val="0"/>
              </a:spcBef>
              <a:spcAft>
                <a:spcPts val="0"/>
              </a:spcAft>
            </a:pPr>
            <a:r>
              <a:rPr lang="en-US" sz="1600" dirty="0" smtClean="0">
                <a:solidFill>
                  <a:srgbClr val="000000"/>
                </a:solidFill>
                <a:latin typeface="Arial"/>
              </a:rPr>
              <a:t>Flexible Basing/Range</a:t>
            </a:r>
          </a:p>
          <a:p>
            <a:pPr algn="ctr" fontAlgn="auto">
              <a:spcBef>
                <a:spcPts val="0"/>
              </a:spcBef>
              <a:spcAft>
                <a:spcPts val="0"/>
              </a:spcAft>
            </a:pPr>
            <a:r>
              <a:rPr lang="en-US" sz="1600" dirty="0" smtClean="0">
                <a:solidFill>
                  <a:srgbClr val="000000"/>
                </a:solidFill>
                <a:latin typeface="Arial"/>
              </a:rPr>
              <a:t> </a:t>
            </a:r>
          </a:p>
        </p:txBody>
      </p:sp>
      <p:pic>
        <p:nvPicPr>
          <p:cNvPr id="9" name="Picture 2" descr="H:\PR\PRT\PRTC\Gov\Fred\PDE\Hybrid HIT\13 FS HIT\Predator Engine .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9926" y="2367081"/>
            <a:ext cx="1452651" cy="1068684"/>
          </a:xfrm>
          <a:prstGeom prst="rect">
            <a:avLst/>
          </a:prstGeom>
          <a:noFill/>
        </p:spPr>
      </p:pic>
      <p:pic>
        <p:nvPicPr>
          <p:cNvPr id="10" name="Picture 9" descr="original_assembly_14.tif"/>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2944" y="2774206"/>
            <a:ext cx="614124" cy="329118"/>
          </a:xfrm>
          <a:prstGeom prst="rect">
            <a:avLst/>
          </a:prstGeom>
        </p:spPr>
      </p:pic>
      <p:sp>
        <p:nvSpPr>
          <p:cNvPr id="11" name="TextBox 10"/>
          <p:cNvSpPr txBox="1"/>
          <p:nvPr/>
        </p:nvSpPr>
        <p:spPr>
          <a:xfrm>
            <a:off x="3099926" y="3451076"/>
            <a:ext cx="2533481" cy="369332"/>
          </a:xfrm>
          <a:prstGeom prst="rect">
            <a:avLst/>
          </a:prstGeom>
          <a:noFill/>
        </p:spPr>
        <p:txBody>
          <a:bodyPr wrap="square" rtlCol="0">
            <a:spAutoFit/>
          </a:bodyPr>
          <a:lstStyle/>
          <a:p>
            <a:r>
              <a:rPr lang="en-US" sz="1600" dirty="0" smtClean="0">
                <a:solidFill>
                  <a:srgbClr val="000000"/>
                </a:solidFill>
                <a:latin typeface="Arial" charset="0"/>
              </a:rPr>
              <a:t>(Engines are to scale)</a:t>
            </a:r>
            <a:endParaRPr lang="en-US" sz="1600" dirty="0">
              <a:solidFill>
                <a:srgbClr val="000000"/>
              </a:solidFill>
              <a:latin typeface="Arial" charset="0"/>
            </a:endParaRPr>
          </a:p>
        </p:txBody>
      </p:sp>
      <p:cxnSp>
        <p:nvCxnSpPr>
          <p:cNvPr id="12" name="Straight Arrow Connector 11"/>
          <p:cNvCxnSpPr/>
          <p:nvPr/>
        </p:nvCxnSpPr>
        <p:spPr bwMode="auto">
          <a:xfrm>
            <a:off x="2913860" y="2095739"/>
            <a:ext cx="529333" cy="256032"/>
          </a:xfrm>
          <a:prstGeom prst="straightConnector1">
            <a:avLst/>
          </a:prstGeom>
          <a:noFill/>
          <a:ln w="25400"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flipH="1">
            <a:off x="4919946" y="2223755"/>
            <a:ext cx="443215" cy="515427"/>
          </a:xfrm>
          <a:prstGeom prst="straightConnector1">
            <a:avLst/>
          </a:prstGeom>
          <a:noFill/>
          <a:ln w="25400" cap="flat" cmpd="sng" algn="ctr">
            <a:solidFill>
              <a:schemeClr val="tx1"/>
            </a:solidFill>
            <a:prstDash val="solid"/>
            <a:round/>
            <a:headEnd type="none" w="med" len="med"/>
            <a:tailEnd type="triangle"/>
          </a:ln>
          <a:effectLst/>
        </p:spPr>
      </p:cxnSp>
      <p:sp>
        <p:nvSpPr>
          <p:cNvPr id="14" name="TextBox 13"/>
          <p:cNvSpPr txBox="1"/>
          <p:nvPr/>
        </p:nvSpPr>
        <p:spPr>
          <a:xfrm>
            <a:off x="7467600" y="6550223"/>
            <a:ext cx="1676400" cy="307777"/>
          </a:xfrm>
          <a:prstGeom prst="rect">
            <a:avLst/>
          </a:prstGeom>
          <a:noFill/>
        </p:spPr>
        <p:txBody>
          <a:bodyPr wrap="square" rtlCol="0">
            <a:spAutoFit/>
          </a:bodyPr>
          <a:lstStyle/>
          <a:p>
            <a:pPr algn="r"/>
            <a:r>
              <a:rPr lang="en-US" sz="1400" dirty="0" smtClean="0">
                <a:solidFill>
                  <a:srgbClr val="000000"/>
                </a:solidFill>
                <a:latin typeface="Arial" charset="0"/>
              </a:rPr>
              <a:t>12</a:t>
            </a:r>
            <a:endParaRPr lang="en-US" sz="1400" dirty="0">
              <a:solidFill>
                <a:srgbClr val="000000"/>
              </a:solidFill>
              <a:latin typeface="Arial" charset="0"/>
            </a:endParaRPr>
          </a:p>
        </p:txBody>
      </p:sp>
    </p:spTree>
    <p:extLst>
      <p:ext uri="{BB962C8B-B14F-4D97-AF65-F5344CB8AC3E}">
        <p14:creationId xmlns:p14="http://schemas.microsoft.com/office/powerpoint/2010/main" val="28448530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nvPr>
        </p:nvGraphicFramePr>
        <p:xfrm>
          <a:off x="-878" y="1064795"/>
          <a:ext cx="9155713" cy="4203700"/>
        </p:xfrm>
        <a:graphic>
          <a:graphicData uri="http://schemas.openxmlformats.org/presentationml/2006/ole">
            <mc:AlternateContent xmlns:mc="http://schemas.openxmlformats.org/markup-compatibility/2006">
              <mc:Choice xmlns:v="urn:schemas-microsoft-com:vml" Requires="v">
                <p:oleObj spid="_x0000_s80940" name="Worksheet" r:id="rId5" imgW="7804080" imgH="4203535" progId="Excel.Sheet.12">
                  <p:embed/>
                </p:oleObj>
              </mc:Choice>
              <mc:Fallback>
                <p:oleObj name="Worksheet" r:id="rId5" imgW="7804080" imgH="4203535" progId="Excel.Sheet.12">
                  <p:embed/>
                  <p:pic>
                    <p:nvPicPr>
                      <p:cNvPr id="0" name=""/>
                      <p:cNvPicPr/>
                      <p:nvPr/>
                    </p:nvPicPr>
                    <p:blipFill>
                      <a:blip r:embed="rId6"/>
                      <a:stretch>
                        <a:fillRect/>
                      </a:stretch>
                    </p:blipFill>
                    <p:spPr>
                      <a:xfrm>
                        <a:off x="-878" y="1064795"/>
                        <a:ext cx="9155713" cy="4203700"/>
                      </a:xfrm>
                      <a:prstGeom prst="rect">
                        <a:avLst/>
                      </a:prstGeom>
                    </p:spPr>
                  </p:pic>
                </p:oleObj>
              </mc:Fallback>
            </mc:AlternateContent>
          </a:graphicData>
        </a:graphic>
      </p:graphicFrame>
      <p:sp>
        <p:nvSpPr>
          <p:cNvPr id="2" name="Title 1"/>
          <p:cNvSpPr>
            <a:spLocks noGrp="1"/>
          </p:cNvSpPr>
          <p:nvPr>
            <p:ph type="title"/>
          </p:nvPr>
        </p:nvSpPr>
        <p:spPr>
          <a:xfrm>
            <a:off x="1488280" y="200912"/>
            <a:ext cx="6248400" cy="981075"/>
          </a:xfrm>
        </p:spPr>
        <p:txBody>
          <a:bodyPr/>
          <a:lstStyle/>
          <a:p>
            <a:r>
              <a:rPr lang="en-US" sz="4000" dirty="0" smtClean="0"/>
              <a:t>Beyond Case Study?</a:t>
            </a:r>
            <a:endParaRPr lang="en-US" sz="4000" dirty="0"/>
          </a:p>
        </p:txBody>
      </p:sp>
      <p:sp>
        <p:nvSpPr>
          <p:cNvPr id="5" name="TextBox 4"/>
          <p:cNvSpPr txBox="1"/>
          <p:nvPr/>
        </p:nvSpPr>
        <p:spPr>
          <a:xfrm>
            <a:off x="356087" y="5308517"/>
            <a:ext cx="8569842" cy="707886"/>
          </a:xfrm>
          <a:prstGeom prst="rect">
            <a:avLst/>
          </a:prstGeom>
          <a:solidFill>
            <a:srgbClr val="FFFF00"/>
          </a:solidFill>
          <a:ln>
            <a:solidFill>
              <a:schemeClr val="tx1"/>
            </a:solidFill>
          </a:ln>
        </p:spPr>
        <p:txBody>
          <a:bodyPr wrap="square" rtlCol="0">
            <a:spAutoFit/>
          </a:bodyPr>
          <a:lstStyle/>
          <a:p>
            <a:pPr algn="ctr"/>
            <a:r>
              <a:rPr lang="en-US" sz="2000" b="1" dirty="0" smtClean="0">
                <a:solidFill>
                  <a:srgbClr val="000000"/>
                </a:solidFill>
                <a:latin typeface="Arial" charset="0"/>
              </a:rPr>
              <a:t>Short-Life </a:t>
            </a:r>
            <a:r>
              <a:rPr lang="en-US" sz="2000" b="1" dirty="0" err="1" smtClean="0">
                <a:solidFill>
                  <a:srgbClr val="000000"/>
                </a:solidFill>
                <a:latin typeface="Arial" charset="0"/>
              </a:rPr>
              <a:t>RadioIsotope</a:t>
            </a:r>
            <a:r>
              <a:rPr lang="en-US" sz="2000" b="1" dirty="0" smtClean="0">
                <a:solidFill>
                  <a:srgbClr val="000000"/>
                </a:solidFill>
                <a:latin typeface="Arial" charset="0"/>
              </a:rPr>
              <a:t> Hybrid Turbine Cycles could enable months of mission endurance for a wide variety of platforms</a:t>
            </a:r>
            <a:endParaRPr lang="en-US" sz="2000" b="1" dirty="0">
              <a:solidFill>
                <a:srgbClr val="000000"/>
              </a:solidFill>
              <a:latin typeface="Arial" charset="0"/>
            </a:endParaRPr>
          </a:p>
        </p:txBody>
      </p:sp>
      <p:sp>
        <p:nvSpPr>
          <p:cNvPr id="6" name="TextBox 5"/>
          <p:cNvSpPr txBox="1"/>
          <p:nvPr/>
        </p:nvSpPr>
        <p:spPr>
          <a:xfrm>
            <a:off x="1124862" y="5964517"/>
            <a:ext cx="6975236" cy="584775"/>
          </a:xfrm>
          <a:prstGeom prst="rect">
            <a:avLst/>
          </a:prstGeom>
          <a:noFill/>
        </p:spPr>
        <p:txBody>
          <a:bodyPr wrap="square" rtlCol="0">
            <a:spAutoFit/>
          </a:bodyPr>
          <a:lstStyle/>
          <a:p>
            <a:pPr algn="ctr"/>
            <a:r>
              <a:rPr lang="en-US" sz="1600" dirty="0" smtClean="0">
                <a:solidFill>
                  <a:srgbClr val="000000"/>
                </a:solidFill>
                <a:latin typeface="Arial" charset="0"/>
              </a:rPr>
              <a:t>Huge impact upon enormous fuel logistics requirements</a:t>
            </a:r>
          </a:p>
          <a:p>
            <a:pPr algn="ctr"/>
            <a:r>
              <a:rPr lang="en-US" sz="1600" dirty="0" smtClean="0">
                <a:solidFill>
                  <a:srgbClr val="000000"/>
                </a:solidFill>
                <a:latin typeface="Arial" charset="0"/>
              </a:rPr>
              <a:t>Greatly reduces #1 cause of Class A Mishaps (takeoffs/landings)</a:t>
            </a:r>
            <a:endParaRPr lang="en-US" sz="1600" dirty="0">
              <a:solidFill>
                <a:srgbClr val="000000"/>
              </a:solidFill>
              <a:latin typeface="Arial" charset="0"/>
            </a:endParaRPr>
          </a:p>
        </p:txBody>
      </p:sp>
      <p:sp>
        <p:nvSpPr>
          <p:cNvPr id="4" name="Rectangle 3"/>
          <p:cNvSpPr/>
          <p:nvPr/>
        </p:nvSpPr>
        <p:spPr bwMode="auto">
          <a:xfrm>
            <a:off x="-22034" y="2462784"/>
            <a:ext cx="9144000" cy="694944"/>
          </a:xfrm>
          <a:prstGeom prst="rect">
            <a:avLst/>
          </a:prstGeom>
          <a:solidFill>
            <a:schemeClr val="bg1"/>
          </a:solid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spcBef>
                <a:spcPct val="20000"/>
              </a:spcBef>
            </a:pPr>
            <a:endParaRPr lang="en-US" sz="2000" b="1" smtClean="0">
              <a:solidFill>
                <a:srgbClr val="000000"/>
              </a:solidFill>
              <a:latin typeface="Arial" charset="0"/>
            </a:endParaRPr>
          </a:p>
        </p:txBody>
      </p:sp>
      <p:sp>
        <p:nvSpPr>
          <p:cNvPr id="7" name="Rectangle 6"/>
          <p:cNvSpPr/>
          <p:nvPr/>
        </p:nvSpPr>
        <p:spPr bwMode="auto">
          <a:xfrm>
            <a:off x="-18130" y="3072384"/>
            <a:ext cx="9144000" cy="694944"/>
          </a:xfrm>
          <a:prstGeom prst="rect">
            <a:avLst/>
          </a:prstGeom>
          <a:solidFill>
            <a:schemeClr val="bg1"/>
          </a:solid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spcBef>
                <a:spcPct val="20000"/>
              </a:spcBef>
            </a:pPr>
            <a:endParaRPr lang="en-US" sz="2000" b="1" smtClean="0">
              <a:solidFill>
                <a:srgbClr val="000000"/>
              </a:solidFill>
              <a:latin typeface="Arial" charset="0"/>
            </a:endParaRPr>
          </a:p>
        </p:txBody>
      </p:sp>
      <p:sp>
        <p:nvSpPr>
          <p:cNvPr id="8" name="Rectangle 7"/>
          <p:cNvSpPr/>
          <p:nvPr/>
        </p:nvSpPr>
        <p:spPr bwMode="auto">
          <a:xfrm>
            <a:off x="-9636" y="3737655"/>
            <a:ext cx="9144000" cy="1005840"/>
          </a:xfrm>
          <a:prstGeom prst="rect">
            <a:avLst/>
          </a:prstGeom>
          <a:solidFill>
            <a:schemeClr val="bg1"/>
          </a:solid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spcBef>
                <a:spcPct val="20000"/>
              </a:spcBef>
            </a:pPr>
            <a:endParaRPr lang="en-US" sz="2000" b="1" smtClean="0">
              <a:solidFill>
                <a:srgbClr val="000000"/>
              </a:solidFill>
              <a:latin typeface="Arial" charset="0"/>
            </a:endParaRPr>
          </a:p>
        </p:txBody>
      </p:sp>
      <p:sp>
        <p:nvSpPr>
          <p:cNvPr id="9" name="Rectangle 8"/>
          <p:cNvSpPr/>
          <p:nvPr/>
        </p:nvSpPr>
        <p:spPr bwMode="auto">
          <a:xfrm>
            <a:off x="3904" y="4337262"/>
            <a:ext cx="9274208" cy="421896"/>
          </a:xfrm>
          <a:prstGeom prst="rect">
            <a:avLst/>
          </a:prstGeom>
          <a:solidFill>
            <a:schemeClr val="bg1"/>
          </a:solid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spcBef>
                <a:spcPct val="20000"/>
              </a:spcBef>
            </a:pPr>
            <a:endParaRPr lang="en-US" sz="2000" b="1" smtClean="0">
              <a:solidFill>
                <a:srgbClr val="000000"/>
              </a:solidFill>
              <a:latin typeface="Arial" charset="0"/>
            </a:endParaRPr>
          </a:p>
        </p:txBody>
      </p:sp>
      <p:graphicFrame>
        <p:nvGraphicFramePr>
          <p:cNvPr id="14" name="Object 13"/>
          <p:cNvGraphicFramePr>
            <a:graphicFrameLocks noChangeAspect="1"/>
          </p:cNvGraphicFramePr>
          <p:nvPr>
            <p:extLst/>
          </p:nvPr>
        </p:nvGraphicFramePr>
        <p:xfrm>
          <a:off x="2350" y="1064927"/>
          <a:ext cx="9155713" cy="4203700"/>
        </p:xfrm>
        <a:graphic>
          <a:graphicData uri="http://schemas.openxmlformats.org/presentationml/2006/ole">
            <mc:AlternateContent xmlns:mc="http://schemas.openxmlformats.org/markup-compatibility/2006">
              <mc:Choice xmlns:v="urn:schemas-microsoft-com:vml" Requires="v">
                <p:oleObj spid="_x0000_s80941" name="Worksheet" r:id="rId8" imgW="7804080" imgH="4203535" progId="Excel.Sheet.12">
                  <p:embed/>
                </p:oleObj>
              </mc:Choice>
              <mc:Fallback>
                <p:oleObj name="Worksheet" r:id="rId8" imgW="7804080" imgH="4203535" progId="Excel.Sheet.12">
                  <p:embed/>
                  <p:pic>
                    <p:nvPicPr>
                      <p:cNvPr id="0" name=""/>
                      <p:cNvPicPr/>
                      <p:nvPr/>
                    </p:nvPicPr>
                    <p:blipFill>
                      <a:blip r:embed="rId6"/>
                      <a:stretch>
                        <a:fillRect/>
                      </a:stretch>
                    </p:blipFill>
                    <p:spPr>
                      <a:xfrm>
                        <a:off x="2350" y="1064927"/>
                        <a:ext cx="9155713" cy="4203700"/>
                      </a:xfrm>
                      <a:prstGeom prst="rect">
                        <a:avLst/>
                      </a:prstGeom>
                    </p:spPr>
                  </p:pic>
                </p:oleObj>
              </mc:Fallback>
            </mc:AlternateContent>
          </a:graphicData>
        </a:graphic>
      </p:graphicFrame>
    </p:spTree>
    <p:extLst>
      <p:ext uri="{BB962C8B-B14F-4D97-AF65-F5344CB8AC3E}">
        <p14:creationId xmlns:p14="http://schemas.microsoft.com/office/powerpoint/2010/main" val="4200286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 5+?</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819400"/>
            <a:ext cx="3833813" cy="3257841"/>
          </a:xfrm>
          <a:prstGeom prst="rect">
            <a:avLst/>
          </a:prstGeom>
        </p:spPr>
      </p:pic>
      <p:graphicFrame>
        <p:nvGraphicFramePr>
          <p:cNvPr id="5" name="Object 4"/>
          <p:cNvGraphicFramePr>
            <a:graphicFrameLocks noChangeAspect="1"/>
          </p:cNvGraphicFramePr>
          <p:nvPr>
            <p:extLst/>
          </p:nvPr>
        </p:nvGraphicFramePr>
        <p:xfrm>
          <a:off x="76200" y="1447800"/>
          <a:ext cx="8915400" cy="594844"/>
        </p:xfrm>
        <a:graphic>
          <a:graphicData uri="http://schemas.openxmlformats.org/presentationml/2006/ole">
            <mc:AlternateContent xmlns:mc="http://schemas.openxmlformats.org/markup-compatibility/2006">
              <mc:Choice xmlns:v="urn:schemas-microsoft-com:vml" Requires="v">
                <p:oleObj spid="_x0000_s81943" name="Worksheet" r:id="rId5" imgW="7804080" imgH="520505" progId="Excel.Sheet.12">
                  <p:embed/>
                </p:oleObj>
              </mc:Choice>
              <mc:Fallback>
                <p:oleObj name="Worksheet" r:id="rId5" imgW="7804080" imgH="520505" progId="Excel.Sheet.12">
                  <p:embed/>
                  <p:pic>
                    <p:nvPicPr>
                      <p:cNvPr id="0" name=""/>
                      <p:cNvPicPr/>
                      <p:nvPr/>
                    </p:nvPicPr>
                    <p:blipFill>
                      <a:blip r:embed="rId6"/>
                      <a:stretch>
                        <a:fillRect/>
                      </a:stretch>
                    </p:blipFill>
                    <p:spPr>
                      <a:xfrm>
                        <a:off x="76200" y="1447800"/>
                        <a:ext cx="8915400" cy="594844"/>
                      </a:xfrm>
                      <a:prstGeom prst="rect">
                        <a:avLst/>
                      </a:prstGeom>
                    </p:spPr>
                  </p:pic>
                </p:oleObj>
              </mc:Fallback>
            </mc:AlternateContent>
          </a:graphicData>
        </a:graphic>
      </p:graphicFrame>
      <p:sp>
        <p:nvSpPr>
          <p:cNvPr id="7" name="TextBox 6"/>
          <p:cNvSpPr txBox="1"/>
          <p:nvPr/>
        </p:nvSpPr>
        <p:spPr>
          <a:xfrm>
            <a:off x="459036" y="3505200"/>
            <a:ext cx="3962400" cy="400110"/>
          </a:xfrm>
          <a:prstGeom prst="rect">
            <a:avLst/>
          </a:prstGeom>
          <a:noFill/>
        </p:spPr>
        <p:txBody>
          <a:bodyPr wrap="square" rtlCol="0">
            <a:spAutoFit/>
          </a:bodyPr>
          <a:lstStyle/>
          <a:p>
            <a:r>
              <a:rPr lang="en-US" sz="2000" b="1" dirty="0" smtClean="0"/>
              <a:t>Consider Alternative Isotopes:</a:t>
            </a:r>
            <a:endParaRPr lang="en-US" sz="2000" b="1" dirty="0"/>
          </a:p>
        </p:txBody>
      </p:sp>
    </p:spTree>
    <p:extLst>
      <p:ext uri="{BB962C8B-B14F-4D97-AF65-F5344CB8AC3E}">
        <p14:creationId xmlns:p14="http://schemas.microsoft.com/office/powerpoint/2010/main" val="24688044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nvPr>
        </p:nvGraphicFramePr>
        <p:xfrm>
          <a:off x="152400" y="1196362"/>
          <a:ext cx="8821256" cy="2391364"/>
        </p:xfrm>
        <a:graphic>
          <a:graphicData uri="http://schemas.openxmlformats.org/presentationml/2006/ole">
            <mc:AlternateContent xmlns:mc="http://schemas.openxmlformats.org/markup-compatibility/2006">
              <mc:Choice xmlns:v="urn:schemas-microsoft-com:vml" Requires="v">
                <p:oleObj spid="_x0000_s82988" name="Worksheet" r:id="rId4" imgW="5645160" imgH="1530132" progId="Excel.Sheet.12">
                  <p:embed/>
                </p:oleObj>
              </mc:Choice>
              <mc:Fallback>
                <p:oleObj name="Worksheet" r:id="rId4" imgW="5645160" imgH="1530132" progId="Excel.Sheet.12">
                  <p:embed/>
                  <p:pic>
                    <p:nvPicPr>
                      <p:cNvPr id="0" name=""/>
                      <p:cNvPicPr/>
                      <p:nvPr/>
                    </p:nvPicPr>
                    <p:blipFill>
                      <a:blip r:embed="rId5"/>
                      <a:stretch>
                        <a:fillRect/>
                      </a:stretch>
                    </p:blipFill>
                    <p:spPr>
                      <a:xfrm>
                        <a:off x="152400" y="1196362"/>
                        <a:ext cx="8821256" cy="2391364"/>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Potential Demo Systems?</a:t>
            </a:r>
            <a:endParaRPr lang="en-US" dirty="0"/>
          </a:p>
        </p:txBody>
      </p:sp>
      <p:sp>
        <p:nvSpPr>
          <p:cNvPr id="3" name="TextBox 2"/>
          <p:cNvSpPr txBox="1"/>
          <p:nvPr/>
        </p:nvSpPr>
        <p:spPr>
          <a:xfrm>
            <a:off x="516424" y="4572316"/>
            <a:ext cx="7696200" cy="400110"/>
          </a:xfrm>
          <a:prstGeom prst="rect">
            <a:avLst/>
          </a:prstGeom>
          <a:noFill/>
        </p:spPr>
        <p:txBody>
          <a:bodyPr wrap="square" rtlCol="0">
            <a:spAutoFit/>
          </a:bodyPr>
          <a:lstStyle/>
          <a:p>
            <a:r>
              <a:rPr lang="en-US" sz="2000" b="1" dirty="0" smtClean="0">
                <a:solidFill>
                  <a:srgbClr val="000000"/>
                </a:solidFill>
                <a:latin typeface="Arial" charset="0"/>
              </a:rPr>
              <a:t>Similar to cruise missile thrust requirements (1000lb payload)</a:t>
            </a:r>
            <a:endParaRPr lang="en-US" sz="2000" b="1" dirty="0">
              <a:solidFill>
                <a:srgbClr val="000000"/>
              </a:solidFill>
              <a:latin typeface="Arial" charset="0"/>
            </a:endParaRPr>
          </a:p>
        </p:txBody>
      </p:sp>
      <p:cxnSp>
        <p:nvCxnSpPr>
          <p:cNvPr id="6" name="Straight Arrow Connector 5"/>
          <p:cNvCxnSpPr/>
          <p:nvPr/>
        </p:nvCxnSpPr>
        <p:spPr bwMode="auto">
          <a:xfrm flipH="1" flipV="1">
            <a:off x="2590800" y="3595413"/>
            <a:ext cx="248856" cy="949124"/>
          </a:xfrm>
          <a:prstGeom prst="straightConnector1">
            <a:avLst/>
          </a:prstGeom>
          <a:noFill/>
          <a:ln w="25400" cap="flat" cmpd="sng" algn="ctr">
            <a:solidFill>
              <a:schemeClr val="tx1"/>
            </a:solidFill>
            <a:prstDash val="solid"/>
            <a:round/>
            <a:headEnd type="none" w="med" len="med"/>
            <a:tailEnd type="triangle"/>
          </a:ln>
          <a:effectLst/>
        </p:spPr>
      </p:cxnSp>
      <p:sp>
        <p:nvSpPr>
          <p:cNvPr id="10" name="Rectangle 9"/>
          <p:cNvSpPr/>
          <p:nvPr/>
        </p:nvSpPr>
        <p:spPr>
          <a:xfrm>
            <a:off x="4364524" y="1188675"/>
            <a:ext cx="1731475" cy="2406738"/>
          </a:xfrm>
          <a:prstGeom prst="rect">
            <a:avLst/>
          </a:prstGeom>
          <a:solidFill>
            <a:srgbClr val="00B050">
              <a:alpha val="5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1" name="Rectangle 10"/>
          <p:cNvSpPr/>
          <p:nvPr/>
        </p:nvSpPr>
        <p:spPr>
          <a:xfrm>
            <a:off x="6102094" y="1175783"/>
            <a:ext cx="1923540" cy="2418682"/>
          </a:xfrm>
          <a:prstGeom prst="rect">
            <a:avLst/>
          </a:prstGeom>
          <a:solidFill>
            <a:srgbClr val="FF0000">
              <a:alpha val="5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2" name="TextBox 11"/>
          <p:cNvSpPr txBox="1"/>
          <p:nvPr/>
        </p:nvSpPr>
        <p:spPr>
          <a:xfrm>
            <a:off x="4504554" y="3660291"/>
            <a:ext cx="1579077" cy="400110"/>
          </a:xfrm>
          <a:prstGeom prst="rect">
            <a:avLst/>
          </a:prstGeom>
          <a:solidFill>
            <a:srgbClr val="00B050">
              <a:alpha val="50000"/>
            </a:srgbClr>
          </a:solidFill>
          <a:ln>
            <a:solidFill>
              <a:schemeClr val="bg2"/>
            </a:solidFill>
          </a:ln>
        </p:spPr>
        <p:txBody>
          <a:bodyPr wrap="square" rtlCol="0">
            <a:spAutoFit/>
          </a:bodyPr>
          <a:lstStyle/>
          <a:p>
            <a:pPr algn="ctr"/>
            <a:r>
              <a:rPr lang="en-US" sz="2000" b="1" dirty="0" smtClean="0">
                <a:solidFill>
                  <a:srgbClr val="000000"/>
                </a:solidFill>
                <a:latin typeface="Arial" charset="0"/>
              </a:rPr>
              <a:t>‘Safe’</a:t>
            </a:r>
            <a:endParaRPr lang="en-US" sz="2000" b="1" dirty="0">
              <a:solidFill>
                <a:srgbClr val="000000"/>
              </a:solidFill>
              <a:latin typeface="Arial" charset="0"/>
            </a:endParaRPr>
          </a:p>
        </p:txBody>
      </p:sp>
      <p:sp>
        <p:nvSpPr>
          <p:cNvPr id="13" name="TextBox 12"/>
          <p:cNvSpPr txBox="1"/>
          <p:nvPr/>
        </p:nvSpPr>
        <p:spPr>
          <a:xfrm>
            <a:off x="6224178" y="3660291"/>
            <a:ext cx="1642545" cy="409684"/>
          </a:xfrm>
          <a:prstGeom prst="rect">
            <a:avLst/>
          </a:prstGeom>
          <a:solidFill>
            <a:srgbClr val="FF0000">
              <a:alpha val="50000"/>
            </a:srgbClr>
          </a:solidFill>
          <a:ln>
            <a:solidFill>
              <a:schemeClr val="bg2"/>
            </a:solidFill>
          </a:ln>
        </p:spPr>
        <p:txBody>
          <a:bodyPr wrap="square" rtlCol="0">
            <a:spAutoFit/>
          </a:bodyPr>
          <a:lstStyle/>
          <a:p>
            <a:pPr algn="ctr"/>
            <a:r>
              <a:rPr lang="en-US" sz="2000" b="1" dirty="0" smtClean="0">
                <a:solidFill>
                  <a:srgbClr val="000000"/>
                </a:solidFill>
                <a:latin typeface="Arial" charset="0"/>
              </a:rPr>
              <a:t>‘Dirty’</a:t>
            </a:r>
            <a:endParaRPr lang="en-US" sz="2000" b="1" dirty="0">
              <a:solidFill>
                <a:srgbClr val="000000"/>
              </a:solidFill>
              <a:latin typeface="Arial" charset="0"/>
            </a:endParaRPr>
          </a:p>
        </p:txBody>
      </p:sp>
      <p:sp>
        <p:nvSpPr>
          <p:cNvPr id="14" name="TextBox 13"/>
          <p:cNvSpPr txBox="1"/>
          <p:nvPr/>
        </p:nvSpPr>
        <p:spPr>
          <a:xfrm>
            <a:off x="8025634" y="3700142"/>
            <a:ext cx="1000418" cy="707886"/>
          </a:xfrm>
          <a:prstGeom prst="rect">
            <a:avLst/>
          </a:prstGeom>
          <a:solidFill>
            <a:srgbClr val="FFFF00">
              <a:alpha val="50000"/>
            </a:srgbClr>
          </a:solidFill>
          <a:ln>
            <a:solidFill>
              <a:schemeClr val="bg2"/>
            </a:solidFill>
          </a:ln>
        </p:spPr>
        <p:txBody>
          <a:bodyPr wrap="square" rtlCol="0">
            <a:spAutoFit/>
          </a:bodyPr>
          <a:lstStyle/>
          <a:p>
            <a:pPr algn="ctr"/>
            <a:r>
              <a:rPr lang="en-US" sz="2000" b="1" dirty="0" smtClean="0">
                <a:solidFill>
                  <a:srgbClr val="000000"/>
                </a:solidFill>
                <a:latin typeface="Arial" charset="0"/>
              </a:rPr>
              <a:t>‘Catch up’</a:t>
            </a:r>
            <a:endParaRPr lang="en-US" sz="2000" b="1" dirty="0">
              <a:solidFill>
                <a:srgbClr val="000000"/>
              </a:solidFill>
              <a:latin typeface="Arial" charset="0"/>
            </a:endParaRPr>
          </a:p>
        </p:txBody>
      </p:sp>
      <p:sp>
        <p:nvSpPr>
          <p:cNvPr id="15" name="TextBox 14"/>
          <p:cNvSpPr txBox="1"/>
          <p:nvPr/>
        </p:nvSpPr>
        <p:spPr>
          <a:xfrm>
            <a:off x="1905000" y="5385879"/>
            <a:ext cx="6896100" cy="830997"/>
          </a:xfrm>
          <a:prstGeom prst="rect">
            <a:avLst/>
          </a:prstGeom>
          <a:solidFill>
            <a:srgbClr val="FFFF00"/>
          </a:solidFill>
          <a:ln>
            <a:solidFill>
              <a:schemeClr val="bg2"/>
            </a:solidFill>
          </a:ln>
        </p:spPr>
        <p:txBody>
          <a:bodyPr wrap="square" rtlCol="0">
            <a:spAutoFit/>
          </a:bodyPr>
          <a:lstStyle/>
          <a:p>
            <a:pPr algn="ctr"/>
            <a:r>
              <a:rPr lang="en-US" sz="1600" b="1" dirty="0" smtClean="0">
                <a:solidFill>
                  <a:srgbClr val="000000"/>
                </a:solidFill>
                <a:latin typeface="Arial" charset="0"/>
              </a:rPr>
              <a:t>Thorium 228 with 1.91yr half-life decays to Stable Pb208 via Alpha/Beta(-) daughters at up to 8 MeV (not low energy), would require shielding (or remote operation) and liquid metal capable HEX</a:t>
            </a:r>
            <a:endParaRPr lang="en-US" sz="1600" b="1" dirty="0">
              <a:solidFill>
                <a:srgbClr val="000000"/>
              </a:solidFill>
              <a:latin typeface="Arial" charset="0"/>
            </a:endParaRPr>
          </a:p>
        </p:txBody>
      </p:sp>
      <p:cxnSp>
        <p:nvCxnSpPr>
          <p:cNvPr id="16" name="Straight Arrow Connector 15"/>
          <p:cNvCxnSpPr/>
          <p:nvPr/>
        </p:nvCxnSpPr>
        <p:spPr bwMode="auto">
          <a:xfrm flipH="1">
            <a:off x="7772400" y="4479402"/>
            <a:ext cx="457296" cy="854598"/>
          </a:xfrm>
          <a:prstGeom prst="straightConnector1">
            <a:avLst/>
          </a:prstGeom>
          <a:noFill/>
          <a:ln w="25400" cap="flat" cmpd="sng" algn="ctr">
            <a:solidFill>
              <a:schemeClr val="tx1"/>
            </a:solidFill>
            <a:prstDash val="solid"/>
            <a:round/>
            <a:headEnd type="none" w="med" len="med"/>
            <a:tailEnd type="triangle"/>
          </a:ln>
          <a:effectLst/>
        </p:spPr>
      </p:cxnSp>
      <p:sp>
        <p:nvSpPr>
          <p:cNvPr id="18" name="Rectangle 17"/>
          <p:cNvSpPr/>
          <p:nvPr/>
        </p:nvSpPr>
        <p:spPr>
          <a:xfrm>
            <a:off x="8000998" y="1051561"/>
            <a:ext cx="1143001" cy="25974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7" name="Rectangle 16"/>
          <p:cNvSpPr/>
          <p:nvPr/>
        </p:nvSpPr>
        <p:spPr>
          <a:xfrm>
            <a:off x="8000999" y="1176595"/>
            <a:ext cx="949452" cy="2411132"/>
          </a:xfrm>
          <a:prstGeom prst="rect">
            <a:avLst/>
          </a:prstGeom>
          <a:solidFill>
            <a:srgbClr val="FFFF00">
              <a:alpha val="50000"/>
            </a:srgb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graphicFrame>
        <p:nvGraphicFramePr>
          <p:cNvPr id="19" name="Object 18"/>
          <p:cNvGraphicFramePr>
            <a:graphicFrameLocks noChangeAspect="1"/>
          </p:cNvGraphicFramePr>
          <p:nvPr>
            <p:extLst/>
          </p:nvPr>
        </p:nvGraphicFramePr>
        <p:xfrm>
          <a:off x="153599" y="1196294"/>
          <a:ext cx="8821256" cy="2391364"/>
        </p:xfrm>
        <a:graphic>
          <a:graphicData uri="http://schemas.openxmlformats.org/presentationml/2006/ole">
            <mc:AlternateContent xmlns:mc="http://schemas.openxmlformats.org/markup-compatibility/2006">
              <mc:Choice xmlns:v="urn:schemas-microsoft-com:vml" Requires="v">
                <p:oleObj spid="_x0000_s82989" name="Worksheet" r:id="rId7" imgW="5645160" imgH="1530132" progId="Excel.Sheet.12">
                  <p:embed/>
                </p:oleObj>
              </mc:Choice>
              <mc:Fallback>
                <p:oleObj name="Worksheet" r:id="rId7" imgW="5645160" imgH="1530132" progId="Excel.Sheet.12">
                  <p:embed/>
                  <p:pic>
                    <p:nvPicPr>
                      <p:cNvPr id="0" name=""/>
                      <p:cNvPicPr/>
                      <p:nvPr/>
                    </p:nvPicPr>
                    <p:blipFill>
                      <a:blip r:embed="rId5"/>
                      <a:stretch>
                        <a:fillRect/>
                      </a:stretch>
                    </p:blipFill>
                    <p:spPr>
                      <a:xfrm>
                        <a:off x="153599" y="1196294"/>
                        <a:ext cx="8821256" cy="2391364"/>
                      </a:xfrm>
                      <a:prstGeom prst="rect">
                        <a:avLst/>
                      </a:prstGeom>
                    </p:spPr>
                  </p:pic>
                </p:oleObj>
              </mc:Fallback>
            </mc:AlternateContent>
          </a:graphicData>
        </a:graphic>
      </p:graphicFrame>
    </p:spTree>
    <p:extLst>
      <p:ext uri="{BB962C8B-B14F-4D97-AF65-F5344CB8AC3E}">
        <p14:creationId xmlns:p14="http://schemas.microsoft.com/office/powerpoint/2010/main" val="944934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80">
                                          <p:stCondLst>
                                            <p:cond delay="0"/>
                                          </p:stCondLst>
                                        </p:cTn>
                                        <p:tgtEl>
                                          <p:spTgt spid="11"/>
                                        </p:tgtEl>
                                      </p:cBhvr>
                                    </p:animEffect>
                                    <p:anim calcmode="lin" valueType="num">
                                      <p:cBhvr>
                                        <p:cTn id="26"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1" dur="26">
                                          <p:stCondLst>
                                            <p:cond delay="650"/>
                                          </p:stCondLst>
                                        </p:cTn>
                                        <p:tgtEl>
                                          <p:spTgt spid="11"/>
                                        </p:tgtEl>
                                      </p:cBhvr>
                                      <p:to x="100000" y="60000"/>
                                    </p:animScale>
                                    <p:animScale>
                                      <p:cBhvr>
                                        <p:cTn id="32" dur="166" decel="50000">
                                          <p:stCondLst>
                                            <p:cond delay="676"/>
                                          </p:stCondLst>
                                        </p:cTn>
                                        <p:tgtEl>
                                          <p:spTgt spid="11"/>
                                        </p:tgtEl>
                                      </p:cBhvr>
                                      <p:to x="100000" y="100000"/>
                                    </p:animScale>
                                    <p:animScale>
                                      <p:cBhvr>
                                        <p:cTn id="33" dur="26">
                                          <p:stCondLst>
                                            <p:cond delay="1312"/>
                                          </p:stCondLst>
                                        </p:cTn>
                                        <p:tgtEl>
                                          <p:spTgt spid="11"/>
                                        </p:tgtEl>
                                      </p:cBhvr>
                                      <p:to x="100000" y="80000"/>
                                    </p:animScale>
                                    <p:animScale>
                                      <p:cBhvr>
                                        <p:cTn id="34" dur="166" decel="50000">
                                          <p:stCondLst>
                                            <p:cond delay="1338"/>
                                          </p:stCondLst>
                                        </p:cTn>
                                        <p:tgtEl>
                                          <p:spTgt spid="11"/>
                                        </p:tgtEl>
                                      </p:cBhvr>
                                      <p:to x="100000" y="100000"/>
                                    </p:animScale>
                                    <p:animScale>
                                      <p:cBhvr>
                                        <p:cTn id="35" dur="26">
                                          <p:stCondLst>
                                            <p:cond delay="1642"/>
                                          </p:stCondLst>
                                        </p:cTn>
                                        <p:tgtEl>
                                          <p:spTgt spid="11"/>
                                        </p:tgtEl>
                                      </p:cBhvr>
                                      <p:to x="100000" y="90000"/>
                                    </p:animScale>
                                    <p:animScale>
                                      <p:cBhvr>
                                        <p:cTn id="36" dur="166" decel="50000">
                                          <p:stCondLst>
                                            <p:cond delay="1668"/>
                                          </p:stCondLst>
                                        </p:cTn>
                                        <p:tgtEl>
                                          <p:spTgt spid="11"/>
                                        </p:tgtEl>
                                      </p:cBhvr>
                                      <p:to x="100000" y="100000"/>
                                    </p:animScale>
                                    <p:animScale>
                                      <p:cBhvr>
                                        <p:cTn id="37" dur="26">
                                          <p:stCondLst>
                                            <p:cond delay="1808"/>
                                          </p:stCondLst>
                                        </p:cTn>
                                        <p:tgtEl>
                                          <p:spTgt spid="11"/>
                                        </p:tgtEl>
                                      </p:cBhvr>
                                      <p:to x="100000" y="95000"/>
                                    </p:animScale>
                                    <p:animScale>
                                      <p:cBhvr>
                                        <p:cTn id="38" dur="166" decel="50000">
                                          <p:stCondLst>
                                            <p:cond delay="1834"/>
                                          </p:stCondLst>
                                        </p:cTn>
                                        <p:tgtEl>
                                          <p:spTgt spid="11"/>
                                        </p:tgtEl>
                                      </p:cBhvr>
                                      <p:to x="100000" y="100000"/>
                                    </p:animScale>
                                  </p:childTnLst>
                                </p:cTn>
                              </p:par>
                              <p:par>
                                <p:cTn id="39" presetID="26"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80">
                                          <p:stCondLst>
                                            <p:cond delay="0"/>
                                          </p:stCondLst>
                                        </p:cTn>
                                        <p:tgtEl>
                                          <p:spTgt spid="13"/>
                                        </p:tgtEl>
                                      </p:cBhvr>
                                    </p:animEffect>
                                    <p:anim calcmode="lin" valueType="num">
                                      <p:cBhvr>
                                        <p:cTn id="4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47" dur="26">
                                          <p:stCondLst>
                                            <p:cond delay="650"/>
                                          </p:stCondLst>
                                        </p:cTn>
                                        <p:tgtEl>
                                          <p:spTgt spid="13"/>
                                        </p:tgtEl>
                                      </p:cBhvr>
                                      <p:to x="100000" y="60000"/>
                                    </p:animScale>
                                    <p:animScale>
                                      <p:cBhvr>
                                        <p:cTn id="48" dur="166" decel="50000">
                                          <p:stCondLst>
                                            <p:cond delay="676"/>
                                          </p:stCondLst>
                                        </p:cTn>
                                        <p:tgtEl>
                                          <p:spTgt spid="13"/>
                                        </p:tgtEl>
                                      </p:cBhvr>
                                      <p:to x="100000" y="100000"/>
                                    </p:animScale>
                                    <p:animScale>
                                      <p:cBhvr>
                                        <p:cTn id="49" dur="26">
                                          <p:stCondLst>
                                            <p:cond delay="1312"/>
                                          </p:stCondLst>
                                        </p:cTn>
                                        <p:tgtEl>
                                          <p:spTgt spid="13"/>
                                        </p:tgtEl>
                                      </p:cBhvr>
                                      <p:to x="100000" y="80000"/>
                                    </p:animScale>
                                    <p:animScale>
                                      <p:cBhvr>
                                        <p:cTn id="50" dur="166" decel="50000">
                                          <p:stCondLst>
                                            <p:cond delay="1338"/>
                                          </p:stCondLst>
                                        </p:cTn>
                                        <p:tgtEl>
                                          <p:spTgt spid="13"/>
                                        </p:tgtEl>
                                      </p:cBhvr>
                                      <p:to x="100000" y="100000"/>
                                    </p:animScale>
                                    <p:animScale>
                                      <p:cBhvr>
                                        <p:cTn id="51" dur="26">
                                          <p:stCondLst>
                                            <p:cond delay="1642"/>
                                          </p:stCondLst>
                                        </p:cTn>
                                        <p:tgtEl>
                                          <p:spTgt spid="13"/>
                                        </p:tgtEl>
                                      </p:cBhvr>
                                      <p:to x="100000" y="90000"/>
                                    </p:animScale>
                                    <p:animScale>
                                      <p:cBhvr>
                                        <p:cTn id="52" dur="166" decel="50000">
                                          <p:stCondLst>
                                            <p:cond delay="1668"/>
                                          </p:stCondLst>
                                        </p:cTn>
                                        <p:tgtEl>
                                          <p:spTgt spid="13"/>
                                        </p:tgtEl>
                                      </p:cBhvr>
                                      <p:to x="100000" y="100000"/>
                                    </p:animScale>
                                    <p:animScale>
                                      <p:cBhvr>
                                        <p:cTn id="53" dur="26">
                                          <p:stCondLst>
                                            <p:cond delay="1808"/>
                                          </p:stCondLst>
                                        </p:cTn>
                                        <p:tgtEl>
                                          <p:spTgt spid="13"/>
                                        </p:tgtEl>
                                      </p:cBhvr>
                                      <p:to x="100000" y="95000"/>
                                    </p:animScale>
                                    <p:animScale>
                                      <p:cBhvr>
                                        <p:cTn id="54" dur="166" decel="50000">
                                          <p:stCondLst>
                                            <p:cond delay="1834"/>
                                          </p:stCondLst>
                                        </p:cTn>
                                        <p:tgtEl>
                                          <p:spTgt spid="13"/>
                                        </p:tgtEl>
                                      </p:cBhvr>
                                      <p:to x="100000" y="100000"/>
                                    </p:animScale>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childTnLst>
                                </p:cTn>
                              </p:par>
                              <p:par>
                                <p:cTn id="70" presetID="1"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animBg="1"/>
      <p:bldP spid="11" grpId="0" animBg="1"/>
      <p:bldP spid="12" grpId="0" animBg="1"/>
      <p:bldP spid="13" grpId="0" animBg="1"/>
      <p:bldP spid="14" grpId="0" animBg="1"/>
      <p:bldP spid="15" grpId="0" animBg="1"/>
      <p:bldP spid="18"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7041" y="-11327"/>
            <a:ext cx="6248400" cy="981075"/>
          </a:xfrm>
        </p:spPr>
        <p:txBody>
          <a:bodyPr/>
          <a:lstStyle/>
          <a:p>
            <a:r>
              <a:rPr lang="en-US" dirty="0" smtClean="0"/>
              <a:t>Summary/ Recommended Path Forward</a:t>
            </a:r>
            <a:endParaRPr lang="en-US" dirty="0"/>
          </a:p>
        </p:txBody>
      </p:sp>
      <p:sp>
        <p:nvSpPr>
          <p:cNvPr id="3" name="TextBox 2"/>
          <p:cNvSpPr txBox="1"/>
          <p:nvPr/>
        </p:nvSpPr>
        <p:spPr>
          <a:xfrm>
            <a:off x="636978" y="4010416"/>
            <a:ext cx="8482506" cy="2800767"/>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t>Nuclear power can enable unprecedented propulsion and power capability for a variety of applications (completely transforming current basing/logistic needs)</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smtClean="0"/>
              <a:t>US is perhaps the least equipped to take advantage of nuclear power (breeder reactors, dismantled isotope capability, phasing out US fission, and bureaucracy/ policy/approval hurdles)</a:t>
            </a:r>
          </a:p>
          <a:p>
            <a:pPr marL="742950" lvl="1" indent="-285750">
              <a:buFont typeface="Arial" panose="020B0604020202020204" pitchFamily="34" charset="0"/>
              <a:buChar char="•"/>
            </a:pPr>
            <a:endParaRPr lang="en-US" sz="1600" b="1" dirty="0"/>
          </a:p>
          <a:p>
            <a:pPr marL="285750" lvl="1" indent="-285750">
              <a:buFont typeface="Arial" panose="020B0604020202020204" pitchFamily="34" charset="0"/>
              <a:buChar char="•"/>
            </a:pPr>
            <a:r>
              <a:rPr lang="en-US" sz="1600" b="1" dirty="0" smtClean="0"/>
              <a:t>US has key expertise/partners and could enable Heated Air Cycle Engines with Intrinsically Safe approaches (better than jet fuel)</a:t>
            </a:r>
          </a:p>
          <a:p>
            <a:pPr marL="285750" lvl="1" indent="-285750">
              <a:buFont typeface="Arial" panose="020B0604020202020204" pitchFamily="34" charset="0"/>
              <a:buChar char="•"/>
            </a:pPr>
            <a:endParaRPr lang="en-US" sz="1600" b="1" dirty="0"/>
          </a:p>
          <a:p>
            <a:pPr marL="285750" lvl="1" indent="-285750">
              <a:buFont typeface="Arial" panose="020B0604020202020204" pitchFamily="34" charset="0"/>
              <a:buChar char="•"/>
            </a:pPr>
            <a:r>
              <a:rPr lang="en-US" sz="1600" b="1" dirty="0" smtClean="0"/>
              <a:t>Requires vision and effort to enable</a:t>
            </a:r>
          </a:p>
        </p:txBody>
      </p:sp>
      <p:graphicFrame>
        <p:nvGraphicFramePr>
          <p:cNvPr id="15" name="Chart 14"/>
          <p:cNvGraphicFramePr>
            <a:graphicFrameLocks/>
          </p:cNvGraphicFramePr>
          <p:nvPr>
            <p:extLst>
              <p:ext uri="{D42A27DB-BD31-4B8C-83A1-F6EECF244321}">
                <p14:modId xmlns:p14="http://schemas.microsoft.com/office/powerpoint/2010/main" val="4282866022"/>
              </p:ext>
            </p:extLst>
          </p:nvPr>
        </p:nvGraphicFramePr>
        <p:xfrm>
          <a:off x="3875610" y="989952"/>
          <a:ext cx="4161122" cy="3199662"/>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Arrow Connector 6"/>
          <p:cNvCxnSpPr>
            <a:stCxn id="8" idx="1"/>
          </p:cNvCxnSpPr>
          <p:nvPr/>
        </p:nvCxnSpPr>
        <p:spPr bwMode="auto">
          <a:xfrm flipH="1">
            <a:off x="6550796" y="1470251"/>
            <a:ext cx="666736" cy="309702"/>
          </a:xfrm>
          <a:prstGeom prst="straightConnector1">
            <a:avLst/>
          </a:prstGeom>
          <a:noFill/>
          <a:ln w="25400" cap="flat" cmpd="sng" algn="ctr">
            <a:solidFill>
              <a:srgbClr val="FF0000"/>
            </a:solidFill>
            <a:prstDash val="solid"/>
            <a:round/>
            <a:headEnd type="none" w="med" len="med"/>
            <a:tailEnd type="triangle"/>
          </a:ln>
          <a:effectLst/>
        </p:spPr>
      </p:cxnSp>
      <p:sp>
        <p:nvSpPr>
          <p:cNvPr id="8" name="TextBox 7"/>
          <p:cNvSpPr txBox="1"/>
          <p:nvPr/>
        </p:nvSpPr>
        <p:spPr>
          <a:xfrm>
            <a:off x="7217532" y="1208641"/>
            <a:ext cx="1545585" cy="523220"/>
          </a:xfrm>
          <a:prstGeom prst="rect">
            <a:avLst/>
          </a:prstGeom>
          <a:noFill/>
        </p:spPr>
        <p:txBody>
          <a:bodyPr wrap="square" rtlCol="0">
            <a:spAutoFit/>
          </a:bodyPr>
          <a:lstStyle/>
          <a:p>
            <a:r>
              <a:rPr lang="en-US" sz="1400" dirty="0" smtClean="0">
                <a:solidFill>
                  <a:srgbClr val="FF0000"/>
                </a:solidFill>
              </a:rPr>
              <a:t>Enables Hypersonics</a:t>
            </a:r>
            <a:endParaRPr lang="en-US" sz="1400" dirty="0">
              <a:solidFill>
                <a:srgbClr val="FF0000"/>
              </a:solidFill>
            </a:endParaRPr>
          </a:p>
        </p:txBody>
      </p:sp>
      <p:cxnSp>
        <p:nvCxnSpPr>
          <p:cNvPr id="20" name="Straight Arrow Connector 19"/>
          <p:cNvCxnSpPr/>
          <p:nvPr/>
        </p:nvCxnSpPr>
        <p:spPr bwMode="auto">
          <a:xfrm>
            <a:off x="5877045" y="3283015"/>
            <a:ext cx="524402" cy="34169"/>
          </a:xfrm>
          <a:prstGeom prst="straightConnector1">
            <a:avLst/>
          </a:prstGeom>
          <a:noFill/>
          <a:ln w="25400" cap="flat" cmpd="sng" algn="ctr">
            <a:solidFill>
              <a:srgbClr val="008000"/>
            </a:solidFill>
            <a:prstDash val="solid"/>
            <a:round/>
            <a:headEnd type="none" w="med" len="med"/>
            <a:tailEnd type="triangle"/>
          </a:ln>
          <a:effectLst/>
        </p:spPr>
      </p:cxnSp>
      <p:sp>
        <p:nvSpPr>
          <p:cNvPr id="22" name="TextBox 21"/>
          <p:cNvSpPr txBox="1"/>
          <p:nvPr/>
        </p:nvSpPr>
        <p:spPr>
          <a:xfrm>
            <a:off x="4812436" y="3107291"/>
            <a:ext cx="1428750" cy="523220"/>
          </a:xfrm>
          <a:prstGeom prst="rect">
            <a:avLst/>
          </a:prstGeom>
          <a:noFill/>
        </p:spPr>
        <p:txBody>
          <a:bodyPr wrap="square" rtlCol="0">
            <a:spAutoFit/>
          </a:bodyPr>
          <a:lstStyle/>
          <a:p>
            <a:r>
              <a:rPr lang="en-US" sz="1400" dirty="0" smtClean="0">
                <a:solidFill>
                  <a:srgbClr val="008000"/>
                </a:solidFill>
              </a:rPr>
              <a:t>Sustainable Ground Power</a:t>
            </a:r>
            <a:endParaRPr lang="en-US" sz="1400" dirty="0">
              <a:solidFill>
                <a:srgbClr val="008000"/>
              </a:solidFill>
            </a:endParaRPr>
          </a:p>
        </p:txBody>
      </p:sp>
      <p:cxnSp>
        <p:nvCxnSpPr>
          <p:cNvPr id="25" name="Straight Arrow Connector 24"/>
          <p:cNvCxnSpPr/>
          <p:nvPr/>
        </p:nvCxnSpPr>
        <p:spPr bwMode="auto">
          <a:xfrm flipH="1">
            <a:off x="7449300" y="2158289"/>
            <a:ext cx="428593" cy="300973"/>
          </a:xfrm>
          <a:prstGeom prst="straightConnector1">
            <a:avLst/>
          </a:prstGeom>
          <a:noFill/>
          <a:ln w="25400" cap="flat" cmpd="sng" algn="ctr">
            <a:solidFill>
              <a:srgbClr val="0033CC"/>
            </a:solidFill>
            <a:prstDash val="solid"/>
            <a:round/>
            <a:headEnd type="none" w="med" len="med"/>
            <a:tailEnd type="triangle"/>
          </a:ln>
          <a:effectLst/>
        </p:spPr>
      </p:cxnSp>
      <p:sp>
        <p:nvSpPr>
          <p:cNvPr id="29" name="Oval 28"/>
          <p:cNvSpPr/>
          <p:nvPr/>
        </p:nvSpPr>
        <p:spPr bwMode="auto">
          <a:xfrm>
            <a:off x="6401447" y="2459262"/>
            <a:ext cx="1452763" cy="755567"/>
          </a:xfrm>
          <a:prstGeom prst="ellipse">
            <a:avLst/>
          </a:prstGeom>
          <a:noFill/>
          <a:ln w="15875"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30" name="Oval 29"/>
          <p:cNvSpPr/>
          <p:nvPr/>
        </p:nvSpPr>
        <p:spPr bwMode="auto">
          <a:xfrm>
            <a:off x="4887851" y="1532368"/>
            <a:ext cx="1788070" cy="1057415"/>
          </a:xfrm>
          <a:prstGeom prst="ellipse">
            <a:avLst/>
          </a:prstGeom>
          <a:noFill/>
          <a:ln w="158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34" name="TextBox 33"/>
          <p:cNvSpPr txBox="1"/>
          <p:nvPr/>
        </p:nvSpPr>
        <p:spPr>
          <a:xfrm>
            <a:off x="7840948" y="2010695"/>
            <a:ext cx="1303052" cy="1169551"/>
          </a:xfrm>
          <a:prstGeom prst="rect">
            <a:avLst/>
          </a:prstGeom>
          <a:noFill/>
        </p:spPr>
        <p:txBody>
          <a:bodyPr wrap="square" rtlCol="0">
            <a:spAutoFit/>
          </a:bodyPr>
          <a:lstStyle/>
          <a:p>
            <a:r>
              <a:rPr lang="en-US" sz="1400" dirty="0" smtClean="0">
                <a:solidFill>
                  <a:srgbClr val="0033CC"/>
                </a:solidFill>
              </a:rPr>
              <a:t>Enables Conventional Propulsion and Directed Energy</a:t>
            </a:r>
            <a:endParaRPr lang="en-US" sz="1400" dirty="0">
              <a:solidFill>
                <a:srgbClr val="0033CC"/>
              </a:solidFill>
            </a:endParaRPr>
          </a:p>
        </p:txBody>
      </p:sp>
      <p:sp>
        <p:nvSpPr>
          <p:cNvPr id="39" name="Rounded Rectangle 38"/>
          <p:cNvSpPr/>
          <p:nvPr/>
        </p:nvSpPr>
        <p:spPr bwMode="auto">
          <a:xfrm>
            <a:off x="6388568" y="2459262"/>
            <a:ext cx="1476446" cy="1143000"/>
          </a:xfrm>
          <a:prstGeom prst="roundRect">
            <a:avLst/>
          </a:prstGeom>
          <a:noFill/>
          <a:ln w="1587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spcBef>
                <a:spcPct val="20000"/>
              </a:spcBef>
            </a:pPr>
            <a:endParaRPr lang="en-US" sz="2000" b="1">
              <a:latin typeface="Arial" charset="0"/>
            </a:endParaRPr>
          </a:p>
        </p:txBody>
      </p:sp>
      <p:sp>
        <p:nvSpPr>
          <p:cNvPr id="4" name="Rectangle 3"/>
          <p:cNvSpPr/>
          <p:nvPr/>
        </p:nvSpPr>
        <p:spPr>
          <a:xfrm>
            <a:off x="201728" y="1532368"/>
            <a:ext cx="3429644" cy="1261884"/>
          </a:xfrm>
          <a:prstGeom prst="rect">
            <a:avLst/>
          </a:prstGeom>
        </p:spPr>
        <p:txBody>
          <a:bodyPr wrap="square">
            <a:spAutoFit/>
          </a:bodyPr>
          <a:lstStyle/>
          <a:p>
            <a:pPr algn="ctr"/>
            <a:r>
              <a:rPr lang="en-US" b="1" dirty="0"/>
              <a:t>Others actively investing in future propulsion/power capabilities </a:t>
            </a:r>
            <a:r>
              <a:rPr lang="en-US" sz="2000" b="1" u="sng" dirty="0"/>
              <a:t>beyond Hydrocarbon Fuels</a:t>
            </a:r>
          </a:p>
        </p:txBody>
      </p:sp>
      <p:cxnSp>
        <p:nvCxnSpPr>
          <p:cNvPr id="6" name="Straight Connector 5"/>
          <p:cNvCxnSpPr/>
          <p:nvPr/>
        </p:nvCxnSpPr>
        <p:spPr bwMode="auto">
          <a:xfrm>
            <a:off x="7840948" y="4911591"/>
            <a:ext cx="827564" cy="0"/>
          </a:xfrm>
          <a:prstGeom prst="line">
            <a:avLst/>
          </a:prstGeom>
          <a:noFill/>
          <a:ln w="19050" cap="flat" cmpd="sng" algn="ctr">
            <a:solidFill>
              <a:srgbClr val="FF0000"/>
            </a:solidFill>
            <a:prstDash val="solid"/>
            <a:round/>
            <a:headEnd type="none" w="med" len="med"/>
            <a:tailEnd type="none" w="lg" len="lg"/>
          </a:ln>
          <a:effectLst/>
        </p:spPr>
      </p:cxnSp>
      <p:cxnSp>
        <p:nvCxnSpPr>
          <p:cNvPr id="21" name="Straight Connector 20"/>
          <p:cNvCxnSpPr/>
          <p:nvPr/>
        </p:nvCxnSpPr>
        <p:spPr bwMode="auto">
          <a:xfrm>
            <a:off x="963259" y="5169168"/>
            <a:ext cx="827564" cy="0"/>
          </a:xfrm>
          <a:prstGeom prst="line">
            <a:avLst/>
          </a:prstGeom>
          <a:noFill/>
          <a:ln w="19050" cap="flat" cmpd="sng" algn="ctr">
            <a:solidFill>
              <a:srgbClr val="FF0000"/>
            </a:solidFill>
            <a:prstDash val="solid"/>
            <a:round/>
            <a:headEnd type="none" w="med" len="med"/>
            <a:tailEnd type="none" w="lg" len="lg"/>
          </a:ln>
          <a:effectLst/>
        </p:spPr>
      </p:cxnSp>
    </p:spTree>
    <p:extLst>
      <p:ext uri="{BB962C8B-B14F-4D97-AF65-F5344CB8AC3E}">
        <p14:creationId xmlns:p14="http://schemas.microsoft.com/office/powerpoint/2010/main" val="25920908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29" grpId="0" animBg="1"/>
      <p:bldP spid="30" grpId="0" animBg="1"/>
      <p:bldP spid="34" grpId="0"/>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BLUF</a:t>
            </a:r>
            <a:endParaRPr lang="en-US" dirty="0"/>
          </a:p>
        </p:txBody>
      </p:sp>
      <p:sp>
        <p:nvSpPr>
          <p:cNvPr id="3" name="TextBox 2"/>
          <p:cNvSpPr txBox="1"/>
          <p:nvPr/>
        </p:nvSpPr>
        <p:spPr>
          <a:xfrm>
            <a:off x="143813" y="989527"/>
            <a:ext cx="8551571" cy="1754326"/>
          </a:xfrm>
          <a:prstGeom prst="rect">
            <a:avLst/>
          </a:prstGeom>
          <a:noFill/>
        </p:spPr>
        <p:txBody>
          <a:bodyPr wrap="square" rtlCol="0">
            <a:spAutoFit/>
          </a:bodyPr>
          <a:lstStyle/>
          <a:p>
            <a:r>
              <a:rPr lang="en-US" dirty="0" smtClean="0"/>
              <a:t>Other countries (Russia and every Nuclear power besides the US, including China, Iran, Pakistan, India, UK, France, and Canada) can develop propulsion and power systems that operate far </a:t>
            </a:r>
            <a:r>
              <a:rPr lang="en-US" u="sng" dirty="0" smtClean="0"/>
              <a:t>beyond the capabilities of conventional Hydro-Carbon fuels</a:t>
            </a:r>
            <a:r>
              <a:rPr lang="en-US" dirty="0" smtClean="0"/>
              <a:t> (</a:t>
            </a:r>
            <a:r>
              <a:rPr lang="en-US" dirty="0" err="1" smtClean="0"/>
              <a:t>ie</a:t>
            </a:r>
            <a:r>
              <a:rPr lang="en-US" dirty="0" smtClean="0"/>
              <a:t>, </a:t>
            </a:r>
            <a:r>
              <a:rPr lang="en-US" b="1" dirty="0" smtClean="0"/>
              <a:t>1,000 to 100,000 times the energy density of jet fuels</a:t>
            </a:r>
            <a:r>
              <a:rPr lang="en-US" dirty="0" smtClean="0"/>
              <a:t>).  Von Karman’s 1946 report to Gen Hap Arnold described exactly how to do so and Russia has been using those systems (see 4 month loitering cruise missile).</a:t>
            </a:r>
            <a:endParaRPr lang="en-US" dirty="0"/>
          </a:p>
        </p:txBody>
      </p:sp>
      <p:sp>
        <p:nvSpPr>
          <p:cNvPr id="4" name="TextBox 3"/>
          <p:cNvSpPr txBox="1"/>
          <p:nvPr/>
        </p:nvSpPr>
        <p:spPr>
          <a:xfrm>
            <a:off x="143813" y="2744926"/>
            <a:ext cx="8551571" cy="3693319"/>
          </a:xfrm>
          <a:prstGeom prst="rect">
            <a:avLst/>
          </a:prstGeom>
          <a:noFill/>
        </p:spPr>
        <p:txBody>
          <a:bodyPr wrap="square" rtlCol="0">
            <a:spAutoFit/>
          </a:bodyPr>
          <a:lstStyle/>
          <a:p>
            <a:r>
              <a:rPr lang="en-US" dirty="0" smtClean="0"/>
              <a:t>We (AFRL, DoE, NASA) believe we can develop such a capability and make it potentially safer than conventional fuels.  The Heated Air Cycle Engine approach essentially stores energy in a very high density and useful form, enabling ground power, aircraft that don’t require refueling for months, high power/small APU’s, and long range hypersonic vehicles.  Imagine the resource savings if we could eliminate 99% of UAS takeoffs/landings, remote airfields and bases, and the need to logistically support jet fuel to field global air power capability.</a:t>
            </a:r>
          </a:p>
          <a:p>
            <a:endParaRPr lang="en-US" dirty="0"/>
          </a:p>
          <a:p>
            <a:r>
              <a:rPr lang="en-US" dirty="0" smtClean="0"/>
              <a:t>Imagine the shift in global power if some other country follows von Karman’s 1946 recommendations for the future of Air Power…</a:t>
            </a:r>
          </a:p>
          <a:p>
            <a:endParaRPr lang="en-US" dirty="0" smtClean="0"/>
          </a:p>
          <a:p>
            <a:r>
              <a:rPr lang="en-US" dirty="0" smtClean="0"/>
              <a:t>If you believe the world won’t be flying on oil in the next century, then who is going to develop that capability?</a:t>
            </a:r>
            <a:endParaRPr lang="en-US" dirty="0"/>
          </a:p>
        </p:txBody>
      </p:sp>
    </p:spTree>
    <p:extLst>
      <p:ext uri="{BB962C8B-B14F-4D97-AF65-F5344CB8AC3E}">
        <p14:creationId xmlns:p14="http://schemas.microsoft.com/office/powerpoint/2010/main" val="43817009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47974"/>
            <a:ext cx="6248400" cy="981075"/>
          </a:xfrm>
        </p:spPr>
        <p:txBody>
          <a:bodyPr/>
          <a:lstStyle/>
          <a:p>
            <a:r>
              <a:rPr lang="en-US" dirty="0" smtClean="0"/>
              <a:t>Next Steps</a:t>
            </a:r>
            <a:endParaRPr lang="en-US" dirty="0"/>
          </a:p>
        </p:txBody>
      </p:sp>
      <p:sp>
        <p:nvSpPr>
          <p:cNvPr id="3" name="TextBox 2"/>
          <p:cNvSpPr txBox="1"/>
          <p:nvPr/>
        </p:nvSpPr>
        <p:spPr>
          <a:xfrm>
            <a:off x="178402" y="1129049"/>
            <a:ext cx="8713259" cy="5262979"/>
          </a:xfrm>
          <a:prstGeom prst="rect">
            <a:avLst/>
          </a:prstGeom>
          <a:noFill/>
        </p:spPr>
        <p:txBody>
          <a:bodyPr wrap="square" rtlCol="0">
            <a:spAutoFit/>
          </a:bodyPr>
          <a:lstStyle/>
          <a:p>
            <a:r>
              <a:rPr lang="en-US" sz="2400" b="1" dirty="0" smtClean="0"/>
              <a:t>Conduct Isotope selection and production scale up study.  This would address supply and infrastructure issues.</a:t>
            </a:r>
          </a:p>
          <a:p>
            <a:endParaRPr lang="en-US" sz="2400" b="1" dirty="0"/>
          </a:p>
          <a:p>
            <a:r>
              <a:rPr lang="en-US" sz="2400" b="1" dirty="0" smtClean="0"/>
              <a:t>Develop/validate isotope heat exchanger element performance.</a:t>
            </a:r>
          </a:p>
          <a:p>
            <a:endParaRPr lang="en-US" sz="2400" b="1" dirty="0"/>
          </a:p>
          <a:p>
            <a:r>
              <a:rPr lang="en-US" sz="2400" b="1" dirty="0" smtClean="0"/>
              <a:t>Utilize surrogate, resistance heated heat-exchangers to develop HACE turbine engine.  (E.G., inert Thulium 169 electrically heated).  Enable ground power, APU, and subsonic propulsion applications.</a:t>
            </a:r>
          </a:p>
          <a:p>
            <a:endParaRPr lang="en-US" sz="2400" b="1" dirty="0"/>
          </a:p>
          <a:p>
            <a:r>
              <a:rPr lang="en-US" sz="2400" b="1" dirty="0" smtClean="0"/>
              <a:t>Develop heat exchanger designs and propulsion systems for high-speed applications.  Enable long range and much smaller hypersonic systems.</a:t>
            </a:r>
          </a:p>
        </p:txBody>
      </p:sp>
      <p:sp>
        <p:nvSpPr>
          <p:cNvPr id="5" name="TextBox 4"/>
          <p:cNvSpPr txBox="1"/>
          <p:nvPr/>
        </p:nvSpPr>
        <p:spPr>
          <a:xfrm>
            <a:off x="3044899" y="9525"/>
            <a:ext cx="2980266" cy="369332"/>
          </a:xfrm>
          <a:prstGeom prst="rect">
            <a:avLst/>
          </a:prstGeom>
          <a:noFill/>
        </p:spPr>
        <p:txBody>
          <a:bodyPr wrap="square" rtlCol="0">
            <a:spAutoFit/>
          </a:bodyPr>
          <a:lstStyle/>
          <a:p>
            <a:r>
              <a:rPr lang="en-US" b="1" dirty="0" smtClean="0"/>
              <a:t>Heated Air Cycle Engine</a:t>
            </a:r>
            <a:endParaRPr lang="en-US" b="1" dirty="0"/>
          </a:p>
        </p:txBody>
      </p:sp>
    </p:spTree>
    <p:extLst>
      <p:ext uri="{BB962C8B-B14F-4D97-AF65-F5344CB8AC3E}">
        <p14:creationId xmlns:p14="http://schemas.microsoft.com/office/powerpoint/2010/main" val="148126580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7592" y="1948053"/>
            <a:ext cx="6248400" cy="981075"/>
          </a:xfrm>
        </p:spPr>
        <p:txBody>
          <a:bodyPr/>
          <a:lstStyle/>
          <a:p>
            <a:r>
              <a:rPr lang="en-US" dirty="0" smtClean="0"/>
              <a:t>Backup</a:t>
            </a:r>
            <a:endParaRPr lang="en-US" dirty="0"/>
          </a:p>
        </p:txBody>
      </p:sp>
    </p:spTree>
    <p:extLst>
      <p:ext uri="{BB962C8B-B14F-4D97-AF65-F5344CB8AC3E}">
        <p14:creationId xmlns:p14="http://schemas.microsoft.com/office/powerpoint/2010/main" val="333380492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62075" y="76200"/>
            <a:ext cx="6248400" cy="981075"/>
          </a:xfrm>
        </p:spPr>
        <p:txBody>
          <a:bodyPr/>
          <a:lstStyle/>
          <a:p>
            <a:r>
              <a:rPr lang="en-US" sz="2800" dirty="0" smtClean="0"/>
              <a:t>Controlling/‘Stopping’ the Engine</a:t>
            </a:r>
            <a:br>
              <a:rPr lang="en-US" sz="2800" dirty="0" smtClean="0"/>
            </a:br>
            <a:r>
              <a:rPr lang="en-US" sz="2000" dirty="0" smtClean="0">
                <a:solidFill>
                  <a:schemeClr val="tx1"/>
                </a:solidFill>
              </a:rPr>
              <a:t>when you can’t turn the heat off…</a:t>
            </a:r>
            <a:endParaRPr lang="en-US" sz="2000"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454888"/>
            <a:ext cx="1960569" cy="935561"/>
          </a:xfrm>
          <a:prstGeom prst="rect">
            <a:avLst/>
          </a:prstGeom>
        </p:spPr>
      </p:pic>
      <p:cxnSp>
        <p:nvCxnSpPr>
          <p:cNvPr id="8" name="Straight Arrow Connector 7"/>
          <p:cNvCxnSpPr/>
          <p:nvPr/>
        </p:nvCxnSpPr>
        <p:spPr bwMode="auto">
          <a:xfrm>
            <a:off x="112966" y="1454888"/>
            <a:ext cx="1403838" cy="340496"/>
          </a:xfrm>
          <a:prstGeom prst="straightConnector1">
            <a:avLst/>
          </a:prstGeom>
          <a:noFill/>
          <a:ln w="25400" cap="flat" cmpd="sng" algn="ctr">
            <a:solidFill>
              <a:srgbClr val="3399FF"/>
            </a:solidFill>
            <a:prstDash val="solid"/>
            <a:round/>
            <a:headEnd type="none" w="med" len="med"/>
            <a:tailEnd type="triangle"/>
          </a:ln>
          <a:effectLst/>
        </p:spPr>
      </p:cxnSp>
      <p:cxnSp>
        <p:nvCxnSpPr>
          <p:cNvPr id="62" name="Straight Arrow Connector 61"/>
          <p:cNvCxnSpPr/>
          <p:nvPr/>
        </p:nvCxnSpPr>
        <p:spPr bwMode="auto">
          <a:xfrm flipV="1">
            <a:off x="1804920" y="1694567"/>
            <a:ext cx="1443998" cy="107164"/>
          </a:xfrm>
          <a:prstGeom prst="straightConnector1">
            <a:avLst/>
          </a:prstGeom>
          <a:noFill/>
          <a:ln w="25400" cap="flat" cmpd="sng" algn="ctr">
            <a:solidFill>
              <a:srgbClr val="FF0000"/>
            </a:solidFill>
            <a:prstDash val="solid"/>
            <a:round/>
            <a:headEnd type="none" w="med" len="med"/>
            <a:tailEnd type="triangle"/>
          </a:ln>
          <a:effectLst/>
        </p:spPr>
      </p:cxnSp>
      <p:sp>
        <p:nvSpPr>
          <p:cNvPr id="11" name="TextBox 10"/>
          <p:cNvSpPr txBox="1"/>
          <p:nvPr/>
        </p:nvSpPr>
        <p:spPr>
          <a:xfrm>
            <a:off x="3194172" y="1489263"/>
            <a:ext cx="1237720" cy="338554"/>
          </a:xfrm>
          <a:prstGeom prst="rect">
            <a:avLst/>
          </a:prstGeom>
          <a:noFill/>
        </p:spPr>
        <p:txBody>
          <a:bodyPr wrap="square" rtlCol="0">
            <a:spAutoFit/>
          </a:bodyPr>
          <a:lstStyle/>
          <a:p>
            <a:r>
              <a:rPr lang="en-US" sz="1600" dirty="0" smtClean="0">
                <a:solidFill>
                  <a:srgbClr val="000000"/>
                </a:solidFill>
                <a:latin typeface="Arial" charset="0"/>
              </a:rPr>
              <a:t>Safe Idle</a:t>
            </a:r>
            <a:endParaRPr lang="en-US" sz="1600" dirty="0">
              <a:solidFill>
                <a:srgbClr val="000000"/>
              </a:solidFill>
              <a:latin typeface="Arial" charset="0"/>
            </a:endParaRPr>
          </a:p>
        </p:txBody>
      </p:sp>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687332"/>
            <a:ext cx="1960569" cy="935561"/>
          </a:xfrm>
          <a:prstGeom prst="rect">
            <a:avLst/>
          </a:prstGeom>
        </p:spPr>
      </p:pic>
      <p:cxnSp>
        <p:nvCxnSpPr>
          <p:cNvPr id="65" name="Straight Arrow Connector 64"/>
          <p:cNvCxnSpPr/>
          <p:nvPr/>
        </p:nvCxnSpPr>
        <p:spPr bwMode="auto">
          <a:xfrm>
            <a:off x="1456438" y="2538891"/>
            <a:ext cx="60366" cy="450041"/>
          </a:xfrm>
          <a:prstGeom prst="straightConnector1">
            <a:avLst/>
          </a:prstGeom>
          <a:noFill/>
          <a:ln w="25400" cap="flat" cmpd="sng" algn="ctr">
            <a:solidFill>
              <a:srgbClr val="3399FF"/>
            </a:solidFill>
            <a:prstDash val="solid"/>
            <a:round/>
            <a:headEnd type="none" w="med" len="med"/>
            <a:tailEnd type="triangle"/>
          </a:ln>
          <a:effectLst/>
        </p:spPr>
      </p:cxnSp>
      <p:cxnSp>
        <p:nvCxnSpPr>
          <p:cNvPr id="69" name="Straight Arrow Connector 68"/>
          <p:cNvCxnSpPr/>
          <p:nvPr/>
        </p:nvCxnSpPr>
        <p:spPr bwMode="auto">
          <a:xfrm flipV="1">
            <a:off x="1771015" y="2538890"/>
            <a:ext cx="455759" cy="500513"/>
          </a:xfrm>
          <a:prstGeom prst="straightConnector1">
            <a:avLst/>
          </a:prstGeom>
          <a:noFill/>
          <a:ln w="25400" cap="flat" cmpd="sng" algn="ctr">
            <a:solidFill>
              <a:srgbClr val="FF0000"/>
            </a:solidFill>
            <a:prstDash val="solid"/>
            <a:round/>
            <a:headEnd type="none" w="med" len="med"/>
            <a:tailEnd type="triangle"/>
          </a:ln>
          <a:effectLst/>
        </p:spPr>
      </p:cxnSp>
      <p:sp>
        <p:nvSpPr>
          <p:cNvPr id="70" name="TextBox 69"/>
          <p:cNvSpPr txBox="1"/>
          <p:nvPr/>
        </p:nvSpPr>
        <p:spPr>
          <a:xfrm>
            <a:off x="3194171" y="2795600"/>
            <a:ext cx="3054229" cy="584775"/>
          </a:xfrm>
          <a:prstGeom prst="rect">
            <a:avLst/>
          </a:prstGeom>
          <a:noFill/>
        </p:spPr>
        <p:txBody>
          <a:bodyPr wrap="square" rtlCol="0">
            <a:spAutoFit/>
          </a:bodyPr>
          <a:lstStyle/>
          <a:p>
            <a:r>
              <a:rPr lang="en-US" sz="1600" dirty="0" smtClean="0">
                <a:solidFill>
                  <a:srgbClr val="000000"/>
                </a:solidFill>
                <a:latin typeface="Arial" charset="0"/>
              </a:rPr>
              <a:t>Ground Support (air or water cooled)</a:t>
            </a:r>
            <a:endParaRPr lang="en-US" sz="1600" dirty="0">
              <a:solidFill>
                <a:srgbClr val="000000"/>
              </a:solidFill>
              <a:latin typeface="Arial" charset="0"/>
            </a:endParaRPr>
          </a:p>
        </p:txBody>
      </p:sp>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4068218"/>
            <a:ext cx="1960569" cy="935561"/>
          </a:xfrm>
          <a:prstGeom prst="rect">
            <a:avLst/>
          </a:prstGeom>
        </p:spPr>
      </p:pic>
      <p:sp>
        <p:nvSpPr>
          <p:cNvPr id="73" name="TextBox 72"/>
          <p:cNvSpPr txBox="1"/>
          <p:nvPr/>
        </p:nvSpPr>
        <p:spPr>
          <a:xfrm>
            <a:off x="3194171" y="3957341"/>
            <a:ext cx="3054229" cy="584775"/>
          </a:xfrm>
          <a:prstGeom prst="rect">
            <a:avLst/>
          </a:prstGeom>
          <a:noFill/>
        </p:spPr>
        <p:txBody>
          <a:bodyPr wrap="square" rtlCol="0">
            <a:spAutoFit/>
          </a:bodyPr>
          <a:lstStyle/>
          <a:p>
            <a:r>
              <a:rPr lang="en-US" sz="1600" dirty="0" smtClean="0">
                <a:solidFill>
                  <a:srgbClr val="000000"/>
                </a:solidFill>
                <a:latin typeface="Arial" charset="0"/>
              </a:rPr>
              <a:t>Failsafe Heat Exchanger</a:t>
            </a:r>
          </a:p>
          <a:p>
            <a:r>
              <a:rPr lang="en-US" sz="1600" dirty="0" smtClean="0">
                <a:solidFill>
                  <a:srgbClr val="000000"/>
                </a:solidFill>
                <a:latin typeface="Arial" charset="0"/>
              </a:rPr>
              <a:t>(Radiant:  Heat Loss ~ T</a:t>
            </a:r>
            <a:r>
              <a:rPr lang="en-US" sz="1600" baseline="30000" dirty="0" smtClean="0">
                <a:solidFill>
                  <a:srgbClr val="000000"/>
                </a:solidFill>
                <a:latin typeface="Arial" charset="0"/>
              </a:rPr>
              <a:t>4</a:t>
            </a:r>
            <a:r>
              <a:rPr lang="en-US" sz="1600" dirty="0" smtClean="0">
                <a:solidFill>
                  <a:srgbClr val="000000"/>
                </a:solidFill>
                <a:latin typeface="Arial" charset="0"/>
              </a:rPr>
              <a:t>)</a:t>
            </a:r>
            <a:endParaRPr lang="en-US" sz="1600" dirty="0">
              <a:solidFill>
                <a:srgbClr val="000000"/>
              </a:solidFill>
              <a:latin typeface="Arial" charset="0"/>
            </a:endParaRPr>
          </a:p>
        </p:txBody>
      </p:sp>
      <p:sp>
        <p:nvSpPr>
          <p:cNvPr id="117" name="Freeform 116"/>
          <p:cNvSpPr>
            <a:spLocks/>
          </p:cNvSpPr>
          <p:nvPr/>
        </p:nvSpPr>
        <p:spPr bwMode="auto">
          <a:xfrm>
            <a:off x="1617968" y="4172977"/>
            <a:ext cx="72780" cy="272139"/>
          </a:xfrm>
          <a:custGeom>
            <a:avLst/>
            <a:gdLst/>
            <a:ahLst/>
            <a:cxnLst>
              <a:cxn ang="0">
                <a:pos x="47646" y="17156"/>
              </a:cxn>
              <a:cxn ang="0">
                <a:pos x="47646" y="85781"/>
              </a:cxn>
              <a:cxn ang="0">
                <a:pos x="36211" y="85781"/>
              </a:cxn>
              <a:cxn ang="0">
                <a:pos x="36211" y="0"/>
              </a:cxn>
              <a:cxn ang="0">
                <a:pos x="24776" y="0"/>
              </a:cxn>
              <a:cxn ang="0">
                <a:pos x="24776" y="85781"/>
              </a:cxn>
              <a:cxn ang="0">
                <a:pos x="11435" y="85781"/>
              </a:cxn>
              <a:cxn ang="0">
                <a:pos x="11435" y="0"/>
              </a:cxn>
              <a:cxn ang="0">
                <a:pos x="0" y="0"/>
              </a:cxn>
              <a:cxn ang="0">
                <a:pos x="0" y="89594"/>
              </a:cxn>
            </a:cxnLst>
            <a:rect l="0" t="0" r="r" b="b"/>
            <a:pathLst>
              <a:path w="47646" h="89594">
                <a:moveTo>
                  <a:pt x="47646" y="17156"/>
                </a:moveTo>
                <a:lnTo>
                  <a:pt x="47646" y="85781"/>
                </a:lnTo>
                <a:lnTo>
                  <a:pt x="36211" y="85781"/>
                </a:lnTo>
                <a:lnTo>
                  <a:pt x="36211" y="0"/>
                </a:lnTo>
                <a:lnTo>
                  <a:pt x="24776" y="0"/>
                </a:lnTo>
                <a:lnTo>
                  <a:pt x="24776" y="85781"/>
                </a:lnTo>
                <a:lnTo>
                  <a:pt x="11435" y="85781"/>
                </a:lnTo>
                <a:lnTo>
                  <a:pt x="11435" y="0"/>
                </a:lnTo>
                <a:lnTo>
                  <a:pt x="0" y="0"/>
                </a:lnTo>
                <a:lnTo>
                  <a:pt x="0" y="89594"/>
                </a:lnTo>
              </a:path>
            </a:pathLst>
          </a:custGeom>
          <a:noFill/>
          <a:ln w="9525" cap="flat" cmpd="sng">
            <a:solidFill>
              <a:srgbClr val="008000"/>
            </a:solidFill>
            <a:prstDash val="solid"/>
            <a:round/>
            <a:headEnd/>
            <a:tailEnd/>
          </a:ln>
          <a:effectLst/>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solidFill>
                <a:srgbClr val="000000"/>
              </a:solidFill>
            </a:endParaRPr>
          </a:p>
        </p:txBody>
      </p:sp>
      <p:pic>
        <p:nvPicPr>
          <p:cNvPr id="120" name="Picture 1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9391" y="5449104"/>
            <a:ext cx="1960569" cy="935561"/>
          </a:xfrm>
          <a:prstGeom prst="rect">
            <a:avLst/>
          </a:prstGeom>
        </p:spPr>
      </p:pic>
      <p:sp>
        <p:nvSpPr>
          <p:cNvPr id="121" name="TextBox 120"/>
          <p:cNvSpPr txBox="1"/>
          <p:nvPr/>
        </p:nvSpPr>
        <p:spPr>
          <a:xfrm>
            <a:off x="3194171" y="5288783"/>
            <a:ext cx="3054229" cy="830997"/>
          </a:xfrm>
          <a:prstGeom prst="rect">
            <a:avLst/>
          </a:prstGeom>
          <a:noFill/>
        </p:spPr>
        <p:txBody>
          <a:bodyPr wrap="square" rtlCol="0">
            <a:spAutoFit/>
          </a:bodyPr>
          <a:lstStyle/>
          <a:p>
            <a:r>
              <a:rPr lang="en-US" sz="1600" dirty="0" smtClean="0">
                <a:solidFill>
                  <a:srgbClr val="000000"/>
                </a:solidFill>
                <a:latin typeface="Arial" charset="0"/>
              </a:rPr>
              <a:t>Remove or Disperse the Core (separate enough for free convection/radiation)</a:t>
            </a:r>
            <a:endParaRPr lang="en-US" sz="1600" dirty="0">
              <a:solidFill>
                <a:srgbClr val="000000"/>
              </a:solidFill>
              <a:latin typeface="Arial" charset="0"/>
            </a:endParaRPr>
          </a:p>
        </p:txBody>
      </p:sp>
      <p:sp>
        <p:nvSpPr>
          <p:cNvPr id="19" name="Rectangle 18"/>
          <p:cNvSpPr/>
          <p:nvPr/>
        </p:nvSpPr>
        <p:spPr bwMode="auto">
          <a:xfrm>
            <a:off x="1384313" y="5104963"/>
            <a:ext cx="1415596" cy="346475"/>
          </a:xfrm>
          <a:prstGeom prst="rect">
            <a:avLst/>
          </a:prstGeom>
          <a:pattFill prst="openDmnd">
            <a:fgClr>
              <a:schemeClr val="accent1"/>
            </a:fgClr>
            <a:bgClr>
              <a:schemeClr val="bg1"/>
            </a:bgClr>
          </a:pattFill>
          <a:ln w="158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spcBef>
                <a:spcPct val="20000"/>
              </a:spcBef>
            </a:pPr>
            <a:endParaRPr lang="en-US" sz="2000" b="1" smtClean="0">
              <a:solidFill>
                <a:srgbClr val="000000"/>
              </a:solidFill>
              <a:latin typeface="Arial" charset="0"/>
            </a:endParaRPr>
          </a:p>
        </p:txBody>
      </p:sp>
      <p:cxnSp>
        <p:nvCxnSpPr>
          <p:cNvPr id="122" name="Straight Arrow Connector 121"/>
          <p:cNvCxnSpPr/>
          <p:nvPr/>
        </p:nvCxnSpPr>
        <p:spPr bwMode="auto">
          <a:xfrm flipV="1">
            <a:off x="1676624" y="5347920"/>
            <a:ext cx="172119" cy="402528"/>
          </a:xfrm>
          <a:prstGeom prst="straightConnector1">
            <a:avLst/>
          </a:prstGeom>
          <a:noFill/>
          <a:ln w="25400" cap="flat" cmpd="sng" algn="ctr">
            <a:solidFill>
              <a:schemeClr val="tx1"/>
            </a:solidFill>
            <a:prstDash val="sysDot"/>
            <a:round/>
            <a:headEnd type="none" w="med" len="med"/>
            <a:tailEnd type="triangle"/>
          </a:ln>
          <a:effectLst/>
        </p:spPr>
      </p:cxnSp>
      <p:sp>
        <p:nvSpPr>
          <p:cNvPr id="124" name="Freeform 123"/>
          <p:cNvSpPr>
            <a:spLocks/>
          </p:cNvSpPr>
          <p:nvPr/>
        </p:nvSpPr>
        <p:spPr bwMode="auto">
          <a:xfrm>
            <a:off x="1689903" y="4172977"/>
            <a:ext cx="72780" cy="272139"/>
          </a:xfrm>
          <a:custGeom>
            <a:avLst/>
            <a:gdLst/>
            <a:ahLst/>
            <a:cxnLst>
              <a:cxn ang="0">
                <a:pos x="47646" y="17156"/>
              </a:cxn>
              <a:cxn ang="0">
                <a:pos x="47646" y="85781"/>
              </a:cxn>
              <a:cxn ang="0">
                <a:pos x="36211" y="85781"/>
              </a:cxn>
              <a:cxn ang="0">
                <a:pos x="36211" y="0"/>
              </a:cxn>
              <a:cxn ang="0">
                <a:pos x="24776" y="0"/>
              </a:cxn>
              <a:cxn ang="0">
                <a:pos x="24776" y="85781"/>
              </a:cxn>
              <a:cxn ang="0">
                <a:pos x="11435" y="85781"/>
              </a:cxn>
              <a:cxn ang="0">
                <a:pos x="11435" y="0"/>
              </a:cxn>
              <a:cxn ang="0">
                <a:pos x="0" y="0"/>
              </a:cxn>
              <a:cxn ang="0">
                <a:pos x="0" y="89594"/>
              </a:cxn>
            </a:cxnLst>
            <a:rect l="0" t="0" r="r" b="b"/>
            <a:pathLst>
              <a:path w="47646" h="89594">
                <a:moveTo>
                  <a:pt x="47646" y="17156"/>
                </a:moveTo>
                <a:lnTo>
                  <a:pt x="47646" y="85781"/>
                </a:lnTo>
                <a:lnTo>
                  <a:pt x="36211" y="85781"/>
                </a:lnTo>
                <a:lnTo>
                  <a:pt x="36211" y="0"/>
                </a:lnTo>
                <a:lnTo>
                  <a:pt x="24776" y="0"/>
                </a:lnTo>
                <a:lnTo>
                  <a:pt x="24776" y="85781"/>
                </a:lnTo>
                <a:lnTo>
                  <a:pt x="11435" y="85781"/>
                </a:lnTo>
                <a:lnTo>
                  <a:pt x="11435" y="0"/>
                </a:lnTo>
                <a:lnTo>
                  <a:pt x="0" y="0"/>
                </a:lnTo>
                <a:lnTo>
                  <a:pt x="0" y="89594"/>
                </a:lnTo>
              </a:path>
            </a:pathLst>
          </a:custGeom>
          <a:noFill/>
          <a:ln w="9525" cap="flat" cmpd="sng">
            <a:solidFill>
              <a:srgbClr val="008000"/>
            </a:solidFill>
            <a:prstDash val="solid"/>
            <a:round/>
            <a:headEnd/>
            <a:tailEnd/>
          </a:ln>
          <a:effectLst/>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solidFill>
                <a:srgbClr val="000000"/>
              </a:solidFill>
            </a:endParaRPr>
          </a:p>
        </p:txBody>
      </p:sp>
      <p:cxnSp>
        <p:nvCxnSpPr>
          <p:cNvPr id="23" name="Curved Connector 22"/>
          <p:cNvCxnSpPr/>
          <p:nvPr/>
        </p:nvCxnSpPr>
        <p:spPr bwMode="auto">
          <a:xfrm rot="5400000" flipH="1" flipV="1">
            <a:off x="1608762" y="3831352"/>
            <a:ext cx="392317" cy="230775"/>
          </a:xfrm>
          <a:prstGeom prst="curvedConnector3">
            <a:avLst>
              <a:gd name="adj1" fmla="val 44144"/>
            </a:avLst>
          </a:prstGeom>
          <a:noFill/>
          <a:ln w="25400" cap="flat" cmpd="sng" algn="ctr">
            <a:solidFill>
              <a:srgbClr val="FF0000"/>
            </a:solidFill>
            <a:prstDash val="solid"/>
            <a:round/>
            <a:headEnd type="none" w="med" len="med"/>
            <a:tailEnd type="triangle"/>
          </a:ln>
          <a:effectLst/>
        </p:spPr>
      </p:cxnSp>
      <p:sp>
        <p:nvSpPr>
          <p:cNvPr id="20" name="TextBox 19"/>
          <p:cNvSpPr txBox="1"/>
          <p:nvPr/>
        </p:nvSpPr>
        <p:spPr>
          <a:xfrm>
            <a:off x="7467600" y="6550223"/>
            <a:ext cx="1676400" cy="307777"/>
          </a:xfrm>
          <a:prstGeom prst="rect">
            <a:avLst/>
          </a:prstGeom>
          <a:noFill/>
        </p:spPr>
        <p:txBody>
          <a:bodyPr wrap="square" rtlCol="0">
            <a:spAutoFit/>
          </a:bodyPr>
          <a:lstStyle/>
          <a:p>
            <a:pPr algn="r"/>
            <a:r>
              <a:rPr lang="en-US" sz="1400" dirty="0" smtClean="0">
                <a:solidFill>
                  <a:srgbClr val="000000"/>
                </a:solidFill>
                <a:latin typeface="Arial" charset="0"/>
              </a:rPr>
              <a:t>11</a:t>
            </a:r>
            <a:endParaRPr lang="en-US" sz="1400" dirty="0">
              <a:solidFill>
                <a:srgbClr val="000000"/>
              </a:solidFill>
              <a:latin typeface="Arial" charset="0"/>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0190" y="3231737"/>
            <a:ext cx="1960569" cy="935561"/>
          </a:xfrm>
          <a:prstGeom prst="rect">
            <a:avLst/>
          </a:prstGeom>
        </p:spPr>
      </p:pic>
      <p:sp>
        <p:nvSpPr>
          <p:cNvPr id="22" name="Freeform 21"/>
          <p:cNvSpPr>
            <a:spLocks/>
          </p:cNvSpPr>
          <p:nvPr/>
        </p:nvSpPr>
        <p:spPr bwMode="auto">
          <a:xfrm>
            <a:off x="7257558" y="3336496"/>
            <a:ext cx="72780" cy="272139"/>
          </a:xfrm>
          <a:custGeom>
            <a:avLst/>
            <a:gdLst/>
            <a:ahLst/>
            <a:cxnLst>
              <a:cxn ang="0">
                <a:pos x="47646" y="17156"/>
              </a:cxn>
              <a:cxn ang="0">
                <a:pos x="47646" y="85781"/>
              </a:cxn>
              <a:cxn ang="0">
                <a:pos x="36211" y="85781"/>
              </a:cxn>
              <a:cxn ang="0">
                <a:pos x="36211" y="0"/>
              </a:cxn>
              <a:cxn ang="0">
                <a:pos x="24776" y="0"/>
              </a:cxn>
              <a:cxn ang="0">
                <a:pos x="24776" y="85781"/>
              </a:cxn>
              <a:cxn ang="0">
                <a:pos x="11435" y="85781"/>
              </a:cxn>
              <a:cxn ang="0">
                <a:pos x="11435" y="0"/>
              </a:cxn>
              <a:cxn ang="0">
                <a:pos x="0" y="0"/>
              </a:cxn>
              <a:cxn ang="0">
                <a:pos x="0" y="89594"/>
              </a:cxn>
            </a:cxnLst>
            <a:rect l="0" t="0" r="r" b="b"/>
            <a:pathLst>
              <a:path w="47646" h="89594">
                <a:moveTo>
                  <a:pt x="47646" y="17156"/>
                </a:moveTo>
                <a:lnTo>
                  <a:pt x="47646" y="85781"/>
                </a:lnTo>
                <a:lnTo>
                  <a:pt x="36211" y="85781"/>
                </a:lnTo>
                <a:lnTo>
                  <a:pt x="36211" y="0"/>
                </a:lnTo>
                <a:lnTo>
                  <a:pt x="24776" y="0"/>
                </a:lnTo>
                <a:lnTo>
                  <a:pt x="24776" y="85781"/>
                </a:lnTo>
                <a:lnTo>
                  <a:pt x="11435" y="85781"/>
                </a:lnTo>
                <a:lnTo>
                  <a:pt x="11435" y="0"/>
                </a:lnTo>
                <a:lnTo>
                  <a:pt x="0" y="0"/>
                </a:lnTo>
                <a:lnTo>
                  <a:pt x="0" y="89594"/>
                </a:lnTo>
              </a:path>
            </a:pathLst>
          </a:custGeom>
          <a:noFill/>
          <a:ln w="9525" cap="flat" cmpd="sng">
            <a:solidFill>
              <a:srgbClr val="008000"/>
            </a:solidFill>
            <a:prstDash val="solid"/>
            <a:round/>
            <a:headEnd/>
            <a:tailEnd/>
          </a:ln>
          <a:effectLst/>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solidFill>
                <a:srgbClr val="000000"/>
              </a:solidFill>
            </a:endParaRPr>
          </a:p>
        </p:txBody>
      </p:sp>
      <p:sp>
        <p:nvSpPr>
          <p:cNvPr id="24" name="Freeform 23"/>
          <p:cNvSpPr>
            <a:spLocks/>
          </p:cNvSpPr>
          <p:nvPr/>
        </p:nvSpPr>
        <p:spPr bwMode="auto">
          <a:xfrm>
            <a:off x="7329493" y="3336496"/>
            <a:ext cx="72780" cy="272139"/>
          </a:xfrm>
          <a:custGeom>
            <a:avLst/>
            <a:gdLst/>
            <a:ahLst/>
            <a:cxnLst>
              <a:cxn ang="0">
                <a:pos x="47646" y="17156"/>
              </a:cxn>
              <a:cxn ang="0">
                <a:pos x="47646" y="85781"/>
              </a:cxn>
              <a:cxn ang="0">
                <a:pos x="36211" y="85781"/>
              </a:cxn>
              <a:cxn ang="0">
                <a:pos x="36211" y="0"/>
              </a:cxn>
              <a:cxn ang="0">
                <a:pos x="24776" y="0"/>
              </a:cxn>
              <a:cxn ang="0">
                <a:pos x="24776" y="85781"/>
              </a:cxn>
              <a:cxn ang="0">
                <a:pos x="11435" y="85781"/>
              </a:cxn>
              <a:cxn ang="0">
                <a:pos x="11435" y="0"/>
              </a:cxn>
              <a:cxn ang="0">
                <a:pos x="0" y="0"/>
              </a:cxn>
              <a:cxn ang="0">
                <a:pos x="0" y="89594"/>
              </a:cxn>
            </a:cxnLst>
            <a:rect l="0" t="0" r="r" b="b"/>
            <a:pathLst>
              <a:path w="47646" h="89594">
                <a:moveTo>
                  <a:pt x="47646" y="17156"/>
                </a:moveTo>
                <a:lnTo>
                  <a:pt x="47646" y="85781"/>
                </a:lnTo>
                <a:lnTo>
                  <a:pt x="36211" y="85781"/>
                </a:lnTo>
                <a:lnTo>
                  <a:pt x="36211" y="0"/>
                </a:lnTo>
                <a:lnTo>
                  <a:pt x="24776" y="0"/>
                </a:lnTo>
                <a:lnTo>
                  <a:pt x="24776" y="85781"/>
                </a:lnTo>
                <a:lnTo>
                  <a:pt x="11435" y="85781"/>
                </a:lnTo>
                <a:lnTo>
                  <a:pt x="11435" y="0"/>
                </a:lnTo>
                <a:lnTo>
                  <a:pt x="0" y="0"/>
                </a:lnTo>
                <a:lnTo>
                  <a:pt x="0" y="89594"/>
                </a:lnTo>
              </a:path>
            </a:pathLst>
          </a:custGeom>
          <a:noFill/>
          <a:ln w="9525" cap="flat" cmpd="sng">
            <a:solidFill>
              <a:srgbClr val="008000"/>
            </a:solidFill>
            <a:prstDash val="solid"/>
            <a:round/>
            <a:headEnd/>
            <a:tailEnd/>
          </a:ln>
          <a:effectLst/>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solidFill>
                <a:srgbClr val="000000"/>
              </a:solidFill>
            </a:endParaRPr>
          </a:p>
        </p:txBody>
      </p:sp>
      <p:cxnSp>
        <p:nvCxnSpPr>
          <p:cNvPr id="25" name="Curved Connector 24"/>
          <p:cNvCxnSpPr/>
          <p:nvPr/>
        </p:nvCxnSpPr>
        <p:spPr bwMode="auto">
          <a:xfrm rot="5400000" flipH="1" flipV="1">
            <a:off x="7248722" y="2237997"/>
            <a:ext cx="392317" cy="230775"/>
          </a:xfrm>
          <a:prstGeom prst="curvedConnector3">
            <a:avLst>
              <a:gd name="adj1" fmla="val 44144"/>
            </a:avLst>
          </a:prstGeom>
          <a:noFill/>
          <a:ln w="25400" cap="flat" cmpd="sng" algn="ctr">
            <a:solidFill>
              <a:srgbClr val="FF0000"/>
            </a:solidFill>
            <a:prstDash val="solid"/>
            <a:round/>
            <a:headEnd type="none" w="med" len="med"/>
            <a:tailEnd type="triangle"/>
          </a:ln>
          <a:effectLst/>
        </p:spPr>
      </p:cxnSp>
      <p:sp>
        <p:nvSpPr>
          <p:cNvPr id="26" name="Freeform 25"/>
          <p:cNvSpPr>
            <a:spLocks/>
          </p:cNvSpPr>
          <p:nvPr/>
        </p:nvSpPr>
        <p:spPr bwMode="auto">
          <a:xfrm>
            <a:off x="7257558" y="2659688"/>
            <a:ext cx="72780" cy="272139"/>
          </a:xfrm>
          <a:custGeom>
            <a:avLst/>
            <a:gdLst/>
            <a:ahLst/>
            <a:cxnLst>
              <a:cxn ang="0">
                <a:pos x="47646" y="17156"/>
              </a:cxn>
              <a:cxn ang="0">
                <a:pos x="47646" y="85781"/>
              </a:cxn>
              <a:cxn ang="0">
                <a:pos x="36211" y="85781"/>
              </a:cxn>
              <a:cxn ang="0">
                <a:pos x="36211" y="0"/>
              </a:cxn>
              <a:cxn ang="0">
                <a:pos x="24776" y="0"/>
              </a:cxn>
              <a:cxn ang="0">
                <a:pos x="24776" y="85781"/>
              </a:cxn>
              <a:cxn ang="0">
                <a:pos x="11435" y="85781"/>
              </a:cxn>
              <a:cxn ang="0">
                <a:pos x="11435" y="0"/>
              </a:cxn>
              <a:cxn ang="0">
                <a:pos x="0" y="0"/>
              </a:cxn>
              <a:cxn ang="0">
                <a:pos x="0" y="89594"/>
              </a:cxn>
            </a:cxnLst>
            <a:rect l="0" t="0" r="r" b="b"/>
            <a:pathLst>
              <a:path w="47646" h="89594">
                <a:moveTo>
                  <a:pt x="47646" y="17156"/>
                </a:moveTo>
                <a:lnTo>
                  <a:pt x="47646" y="85781"/>
                </a:lnTo>
                <a:lnTo>
                  <a:pt x="36211" y="85781"/>
                </a:lnTo>
                <a:lnTo>
                  <a:pt x="36211" y="0"/>
                </a:lnTo>
                <a:lnTo>
                  <a:pt x="24776" y="0"/>
                </a:lnTo>
                <a:lnTo>
                  <a:pt x="24776" y="85781"/>
                </a:lnTo>
                <a:lnTo>
                  <a:pt x="11435" y="85781"/>
                </a:lnTo>
                <a:lnTo>
                  <a:pt x="11435" y="0"/>
                </a:lnTo>
                <a:lnTo>
                  <a:pt x="0" y="0"/>
                </a:lnTo>
                <a:lnTo>
                  <a:pt x="0" y="89594"/>
                </a:lnTo>
              </a:path>
            </a:pathLst>
          </a:custGeom>
          <a:noFill/>
          <a:ln w="9525" cap="flat" cmpd="sng">
            <a:solidFill>
              <a:srgbClr val="008000"/>
            </a:solidFill>
            <a:prstDash val="solid"/>
            <a:round/>
            <a:headEnd/>
            <a:tailEnd/>
          </a:ln>
          <a:effectLst/>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solidFill>
                <a:srgbClr val="000000"/>
              </a:solidFill>
            </a:endParaRPr>
          </a:p>
        </p:txBody>
      </p:sp>
      <p:sp>
        <p:nvSpPr>
          <p:cNvPr id="27" name="Freeform 26"/>
          <p:cNvSpPr>
            <a:spLocks/>
          </p:cNvSpPr>
          <p:nvPr/>
        </p:nvSpPr>
        <p:spPr bwMode="auto">
          <a:xfrm>
            <a:off x="7329493" y="2659688"/>
            <a:ext cx="72780" cy="272139"/>
          </a:xfrm>
          <a:custGeom>
            <a:avLst/>
            <a:gdLst/>
            <a:ahLst/>
            <a:cxnLst>
              <a:cxn ang="0">
                <a:pos x="47646" y="17156"/>
              </a:cxn>
              <a:cxn ang="0">
                <a:pos x="47646" y="85781"/>
              </a:cxn>
              <a:cxn ang="0">
                <a:pos x="36211" y="85781"/>
              </a:cxn>
              <a:cxn ang="0">
                <a:pos x="36211" y="0"/>
              </a:cxn>
              <a:cxn ang="0">
                <a:pos x="24776" y="0"/>
              </a:cxn>
              <a:cxn ang="0">
                <a:pos x="24776" y="85781"/>
              </a:cxn>
              <a:cxn ang="0">
                <a:pos x="11435" y="85781"/>
              </a:cxn>
              <a:cxn ang="0">
                <a:pos x="11435" y="0"/>
              </a:cxn>
              <a:cxn ang="0">
                <a:pos x="0" y="0"/>
              </a:cxn>
              <a:cxn ang="0">
                <a:pos x="0" y="89594"/>
              </a:cxn>
            </a:cxnLst>
            <a:rect l="0" t="0" r="r" b="b"/>
            <a:pathLst>
              <a:path w="47646" h="89594">
                <a:moveTo>
                  <a:pt x="47646" y="17156"/>
                </a:moveTo>
                <a:lnTo>
                  <a:pt x="47646" y="85781"/>
                </a:lnTo>
                <a:lnTo>
                  <a:pt x="36211" y="85781"/>
                </a:lnTo>
                <a:lnTo>
                  <a:pt x="36211" y="0"/>
                </a:lnTo>
                <a:lnTo>
                  <a:pt x="24776" y="0"/>
                </a:lnTo>
                <a:lnTo>
                  <a:pt x="24776" y="85781"/>
                </a:lnTo>
                <a:lnTo>
                  <a:pt x="11435" y="85781"/>
                </a:lnTo>
                <a:lnTo>
                  <a:pt x="11435" y="0"/>
                </a:lnTo>
                <a:lnTo>
                  <a:pt x="0" y="0"/>
                </a:lnTo>
                <a:lnTo>
                  <a:pt x="0" y="89594"/>
                </a:lnTo>
              </a:path>
            </a:pathLst>
          </a:custGeom>
          <a:noFill/>
          <a:ln w="9525" cap="flat" cmpd="sng">
            <a:solidFill>
              <a:srgbClr val="008000"/>
            </a:solidFill>
            <a:prstDash val="solid"/>
            <a:round/>
            <a:headEnd/>
            <a:tailEnd/>
          </a:ln>
          <a:effectLst/>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solidFill>
                <a:srgbClr val="000000"/>
              </a:solidFill>
            </a:endParaRPr>
          </a:p>
        </p:txBody>
      </p:sp>
      <p:cxnSp>
        <p:nvCxnSpPr>
          <p:cNvPr id="5" name="Straight Connector 4"/>
          <p:cNvCxnSpPr>
            <a:endCxn id="22" idx="8"/>
          </p:cNvCxnSpPr>
          <p:nvPr/>
        </p:nvCxnSpPr>
        <p:spPr>
          <a:xfrm>
            <a:off x="7257136" y="2931827"/>
            <a:ext cx="422" cy="404669"/>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401851" y="2919129"/>
            <a:ext cx="0" cy="509428"/>
          </a:xfrm>
          <a:prstGeom prst="line">
            <a:avLst/>
          </a:prstGeom>
          <a:ln>
            <a:solidFill>
              <a:srgbClr val="008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177093" y="2568025"/>
            <a:ext cx="304800" cy="395682"/>
          </a:xfrm>
          <a:prstGeom prst="rect">
            <a:avLst/>
          </a:prstGeom>
          <a:noFill/>
          <a:ln w="412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32" name="TextBox 31"/>
          <p:cNvSpPr txBox="1"/>
          <p:nvPr/>
        </p:nvSpPr>
        <p:spPr>
          <a:xfrm>
            <a:off x="7010400" y="1694567"/>
            <a:ext cx="3054229" cy="338554"/>
          </a:xfrm>
          <a:prstGeom prst="rect">
            <a:avLst/>
          </a:prstGeom>
          <a:noFill/>
        </p:spPr>
        <p:txBody>
          <a:bodyPr wrap="square" rtlCol="0">
            <a:spAutoFit/>
          </a:bodyPr>
          <a:lstStyle/>
          <a:p>
            <a:r>
              <a:rPr lang="en-US" sz="1600" dirty="0" smtClean="0">
                <a:solidFill>
                  <a:srgbClr val="000000"/>
                </a:solidFill>
                <a:latin typeface="Arial" charset="0"/>
              </a:rPr>
              <a:t>Secondary Loop</a:t>
            </a:r>
            <a:endParaRPr lang="en-US" sz="1600" dirty="0">
              <a:solidFill>
                <a:srgbClr val="000000"/>
              </a:solidFill>
              <a:latin typeface="Arial" charset="0"/>
            </a:endParaRPr>
          </a:p>
        </p:txBody>
      </p:sp>
      <p:sp>
        <p:nvSpPr>
          <p:cNvPr id="31" name="TextBox 30"/>
          <p:cNvSpPr txBox="1"/>
          <p:nvPr/>
        </p:nvSpPr>
        <p:spPr>
          <a:xfrm>
            <a:off x="6248400" y="4445116"/>
            <a:ext cx="3054229" cy="954107"/>
          </a:xfrm>
          <a:prstGeom prst="rect">
            <a:avLst/>
          </a:prstGeom>
          <a:noFill/>
        </p:spPr>
        <p:txBody>
          <a:bodyPr wrap="square" rtlCol="0">
            <a:spAutoFit/>
          </a:bodyPr>
          <a:lstStyle/>
          <a:p>
            <a:r>
              <a:rPr lang="en-US" sz="1400" dirty="0" smtClean="0">
                <a:solidFill>
                  <a:srgbClr val="000000"/>
                </a:solidFill>
                <a:latin typeface="Arial" charset="0"/>
              </a:rPr>
              <a:t>Pebble bed – Isotope could be coated and sized so if dispersed, pebbles are small enough to conductively/</a:t>
            </a:r>
            <a:r>
              <a:rPr lang="en-US" sz="1400" dirty="0" err="1" smtClean="0">
                <a:solidFill>
                  <a:srgbClr val="000000"/>
                </a:solidFill>
                <a:latin typeface="Arial" charset="0"/>
              </a:rPr>
              <a:t>radiatively</a:t>
            </a:r>
            <a:r>
              <a:rPr lang="en-US" sz="1400" dirty="0" smtClean="0">
                <a:solidFill>
                  <a:srgbClr val="000000"/>
                </a:solidFill>
                <a:latin typeface="Arial" charset="0"/>
              </a:rPr>
              <a:t> self-cool.</a:t>
            </a:r>
            <a:endParaRPr lang="en-US" sz="1400" dirty="0">
              <a:solidFill>
                <a:srgbClr val="000000"/>
              </a:solidFill>
              <a:latin typeface="Arial" charset="0"/>
            </a:endParaRPr>
          </a:p>
        </p:txBody>
      </p:sp>
    </p:spTree>
    <p:extLst>
      <p:ext uri="{BB962C8B-B14F-4D97-AF65-F5344CB8AC3E}">
        <p14:creationId xmlns:p14="http://schemas.microsoft.com/office/powerpoint/2010/main" val="106764170"/>
      </p:ext>
    </p:extLst>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95488"/>
            <a:ext cx="6400800" cy="822960"/>
          </a:xfrm>
        </p:spPr>
        <p:txBody>
          <a:bodyPr/>
          <a:lstStyle/>
          <a:p>
            <a:r>
              <a:rPr lang="en-US" dirty="0" smtClean="0"/>
              <a:t>Other Mission Scenarios?</a:t>
            </a:r>
            <a:endParaRPr lang="en-US" dirty="0"/>
          </a:p>
        </p:txBody>
      </p:sp>
      <p:sp>
        <p:nvSpPr>
          <p:cNvPr id="3" name="TextBox 2"/>
          <p:cNvSpPr txBox="1"/>
          <p:nvPr/>
        </p:nvSpPr>
        <p:spPr>
          <a:xfrm>
            <a:off x="114300" y="1104900"/>
            <a:ext cx="9029700" cy="501675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000000"/>
                </a:solidFill>
                <a:latin typeface="Arial" charset="0"/>
              </a:rPr>
              <a:t>Want </a:t>
            </a:r>
            <a:r>
              <a:rPr lang="en-US" sz="1600" dirty="0">
                <a:solidFill>
                  <a:srgbClr val="000000"/>
                </a:solidFill>
                <a:latin typeface="Arial" charset="0"/>
              </a:rPr>
              <a:t>a megawatt of electrical power?  HACE can do that for an overall system weight of less than 1000 pounds (including fuel) for 4-12 months, eliminating the need for a million gallons of fuel per year.</a:t>
            </a:r>
          </a:p>
          <a:p>
            <a:pPr marL="285750" indent="-285750">
              <a:buFont typeface="Arial" panose="020B0604020202020204" pitchFamily="34" charset="0"/>
              <a:buChar char="•"/>
            </a:pPr>
            <a:r>
              <a:rPr lang="en-US" sz="1600" dirty="0">
                <a:solidFill>
                  <a:srgbClr val="000000"/>
                </a:solidFill>
                <a:latin typeface="Arial" charset="0"/>
              </a:rPr>
              <a:t>Need to power an entire base in the middle of nowhere?  HACE can make a portable power plant and keep you from having to fly in tankers daily to keep the system refueled.</a:t>
            </a:r>
          </a:p>
          <a:p>
            <a:pPr marL="285750" indent="-285750">
              <a:buFont typeface="Arial" panose="020B0604020202020204" pitchFamily="34" charset="0"/>
              <a:buChar char="•"/>
            </a:pPr>
            <a:r>
              <a:rPr lang="en-US" sz="1600" dirty="0">
                <a:solidFill>
                  <a:srgbClr val="000000"/>
                </a:solidFill>
                <a:latin typeface="Arial" charset="0"/>
              </a:rPr>
              <a:t>Need a selectable orbit satellite?</a:t>
            </a:r>
          </a:p>
          <a:p>
            <a:pPr marL="285750" indent="-285750">
              <a:buFont typeface="Arial" panose="020B0604020202020204" pitchFamily="34" charset="0"/>
              <a:buChar char="•"/>
            </a:pPr>
            <a:r>
              <a:rPr lang="en-US" sz="1600" dirty="0" smtClean="0">
                <a:solidFill>
                  <a:srgbClr val="000000"/>
                </a:solidFill>
                <a:latin typeface="Arial" charset="0"/>
              </a:rPr>
              <a:t>Lightweight/long-range </a:t>
            </a:r>
            <a:r>
              <a:rPr lang="en-US" sz="1600" dirty="0">
                <a:solidFill>
                  <a:srgbClr val="000000"/>
                </a:solidFill>
                <a:latin typeface="Arial" charset="0"/>
              </a:rPr>
              <a:t>supersonic/hypersonic system with a shorter life heat source?</a:t>
            </a:r>
          </a:p>
          <a:p>
            <a:pPr marL="285750" indent="-285750">
              <a:buFont typeface="Arial" panose="020B0604020202020204" pitchFamily="34" charset="0"/>
              <a:buChar char="•"/>
            </a:pPr>
            <a:r>
              <a:rPr lang="en-US" sz="1600" dirty="0">
                <a:solidFill>
                  <a:srgbClr val="000000"/>
                </a:solidFill>
                <a:latin typeface="Arial" charset="0"/>
              </a:rPr>
              <a:t>Avoid refueling OCONUS logistics for cargo/transport aircraft?</a:t>
            </a:r>
          </a:p>
          <a:p>
            <a:pPr marL="285750" indent="-285750">
              <a:buFont typeface="Arial" panose="020B0604020202020204" pitchFamily="34" charset="0"/>
              <a:buChar char="•"/>
            </a:pPr>
            <a:r>
              <a:rPr lang="en-US" sz="1600" dirty="0">
                <a:solidFill>
                  <a:srgbClr val="000000"/>
                </a:solidFill>
                <a:latin typeface="Arial" charset="0"/>
              </a:rPr>
              <a:t>Extend the range of LCAAT from thousands of miles to millions of miles?</a:t>
            </a:r>
          </a:p>
          <a:p>
            <a:pPr marL="285750" indent="-285750">
              <a:buFont typeface="Arial" panose="020B0604020202020204" pitchFamily="34" charset="0"/>
              <a:buChar char="•"/>
            </a:pPr>
            <a:r>
              <a:rPr lang="en-US" sz="1600" dirty="0">
                <a:solidFill>
                  <a:srgbClr val="000000"/>
                </a:solidFill>
                <a:latin typeface="Arial" charset="0"/>
              </a:rPr>
              <a:t>Launch U2's from a single site?</a:t>
            </a:r>
          </a:p>
          <a:p>
            <a:pPr marL="285750" indent="-285750">
              <a:buFont typeface="Arial" panose="020B0604020202020204" pitchFamily="34" charset="0"/>
              <a:buChar char="•"/>
            </a:pPr>
            <a:r>
              <a:rPr lang="en-US" sz="1600" dirty="0">
                <a:solidFill>
                  <a:srgbClr val="000000"/>
                </a:solidFill>
                <a:latin typeface="Arial" charset="0"/>
              </a:rPr>
              <a:t>Have a UCAV/bomber/</a:t>
            </a:r>
            <a:r>
              <a:rPr lang="en-US" sz="1600" dirty="0" err="1">
                <a:solidFill>
                  <a:srgbClr val="000000"/>
                </a:solidFill>
                <a:latin typeface="Arial" charset="0"/>
              </a:rPr>
              <a:t>missileer</a:t>
            </a:r>
            <a:r>
              <a:rPr lang="en-US" sz="1600" dirty="0">
                <a:solidFill>
                  <a:srgbClr val="000000"/>
                </a:solidFill>
                <a:latin typeface="Arial" charset="0"/>
              </a:rPr>
              <a:t> loiter for months?</a:t>
            </a:r>
          </a:p>
          <a:p>
            <a:pPr marL="285750" indent="-285750">
              <a:buFont typeface="Arial" panose="020B0604020202020204" pitchFamily="34" charset="0"/>
              <a:buChar char="•"/>
            </a:pPr>
            <a:r>
              <a:rPr lang="en-US" sz="1600" dirty="0">
                <a:solidFill>
                  <a:srgbClr val="000000"/>
                </a:solidFill>
                <a:latin typeface="Arial" charset="0"/>
              </a:rPr>
              <a:t>Replace a </a:t>
            </a:r>
            <a:r>
              <a:rPr lang="en-US" sz="1600" dirty="0" err="1">
                <a:solidFill>
                  <a:srgbClr val="000000"/>
                </a:solidFill>
                <a:latin typeface="Arial" charset="0"/>
              </a:rPr>
              <a:t>satcom</a:t>
            </a:r>
            <a:r>
              <a:rPr lang="en-US" sz="1600" dirty="0">
                <a:solidFill>
                  <a:srgbClr val="000000"/>
                </a:solidFill>
                <a:latin typeface="Arial" charset="0"/>
              </a:rPr>
              <a:t> network cheaply/quickly?</a:t>
            </a:r>
          </a:p>
          <a:p>
            <a:pPr marL="285750" indent="-285750">
              <a:buFont typeface="Arial" panose="020B0604020202020204" pitchFamily="34" charset="0"/>
              <a:buChar char="•"/>
            </a:pPr>
            <a:r>
              <a:rPr lang="en-US" sz="1600" dirty="0">
                <a:solidFill>
                  <a:srgbClr val="000000"/>
                </a:solidFill>
                <a:latin typeface="Arial" charset="0"/>
              </a:rPr>
              <a:t>Follow/monitor potential threats indefinitely?</a:t>
            </a:r>
          </a:p>
          <a:p>
            <a:pPr marL="285750" indent="-285750">
              <a:buFont typeface="Arial" panose="020B0604020202020204" pitchFamily="34" charset="0"/>
              <a:buChar char="•"/>
            </a:pPr>
            <a:r>
              <a:rPr lang="en-US" sz="1600" dirty="0">
                <a:solidFill>
                  <a:srgbClr val="000000"/>
                </a:solidFill>
                <a:latin typeface="Arial" charset="0"/>
              </a:rPr>
              <a:t>Eliminate the need for tanker fighter support</a:t>
            </a:r>
            <a:r>
              <a:rPr lang="en-US" sz="1600" dirty="0" smtClean="0">
                <a:solidFill>
                  <a:srgbClr val="000000"/>
                </a:solidFill>
                <a:latin typeface="Arial" charset="0"/>
              </a:rPr>
              <a:t>?</a:t>
            </a:r>
          </a:p>
          <a:p>
            <a:pPr marL="285750" indent="-285750">
              <a:buFont typeface="Arial" panose="020B0604020202020204" pitchFamily="34" charset="0"/>
              <a:buChar char="•"/>
            </a:pPr>
            <a:r>
              <a:rPr lang="en-US" sz="1600" dirty="0" smtClean="0">
                <a:solidFill>
                  <a:srgbClr val="000000"/>
                </a:solidFill>
                <a:latin typeface="Arial" charset="0"/>
              </a:rPr>
              <a:t>…</a:t>
            </a:r>
          </a:p>
          <a:p>
            <a:endParaRPr lang="en-US" sz="1600" dirty="0">
              <a:solidFill>
                <a:srgbClr val="000000"/>
              </a:solidFill>
              <a:latin typeface="Arial" charset="0"/>
            </a:endParaRPr>
          </a:p>
          <a:p>
            <a:pPr marL="285750" indent="-285750">
              <a:buFont typeface="Arial" panose="020B0604020202020204" pitchFamily="34" charset="0"/>
              <a:buChar char="•"/>
            </a:pPr>
            <a:r>
              <a:rPr lang="en-US" sz="1600" dirty="0">
                <a:solidFill>
                  <a:srgbClr val="000000"/>
                </a:solidFill>
                <a:latin typeface="Arial" charset="0"/>
              </a:rPr>
              <a:t>Eliminate the safety issues associated with a fuel that has 10x the energy density of TNT?  (that would be jet fuel)</a:t>
            </a:r>
          </a:p>
          <a:p>
            <a:pPr marL="285750" indent="-285750">
              <a:buFont typeface="Arial" panose="020B0604020202020204" pitchFamily="34" charset="0"/>
              <a:buChar char="•"/>
            </a:pPr>
            <a:r>
              <a:rPr lang="en-US" sz="1600" dirty="0">
                <a:solidFill>
                  <a:srgbClr val="000000"/>
                </a:solidFill>
                <a:latin typeface="Arial" charset="0"/>
              </a:rPr>
              <a:t>Enable a propulsion/power cycle that can be adapted to </a:t>
            </a:r>
            <a:r>
              <a:rPr lang="en-US" sz="1600" dirty="0" smtClean="0">
                <a:solidFill>
                  <a:srgbClr val="000000"/>
                </a:solidFill>
                <a:latin typeface="Arial" charset="0"/>
              </a:rPr>
              <a:t>future available </a:t>
            </a:r>
            <a:r>
              <a:rPr lang="en-US" sz="1600" dirty="0">
                <a:solidFill>
                  <a:srgbClr val="000000"/>
                </a:solidFill>
                <a:latin typeface="Arial" charset="0"/>
              </a:rPr>
              <a:t>heat energy (hybrid, remote-beamed-power, fission, fusion, positrons, </a:t>
            </a:r>
            <a:r>
              <a:rPr lang="en-US" sz="1600" dirty="0" smtClean="0">
                <a:solidFill>
                  <a:srgbClr val="000000"/>
                </a:solidFill>
                <a:latin typeface="Arial" charset="0"/>
              </a:rPr>
              <a:t>...)?</a:t>
            </a:r>
            <a:endParaRPr lang="en-US" sz="1600" dirty="0">
              <a:solidFill>
                <a:srgbClr val="000000"/>
              </a:solidFill>
              <a:latin typeface="Arial" charset="0"/>
            </a:endParaRPr>
          </a:p>
        </p:txBody>
      </p:sp>
      <p:sp>
        <p:nvSpPr>
          <p:cNvPr id="5" name="TextBox 4"/>
          <p:cNvSpPr txBox="1"/>
          <p:nvPr/>
        </p:nvSpPr>
        <p:spPr>
          <a:xfrm>
            <a:off x="3206210" y="621268"/>
            <a:ext cx="2980266" cy="369332"/>
          </a:xfrm>
          <a:prstGeom prst="rect">
            <a:avLst/>
          </a:prstGeom>
          <a:noFill/>
        </p:spPr>
        <p:txBody>
          <a:bodyPr wrap="square" rtlCol="0">
            <a:spAutoFit/>
          </a:bodyPr>
          <a:lstStyle/>
          <a:p>
            <a:r>
              <a:rPr lang="en-US" sz="1600" b="1" dirty="0" smtClean="0">
                <a:solidFill>
                  <a:srgbClr val="000000"/>
                </a:solidFill>
                <a:latin typeface="Arial" charset="0"/>
              </a:rPr>
              <a:t>Heated Air Cycle Engine</a:t>
            </a:r>
            <a:endParaRPr lang="en-US" sz="1600" b="1" dirty="0">
              <a:solidFill>
                <a:srgbClr val="000000"/>
              </a:solidFill>
              <a:latin typeface="Arial" charset="0"/>
            </a:endParaRPr>
          </a:p>
        </p:txBody>
      </p:sp>
    </p:spTree>
    <p:extLst>
      <p:ext uri="{BB962C8B-B14F-4D97-AF65-F5344CB8AC3E}">
        <p14:creationId xmlns:p14="http://schemas.microsoft.com/office/powerpoint/2010/main" val="303762299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Applications</a:t>
            </a:r>
            <a:endParaRPr lang="en-US" dirty="0"/>
          </a:p>
        </p:txBody>
      </p:sp>
      <p:sp>
        <p:nvSpPr>
          <p:cNvPr id="3" name="TextBox 2"/>
          <p:cNvSpPr txBox="1"/>
          <p:nvPr/>
        </p:nvSpPr>
        <p:spPr>
          <a:xfrm>
            <a:off x="1022888" y="1038386"/>
            <a:ext cx="3962944" cy="5262979"/>
          </a:xfrm>
          <a:prstGeom prst="rect">
            <a:avLst/>
          </a:prstGeom>
          <a:noFill/>
        </p:spPr>
        <p:txBody>
          <a:bodyPr wrap="none" rtlCol="0">
            <a:spAutoFit/>
          </a:bodyPr>
          <a:lstStyle/>
          <a:p>
            <a:r>
              <a:rPr lang="en-US" sz="2800" dirty="0" smtClean="0"/>
              <a:t>Long-term ISR</a:t>
            </a:r>
          </a:p>
          <a:p>
            <a:r>
              <a:rPr lang="en-US" sz="2800" dirty="0" smtClean="0"/>
              <a:t>Naval Fleet </a:t>
            </a:r>
            <a:r>
              <a:rPr lang="en-US" sz="2800" dirty="0"/>
              <a:t>P</a:t>
            </a:r>
            <a:r>
              <a:rPr lang="en-US" sz="2800" dirty="0" smtClean="0"/>
              <a:t>atrol</a:t>
            </a:r>
          </a:p>
          <a:p>
            <a:r>
              <a:rPr lang="en-US" sz="2800" dirty="0" smtClean="0"/>
              <a:t>Sub Hunting</a:t>
            </a:r>
          </a:p>
          <a:p>
            <a:r>
              <a:rPr lang="en-US" sz="2800" dirty="0" smtClean="0"/>
              <a:t>Sub Herding</a:t>
            </a:r>
          </a:p>
          <a:p>
            <a:r>
              <a:rPr lang="en-US" sz="2800" dirty="0" smtClean="0"/>
              <a:t>Long Range Torpedo</a:t>
            </a:r>
          </a:p>
          <a:p>
            <a:r>
              <a:rPr lang="en-US" sz="2800" dirty="0" smtClean="0"/>
              <a:t>Circling Missile Threat</a:t>
            </a:r>
          </a:p>
          <a:p>
            <a:r>
              <a:rPr lang="en-US" sz="2800" dirty="0" smtClean="0"/>
              <a:t>FOB Power</a:t>
            </a:r>
          </a:p>
          <a:p>
            <a:r>
              <a:rPr lang="en-US" sz="2800" dirty="0" smtClean="0"/>
              <a:t>Directed </a:t>
            </a:r>
            <a:r>
              <a:rPr lang="en-US" sz="2800" dirty="0"/>
              <a:t>E</a:t>
            </a:r>
            <a:r>
              <a:rPr lang="en-US" sz="2800" dirty="0" smtClean="0"/>
              <a:t>nergy Power</a:t>
            </a:r>
          </a:p>
          <a:p>
            <a:r>
              <a:rPr lang="en-US" sz="2800" dirty="0" smtClean="0"/>
              <a:t>High-Altitude APU</a:t>
            </a:r>
          </a:p>
          <a:p>
            <a:r>
              <a:rPr lang="en-US" sz="2800" dirty="0" smtClean="0"/>
              <a:t>Heavy Space Climb-out</a:t>
            </a:r>
          </a:p>
          <a:p>
            <a:r>
              <a:rPr lang="en-US" sz="2800" dirty="0" smtClean="0"/>
              <a:t>Global Cruise Missile</a:t>
            </a:r>
          </a:p>
          <a:p>
            <a:r>
              <a:rPr lang="en-US" sz="2800" dirty="0" smtClean="0"/>
              <a:t>Extreme Altitude ISR</a:t>
            </a:r>
            <a:endParaRPr lang="en-US" sz="2800" dirty="0"/>
          </a:p>
        </p:txBody>
      </p:sp>
    </p:spTree>
    <p:extLst>
      <p:ext uri="{BB962C8B-B14F-4D97-AF65-F5344CB8AC3E}">
        <p14:creationId xmlns:p14="http://schemas.microsoft.com/office/powerpoint/2010/main" val="32290954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930" name="Picture 18" descr="H:\PR\PRT\Gov\PDE Gov\Hybrid HIT\15 FS HIT\Lean RD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438400" y="-10886"/>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25072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 Feb Workshop Suggestions</a:t>
            </a:r>
            <a:endParaRPr lang="en-US" dirty="0"/>
          </a:p>
        </p:txBody>
      </p:sp>
      <p:sp>
        <p:nvSpPr>
          <p:cNvPr id="3" name="TextBox 2"/>
          <p:cNvSpPr txBox="1"/>
          <p:nvPr/>
        </p:nvSpPr>
        <p:spPr>
          <a:xfrm>
            <a:off x="819287" y="1131277"/>
            <a:ext cx="7754112" cy="5078313"/>
          </a:xfrm>
          <a:prstGeom prst="rect">
            <a:avLst/>
          </a:prstGeom>
          <a:noFill/>
        </p:spPr>
        <p:txBody>
          <a:bodyPr wrap="square" rtlCol="0">
            <a:spAutoFit/>
          </a:bodyPr>
          <a:lstStyle/>
          <a:p>
            <a:endParaRPr lang="en-US" b="1" dirty="0" smtClean="0"/>
          </a:p>
          <a:p>
            <a:r>
              <a:rPr lang="en-US" b="1" dirty="0" smtClean="0"/>
              <a:t>Utilize NETL Hyper research engine (external heat compatible)</a:t>
            </a:r>
          </a:p>
          <a:p>
            <a:r>
              <a:rPr lang="en-US" b="1" dirty="0" smtClean="0"/>
              <a:t>Look at Concentrated solar engines and </a:t>
            </a:r>
            <a:r>
              <a:rPr lang="en-US" b="1" dirty="0" err="1" smtClean="0"/>
              <a:t>Nusource</a:t>
            </a:r>
            <a:r>
              <a:rPr lang="en-US" b="1" dirty="0" smtClean="0"/>
              <a:t> (portable nuclear power)</a:t>
            </a:r>
          </a:p>
          <a:p>
            <a:endParaRPr lang="en-US" b="1" dirty="0"/>
          </a:p>
          <a:p>
            <a:r>
              <a:rPr lang="en-US" b="1" dirty="0" smtClean="0"/>
              <a:t>Identify DoE/DoD overlap, communicate interest in dual use tech</a:t>
            </a:r>
          </a:p>
          <a:p>
            <a:endParaRPr lang="en-US" b="1" dirty="0"/>
          </a:p>
          <a:p>
            <a:r>
              <a:rPr lang="en-US" b="1" dirty="0" smtClean="0"/>
              <a:t>Consider CONOPS scenarios/return on investment:</a:t>
            </a:r>
          </a:p>
          <a:p>
            <a:pPr marL="285750" indent="-285750">
              <a:buFont typeface="Arial" panose="020B0604020202020204" pitchFamily="34" charset="0"/>
              <a:buChar char="•"/>
            </a:pPr>
            <a:r>
              <a:rPr lang="en-US" b="1" dirty="0" smtClean="0"/>
              <a:t>Stealth persistent ISR</a:t>
            </a:r>
          </a:p>
          <a:p>
            <a:pPr marL="285750" indent="-285750">
              <a:buFont typeface="Arial" panose="020B0604020202020204" pitchFamily="34" charset="0"/>
              <a:buChar char="•"/>
            </a:pPr>
            <a:r>
              <a:rPr lang="en-US" b="1" dirty="0" smtClean="0"/>
              <a:t>Ground Power</a:t>
            </a:r>
          </a:p>
          <a:p>
            <a:pPr marL="285750" indent="-285750">
              <a:buFont typeface="Arial" panose="020B0604020202020204" pitchFamily="34" charset="0"/>
              <a:buChar char="•"/>
            </a:pPr>
            <a:r>
              <a:rPr lang="en-US" b="1" dirty="0" smtClean="0"/>
              <a:t>Satellite replacement (alterable orbit with orders of magnitude cost reduction)</a:t>
            </a:r>
          </a:p>
          <a:p>
            <a:pPr marL="285750" indent="-285750">
              <a:buFont typeface="Arial" panose="020B0604020202020204" pitchFamily="34" charset="0"/>
              <a:buChar char="•"/>
            </a:pPr>
            <a:r>
              <a:rPr lang="en-US" b="1" dirty="0" smtClean="0"/>
              <a:t>Energy Resilience (10MW large base system requires ~1M gallons of conventional fuel a month)</a:t>
            </a:r>
          </a:p>
          <a:p>
            <a:pPr marL="285750" indent="-285750">
              <a:buFont typeface="Arial" panose="020B0604020202020204" pitchFamily="34" charset="0"/>
              <a:buChar char="•"/>
            </a:pPr>
            <a:r>
              <a:rPr lang="en-US" b="1" dirty="0" smtClean="0"/>
              <a:t>Very Long range rapid response (</a:t>
            </a:r>
            <a:r>
              <a:rPr lang="en-US" b="1" smtClean="0"/>
              <a:t>even shorter half-life)</a:t>
            </a:r>
            <a:endParaRPr lang="en-US" b="1" dirty="0" smtClean="0"/>
          </a:p>
          <a:p>
            <a:pPr marL="285750" indent="-285750">
              <a:buFont typeface="Arial" panose="020B0604020202020204" pitchFamily="34" charset="0"/>
              <a:buChar char="•"/>
            </a:pPr>
            <a:r>
              <a:rPr lang="en-US" b="1" dirty="0" smtClean="0"/>
              <a:t>Extended range torpedo/Navy UAV</a:t>
            </a:r>
          </a:p>
          <a:p>
            <a:pPr marL="285750" indent="-285750">
              <a:buFont typeface="Arial" panose="020B0604020202020204" pitchFamily="34" charset="0"/>
              <a:buChar char="•"/>
            </a:pPr>
            <a:r>
              <a:rPr lang="en-US" b="1" dirty="0" smtClean="0"/>
              <a:t>Prolific Energy enabling capabilities</a:t>
            </a:r>
          </a:p>
          <a:p>
            <a:pPr marL="285750" indent="-285750">
              <a:buFont typeface="Arial" panose="020B0604020202020204" pitchFamily="34" charset="0"/>
              <a:buChar char="•"/>
            </a:pPr>
            <a:r>
              <a:rPr lang="en-US" b="1" dirty="0" err="1" smtClean="0"/>
              <a:t>Etc</a:t>
            </a:r>
            <a:r>
              <a:rPr lang="en-US" b="1" dirty="0" smtClean="0"/>
              <a:t>…</a:t>
            </a:r>
          </a:p>
        </p:txBody>
      </p:sp>
      <p:sp>
        <p:nvSpPr>
          <p:cNvPr id="5" name="TextBox 4"/>
          <p:cNvSpPr txBox="1"/>
          <p:nvPr/>
        </p:nvSpPr>
        <p:spPr>
          <a:xfrm>
            <a:off x="3206210" y="621268"/>
            <a:ext cx="2980266" cy="369332"/>
          </a:xfrm>
          <a:prstGeom prst="rect">
            <a:avLst/>
          </a:prstGeom>
          <a:noFill/>
        </p:spPr>
        <p:txBody>
          <a:bodyPr wrap="square" rtlCol="0">
            <a:spAutoFit/>
          </a:bodyPr>
          <a:lstStyle/>
          <a:p>
            <a:r>
              <a:rPr lang="en-US" b="1" dirty="0" smtClean="0"/>
              <a:t>Heated Air Cycle Engine</a:t>
            </a:r>
            <a:endParaRPr lang="en-US" b="1" dirty="0"/>
          </a:p>
        </p:txBody>
      </p:sp>
    </p:spTree>
    <p:extLst>
      <p:ext uri="{BB962C8B-B14F-4D97-AF65-F5344CB8AC3E}">
        <p14:creationId xmlns:p14="http://schemas.microsoft.com/office/powerpoint/2010/main" val="321624034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NENG 681 Project Results</a:t>
            </a:r>
            <a:endParaRPr lang="en-US" dirty="0"/>
          </a:p>
        </p:txBody>
      </p:sp>
      <p:sp>
        <p:nvSpPr>
          <p:cNvPr id="3" name="TextBox 2"/>
          <p:cNvSpPr txBox="1"/>
          <p:nvPr/>
        </p:nvSpPr>
        <p:spPr>
          <a:xfrm>
            <a:off x="591879" y="1607170"/>
            <a:ext cx="7655442" cy="3046988"/>
          </a:xfrm>
          <a:prstGeom prst="rect">
            <a:avLst/>
          </a:prstGeom>
          <a:noFill/>
        </p:spPr>
        <p:txBody>
          <a:bodyPr wrap="square" rtlCol="0">
            <a:spAutoFit/>
          </a:bodyPr>
          <a:lstStyle/>
          <a:p>
            <a:r>
              <a:rPr lang="en-US" sz="2400" b="1" dirty="0" smtClean="0"/>
              <a:t>Tm 170 Selected</a:t>
            </a:r>
          </a:p>
          <a:p>
            <a:pPr marL="285750" indent="-285750">
              <a:buFont typeface="Arial" panose="020B0604020202020204" pitchFamily="34" charset="0"/>
              <a:buChar char="•"/>
            </a:pPr>
            <a:r>
              <a:rPr lang="en-US" sz="2400" b="1" dirty="0" smtClean="0"/>
              <a:t>Thulium Oxide form highly stable</a:t>
            </a:r>
          </a:p>
          <a:p>
            <a:pPr marL="285750" indent="-285750">
              <a:buFont typeface="Arial" panose="020B0604020202020204" pitchFamily="34" charset="0"/>
              <a:buChar char="•"/>
            </a:pPr>
            <a:r>
              <a:rPr lang="en-US" sz="2400" b="1" dirty="0"/>
              <a:t>50% production from </a:t>
            </a:r>
            <a:r>
              <a:rPr lang="en-US" sz="2400" b="1" dirty="0" smtClean="0"/>
              <a:t>Tm169 </a:t>
            </a:r>
            <a:r>
              <a:rPr lang="en-US" sz="2400" b="1" dirty="0"/>
              <a:t>in 90 days with common US infrastructure</a:t>
            </a:r>
          </a:p>
          <a:p>
            <a:pPr marL="285750" indent="-285750">
              <a:buFont typeface="Arial" panose="020B0604020202020204" pitchFamily="34" charset="0"/>
              <a:buChar char="•"/>
            </a:pPr>
            <a:r>
              <a:rPr lang="en-US" sz="2400" b="1" dirty="0" smtClean="0"/>
              <a:t>Isotope and Decay Chain Product (</a:t>
            </a:r>
            <a:r>
              <a:rPr lang="en-US" sz="2400" b="1" dirty="0" err="1" smtClean="0"/>
              <a:t>Yb</a:t>
            </a:r>
            <a:r>
              <a:rPr lang="en-US" sz="2400" b="1" dirty="0" smtClean="0"/>
              <a:t> in the form of Ytterbium Oxide) stable/compatible to 2200K</a:t>
            </a:r>
          </a:p>
          <a:p>
            <a:pPr marL="285750" indent="-285750">
              <a:buFont typeface="Arial" panose="020B0604020202020204" pitchFamily="34" charset="0"/>
              <a:buChar char="•"/>
            </a:pPr>
            <a:r>
              <a:rPr lang="en-US" sz="2400" b="1" dirty="0" smtClean="0"/>
              <a:t>Tm169 costs comparable to logistics/costs for 4 months of fuel</a:t>
            </a:r>
          </a:p>
        </p:txBody>
      </p:sp>
    </p:spTree>
    <p:extLst>
      <p:ext uri="{BB962C8B-B14F-4D97-AF65-F5344CB8AC3E}">
        <p14:creationId xmlns:p14="http://schemas.microsoft.com/office/powerpoint/2010/main" val="356510935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92405"/>
            <a:ext cx="6248400" cy="981075"/>
          </a:xfrm>
        </p:spPr>
        <p:txBody>
          <a:bodyPr/>
          <a:lstStyle/>
          <a:p>
            <a:r>
              <a:rPr lang="en-US" dirty="0" smtClean="0"/>
              <a:t>Thulium Fuel Processing</a:t>
            </a:r>
            <a:endParaRPr lang="en-US" dirty="0"/>
          </a:p>
        </p:txBody>
      </p:sp>
      <p:sp>
        <p:nvSpPr>
          <p:cNvPr id="3" name="TextBox 2"/>
          <p:cNvSpPr txBox="1"/>
          <p:nvPr/>
        </p:nvSpPr>
        <p:spPr>
          <a:xfrm>
            <a:off x="591879" y="1607170"/>
            <a:ext cx="7655442" cy="3046988"/>
          </a:xfrm>
          <a:prstGeom prst="rect">
            <a:avLst/>
          </a:prstGeom>
          <a:noFill/>
        </p:spPr>
        <p:txBody>
          <a:bodyPr wrap="square" rtlCol="0">
            <a:spAutoFit/>
          </a:bodyPr>
          <a:lstStyle/>
          <a:p>
            <a:r>
              <a:rPr lang="en-US" sz="2400" b="1" dirty="0" smtClean="0"/>
              <a:t>Tm 170 Selected</a:t>
            </a:r>
          </a:p>
          <a:p>
            <a:pPr marL="285750" indent="-285750">
              <a:buFont typeface="Arial" panose="020B0604020202020204" pitchFamily="34" charset="0"/>
              <a:buChar char="•"/>
            </a:pPr>
            <a:r>
              <a:rPr lang="en-US" sz="2400" b="1" dirty="0" smtClean="0"/>
              <a:t>Thulium Oxide form highly stable</a:t>
            </a:r>
          </a:p>
          <a:p>
            <a:pPr marL="285750" indent="-285750">
              <a:buFont typeface="Arial" panose="020B0604020202020204" pitchFamily="34" charset="0"/>
              <a:buChar char="•"/>
            </a:pPr>
            <a:r>
              <a:rPr lang="en-US" sz="2400" b="1" dirty="0" smtClean="0"/>
              <a:t>Thulium can be alloyed with reactor-compatible metals such as Zirconia</a:t>
            </a:r>
          </a:p>
          <a:p>
            <a:pPr marL="285750" indent="-285750">
              <a:buFont typeface="Arial" panose="020B0604020202020204" pitchFamily="34" charset="0"/>
              <a:buChar char="•"/>
            </a:pPr>
            <a:r>
              <a:rPr lang="en-US" sz="2400" b="1" dirty="0" smtClean="0"/>
              <a:t>Able to be pelletized to be charged in power station utilizing 0.001% of the pellet space</a:t>
            </a:r>
          </a:p>
          <a:p>
            <a:pPr marL="285750" indent="-285750">
              <a:buFont typeface="Arial" panose="020B0604020202020204" pitchFamily="34" charset="0"/>
              <a:buChar char="•"/>
            </a:pPr>
            <a:r>
              <a:rPr lang="en-US" sz="2400" b="1" dirty="0" smtClean="0"/>
              <a:t>HEX made to incorporate standardized pellets</a:t>
            </a:r>
          </a:p>
          <a:p>
            <a:pPr marL="285750" indent="-285750">
              <a:buFont typeface="Arial" panose="020B0604020202020204" pitchFamily="34" charset="0"/>
              <a:buChar char="•"/>
            </a:pPr>
            <a:r>
              <a:rPr lang="en-US" sz="2400" b="1" dirty="0" smtClean="0"/>
              <a:t>Simplified refueling possible</a:t>
            </a:r>
          </a:p>
        </p:txBody>
      </p:sp>
    </p:spTree>
    <p:extLst>
      <p:ext uri="{BB962C8B-B14F-4D97-AF65-F5344CB8AC3E}">
        <p14:creationId xmlns:p14="http://schemas.microsoft.com/office/powerpoint/2010/main" val="408672023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Fuel Processing</a:t>
            </a:r>
            <a:endParaRPr lang="en-US" dirty="0"/>
          </a:p>
        </p:txBody>
      </p:sp>
      <p:sp>
        <p:nvSpPr>
          <p:cNvPr id="3" name="TextBox 2"/>
          <p:cNvSpPr txBox="1"/>
          <p:nvPr/>
        </p:nvSpPr>
        <p:spPr>
          <a:xfrm>
            <a:off x="591879" y="1607170"/>
            <a:ext cx="7655442" cy="4154984"/>
          </a:xfrm>
          <a:prstGeom prst="rect">
            <a:avLst/>
          </a:prstGeom>
          <a:noFill/>
        </p:spPr>
        <p:txBody>
          <a:bodyPr wrap="square" rtlCol="0">
            <a:spAutoFit/>
          </a:bodyPr>
          <a:lstStyle/>
          <a:p>
            <a:r>
              <a:rPr lang="en-US" sz="2400" b="1" dirty="0"/>
              <a:t>R</a:t>
            </a:r>
            <a:r>
              <a:rPr lang="en-US" sz="2400" b="1" dirty="0" smtClean="0"/>
              <a:t>eactors needed to process isotopes</a:t>
            </a:r>
          </a:p>
          <a:p>
            <a:pPr marL="285750" indent="-285750">
              <a:buFont typeface="Arial" panose="020B0604020202020204" pitchFamily="34" charset="0"/>
              <a:buChar char="•"/>
            </a:pPr>
            <a:r>
              <a:rPr lang="en-US" sz="2400" b="1" dirty="0"/>
              <a:t>F</a:t>
            </a:r>
            <a:r>
              <a:rPr lang="en-US" sz="2400" b="1" dirty="0" smtClean="0"/>
              <a:t>irst Energy’s Davis-</a:t>
            </a:r>
            <a:r>
              <a:rPr lang="en-US" sz="2400" b="1" dirty="0" err="1" smtClean="0"/>
              <a:t>Besse</a:t>
            </a:r>
            <a:r>
              <a:rPr lang="en-US" sz="2400" b="1" dirty="0" smtClean="0"/>
              <a:t> plant near Toledo Ohio is asking for subsidies since it is no longer competitive with natural gas plants.</a:t>
            </a:r>
          </a:p>
          <a:p>
            <a:pPr marL="285750" indent="-285750">
              <a:buFont typeface="Arial" panose="020B0604020202020204" pitchFamily="34" charset="0"/>
              <a:buChar char="•"/>
            </a:pPr>
            <a:r>
              <a:rPr lang="en-US" sz="2400" b="1" dirty="0" smtClean="0"/>
              <a:t>First energy threatening to close the plant.</a:t>
            </a:r>
          </a:p>
          <a:p>
            <a:pPr marL="285750" indent="-285750">
              <a:buFont typeface="Arial" panose="020B0604020202020204" pitchFamily="34" charset="0"/>
              <a:buChar char="•"/>
            </a:pPr>
            <a:r>
              <a:rPr lang="en-US" sz="2400" b="1" dirty="0" smtClean="0"/>
              <a:t>National security argument to be made to help keep nuclear plants open with a secondary purpose.</a:t>
            </a:r>
          </a:p>
          <a:p>
            <a:pPr marL="285750" indent="-285750">
              <a:buFont typeface="Arial" panose="020B0604020202020204" pitchFamily="34" charset="0"/>
              <a:buChar char="•"/>
            </a:pPr>
            <a:r>
              <a:rPr lang="en-US" sz="2400" b="1" dirty="0" smtClean="0"/>
              <a:t>Processing Tm may be cheap since they are strapped for cash.</a:t>
            </a:r>
          </a:p>
          <a:p>
            <a:pPr marL="285750" indent="-285750">
              <a:buFont typeface="Arial" panose="020B0604020202020204" pitchFamily="34" charset="0"/>
              <a:buChar char="•"/>
            </a:pPr>
            <a:r>
              <a:rPr lang="en-US" sz="2400" b="1" dirty="0" smtClean="0"/>
              <a:t>Other nuclear plants in a similar situation.</a:t>
            </a:r>
          </a:p>
        </p:txBody>
      </p:sp>
    </p:spTree>
    <p:extLst>
      <p:ext uri="{BB962C8B-B14F-4D97-AF65-F5344CB8AC3E}">
        <p14:creationId xmlns:p14="http://schemas.microsoft.com/office/powerpoint/2010/main" val="54038269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1600" y="76200"/>
            <a:ext cx="6400800" cy="822960"/>
          </a:xfrm>
        </p:spPr>
        <p:txBody>
          <a:bodyPr/>
          <a:lstStyle/>
          <a:p>
            <a:r>
              <a:rPr lang="en-US" sz="2800" dirty="0" smtClean="0"/>
              <a:t>Turbine Cycle </a:t>
            </a:r>
            <a:r>
              <a:rPr lang="en-US" sz="2800" u="sng" dirty="0" smtClean="0">
                <a:solidFill>
                  <a:srgbClr val="FF0000"/>
                </a:solidFill>
              </a:rPr>
              <a:t>Energy Input</a:t>
            </a:r>
            <a:endParaRPr lang="en-US" sz="2800" u="sng" dirty="0">
              <a:solidFill>
                <a:srgbClr val="FF0000"/>
              </a:solidFill>
            </a:endParaRPr>
          </a:p>
        </p:txBody>
      </p:sp>
      <p:grpSp>
        <p:nvGrpSpPr>
          <p:cNvPr id="10" name="Group 9"/>
          <p:cNvGrpSpPr>
            <a:grpSpLocks/>
          </p:cNvGrpSpPr>
          <p:nvPr/>
        </p:nvGrpSpPr>
        <p:grpSpPr bwMode="auto">
          <a:xfrm>
            <a:off x="2368417" y="3593126"/>
            <a:ext cx="3882007" cy="2527502"/>
            <a:chOff x="231779" y="348586"/>
            <a:chExt cx="990123" cy="470716"/>
          </a:xfrm>
        </p:grpSpPr>
      </p:grpSp>
      <p:sp>
        <p:nvSpPr>
          <p:cNvPr id="12" name="AutoShape 115"/>
          <p:cNvSpPr>
            <a:spLocks noChangeArrowheads="1"/>
          </p:cNvSpPr>
          <p:nvPr/>
        </p:nvSpPr>
        <p:spPr bwMode="auto">
          <a:xfrm rot="16200000">
            <a:off x="1884718" y="4099954"/>
            <a:ext cx="2018873" cy="105032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8000"/>
            </a:solidFill>
            <a:miter lim="800000"/>
            <a:headEnd/>
            <a:tailEnd/>
          </a:ln>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solidFill>
                <a:srgbClr val="000000"/>
              </a:solidFill>
            </a:endParaRPr>
          </a:p>
        </p:txBody>
      </p:sp>
      <p:grpSp>
        <p:nvGrpSpPr>
          <p:cNvPr id="16" name="Group 15"/>
          <p:cNvGrpSpPr>
            <a:grpSpLocks/>
          </p:cNvGrpSpPr>
          <p:nvPr/>
        </p:nvGrpSpPr>
        <p:grpSpPr bwMode="auto">
          <a:xfrm>
            <a:off x="3620406" y="3593126"/>
            <a:ext cx="2630022" cy="2527502"/>
            <a:chOff x="551104" y="348586"/>
            <a:chExt cx="672942" cy="496948"/>
          </a:xfrm>
        </p:grpSpPr>
      </p:grpSp>
      <p:cxnSp>
        <p:nvCxnSpPr>
          <p:cNvPr id="50" name="Straight Connector 49"/>
          <p:cNvCxnSpPr/>
          <p:nvPr/>
        </p:nvCxnSpPr>
        <p:spPr bwMode="auto">
          <a:xfrm flipH="1">
            <a:off x="4453352" y="4909275"/>
            <a:ext cx="70615" cy="66549"/>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51" name="Straight Connector 50"/>
          <p:cNvCxnSpPr/>
          <p:nvPr/>
        </p:nvCxnSpPr>
        <p:spPr bwMode="auto">
          <a:xfrm>
            <a:off x="4464464" y="4976615"/>
            <a:ext cx="77202" cy="50166"/>
          </a:xfrm>
          <a:prstGeom prst="line">
            <a:avLst/>
          </a:prstGeom>
          <a:solidFill>
            <a:srgbClr val="000000"/>
          </a:solidFill>
          <a:ln w="9525" cap="flat" cmpd="sng" algn="ctr">
            <a:solidFill>
              <a:srgbClr val="008000"/>
            </a:solidFill>
            <a:prstDash val="solid"/>
            <a:round/>
            <a:headEnd type="none" w="med" len="med"/>
            <a:tailEnd type="none" w="med" len="med"/>
          </a:ln>
          <a:effectLst/>
        </p:spPr>
      </p:cxnSp>
      <p:grpSp>
        <p:nvGrpSpPr>
          <p:cNvPr id="76" name="Group 75"/>
          <p:cNvGrpSpPr/>
          <p:nvPr/>
        </p:nvGrpSpPr>
        <p:grpSpPr>
          <a:xfrm>
            <a:off x="2250268" y="5155700"/>
            <a:ext cx="4908281" cy="631906"/>
            <a:chOff x="115237" y="3178278"/>
            <a:chExt cx="4908281" cy="631906"/>
          </a:xfrm>
        </p:grpSpPr>
        <p:cxnSp>
          <p:nvCxnSpPr>
            <p:cNvPr id="54" name="Straight Connector 53"/>
            <p:cNvCxnSpPr/>
            <p:nvPr/>
          </p:nvCxnSpPr>
          <p:spPr bwMode="auto">
            <a:xfrm flipV="1">
              <a:off x="115237" y="3178278"/>
              <a:ext cx="1288860" cy="631906"/>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61" name="Straight Connector 60"/>
            <p:cNvCxnSpPr/>
            <p:nvPr/>
          </p:nvCxnSpPr>
          <p:spPr bwMode="auto">
            <a:xfrm>
              <a:off x="1406502" y="3178315"/>
              <a:ext cx="1954209" cy="113773"/>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63" name="Straight Connector 62"/>
            <p:cNvCxnSpPr/>
            <p:nvPr/>
          </p:nvCxnSpPr>
          <p:spPr bwMode="auto">
            <a:xfrm>
              <a:off x="3339750" y="3283170"/>
              <a:ext cx="545400" cy="385973"/>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66" name="Straight Connector 65"/>
            <p:cNvCxnSpPr/>
            <p:nvPr/>
          </p:nvCxnSpPr>
          <p:spPr bwMode="auto">
            <a:xfrm flipV="1">
              <a:off x="3878006" y="3661126"/>
              <a:ext cx="1145512" cy="7528"/>
            </a:xfrm>
            <a:prstGeom prst="line">
              <a:avLst/>
            </a:prstGeom>
            <a:solidFill>
              <a:srgbClr val="000000"/>
            </a:solidFill>
            <a:ln w="34925" cap="flat" cmpd="sng" algn="ctr">
              <a:solidFill>
                <a:srgbClr val="008000"/>
              </a:solidFill>
              <a:prstDash val="solid"/>
              <a:round/>
              <a:headEnd type="none" w="med" len="med"/>
              <a:tailEnd type="none" w="med" len="med"/>
            </a:ln>
            <a:effectLst/>
          </p:spPr>
        </p:cxnSp>
      </p:grpSp>
      <p:cxnSp>
        <p:nvCxnSpPr>
          <p:cNvPr id="74" name="Straight Connector 73"/>
          <p:cNvCxnSpPr/>
          <p:nvPr/>
        </p:nvCxnSpPr>
        <p:spPr bwMode="auto">
          <a:xfrm flipH="1">
            <a:off x="4442842" y="4279431"/>
            <a:ext cx="70615" cy="66549"/>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75" name="Straight Connector 74"/>
          <p:cNvCxnSpPr/>
          <p:nvPr/>
        </p:nvCxnSpPr>
        <p:spPr bwMode="auto">
          <a:xfrm>
            <a:off x="4453954" y="4336261"/>
            <a:ext cx="77202" cy="50166"/>
          </a:xfrm>
          <a:prstGeom prst="line">
            <a:avLst/>
          </a:prstGeom>
          <a:solidFill>
            <a:srgbClr val="000000"/>
          </a:solidFill>
          <a:ln w="9525" cap="flat" cmpd="sng" algn="ctr">
            <a:solidFill>
              <a:srgbClr val="008000"/>
            </a:solidFill>
            <a:prstDash val="solid"/>
            <a:round/>
            <a:headEnd type="none" w="med" len="med"/>
            <a:tailEnd type="none" w="med" len="med"/>
          </a:ln>
          <a:effectLst/>
        </p:spPr>
      </p:cxnSp>
      <p:grpSp>
        <p:nvGrpSpPr>
          <p:cNvPr id="77" name="Group 76"/>
          <p:cNvGrpSpPr/>
          <p:nvPr/>
        </p:nvGrpSpPr>
        <p:grpSpPr>
          <a:xfrm flipV="1">
            <a:off x="2301089" y="3466342"/>
            <a:ext cx="4843338" cy="654021"/>
            <a:chOff x="115237" y="3178278"/>
            <a:chExt cx="4843338" cy="631906"/>
          </a:xfrm>
        </p:grpSpPr>
        <p:cxnSp>
          <p:nvCxnSpPr>
            <p:cNvPr id="78" name="Straight Connector 77"/>
            <p:cNvCxnSpPr/>
            <p:nvPr/>
          </p:nvCxnSpPr>
          <p:spPr bwMode="auto">
            <a:xfrm flipV="1">
              <a:off x="115237" y="3178278"/>
              <a:ext cx="1288860" cy="631906"/>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79" name="Straight Connector 78"/>
            <p:cNvCxnSpPr/>
            <p:nvPr/>
          </p:nvCxnSpPr>
          <p:spPr bwMode="auto">
            <a:xfrm>
              <a:off x="1406502" y="3178315"/>
              <a:ext cx="1916062" cy="116819"/>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80" name="Straight Connector 79"/>
            <p:cNvCxnSpPr/>
            <p:nvPr/>
          </p:nvCxnSpPr>
          <p:spPr bwMode="auto">
            <a:xfrm>
              <a:off x="3324969" y="3299514"/>
              <a:ext cx="502216" cy="345085"/>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81" name="Straight Connector 80"/>
            <p:cNvCxnSpPr/>
            <p:nvPr/>
          </p:nvCxnSpPr>
          <p:spPr bwMode="auto">
            <a:xfrm flipV="1">
              <a:off x="3813063" y="3641451"/>
              <a:ext cx="1145512" cy="7528"/>
            </a:xfrm>
            <a:prstGeom prst="line">
              <a:avLst/>
            </a:prstGeom>
            <a:solidFill>
              <a:srgbClr val="000000"/>
            </a:solidFill>
            <a:ln w="34925" cap="flat" cmpd="sng" algn="ctr">
              <a:solidFill>
                <a:srgbClr val="008000"/>
              </a:solidFill>
              <a:prstDash val="solid"/>
              <a:round/>
              <a:headEnd type="none" w="med" len="med"/>
              <a:tailEnd type="none" w="med" len="med"/>
            </a:ln>
            <a:effectLst/>
          </p:spPr>
        </p:cxnSp>
      </p:grpSp>
      <p:sp>
        <p:nvSpPr>
          <p:cNvPr id="82" name="Rectangle 81"/>
          <p:cNvSpPr/>
          <p:nvPr/>
        </p:nvSpPr>
        <p:spPr bwMode="auto">
          <a:xfrm>
            <a:off x="5415896" y="4461613"/>
            <a:ext cx="126203" cy="338554"/>
          </a:xfrm>
          <a:prstGeom prst="rect">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mtClean="0">
              <a:solidFill>
                <a:srgbClr val="000000"/>
              </a:solidFill>
              <a:latin typeface="Arial" charset="0"/>
            </a:endParaRPr>
          </a:p>
        </p:txBody>
      </p:sp>
      <p:sp>
        <p:nvSpPr>
          <p:cNvPr id="83" name="Rectangle 82"/>
          <p:cNvSpPr/>
          <p:nvPr/>
        </p:nvSpPr>
        <p:spPr bwMode="auto">
          <a:xfrm>
            <a:off x="3419469" y="4461613"/>
            <a:ext cx="126203" cy="338554"/>
          </a:xfrm>
          <a:prstGeom prst="rect">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mtClean="0">
              <a:solidFill>
                <a:srgbClr val="000000"/>
              </a:solidFill>
              <a:latin typeface="Arial" charset="0"/>
            </a:endParaRPr>
          </a:p>
        </p:txBody>
      </p:sp>
      <p:sp>
        <p:nvSpPr>
          <p:cNvPr id="84" name="TextBox 83"/>
          <p:cNvSpPr txBox="1"/>
          <p:nvPr/>
        </p:nvSpPr>
        <p:spPr>
          <a:xfrm>
            <a:off x="5415890" y="5869335"/>
            <a:ext cx="3889216" cy="646331"/>
          </a:xfrm>
          <a:prstGeom prst="rect">
            <a:avLst/>
          </a:prstGeom>
          <a:noFill/>
        </p:spPr>
        <p:txBody>
          <a:bodyPr wrap="square" rtlCol="0">
            <a:spAutoFit/>
          </a:bodyPr>
          <a:lstStyle/>
          <a:p>
            <a:r>
              <a:rPr lang="en-US" b="1" dirty="0" smtClean="0">
                <a:solidFill>
                  <a:srgbClr val="FF0000"/>
                </a:solidFill>
                <a:latin typeface="Arial" charset="0"/>
              </a:rPr>
              <a:t>Combustor</a:t>
            </a:r>
          </a:p>
          <a:p>
            <a:r>
              <a:rPr lang="en-US" dirty="0" smtClean="0">
                <a:solidFill>
                  <a:srgbClr val="FF0000"/>
                </a:solidFill>
                <a:latin typeface="Arial" charset="0"/>
              </a:rPr>
              <a:t>(only used for takeoff/climb/dash)</a:t>
            </a:r>
            <a:endParaRPr lang="en-US" dirty="0">
              <a:solidFill>
                <a:srgbClr val="FF0000"/>
              </a:solidFill>
              <a:latin typeface="Arial" charset="0"/>
            </a:endParaRPr>
          </a:p>
        </p:txBody>
      </p:sp>
      <p:sp>
        <p:nvSpPr>
          <p:cNvPr id="46" name="TextBox 45"/>
          <p:cNvSpPr txBox="1"/>
          <p:nvPr/>
        </p:nvSpPr>
        <p:spPr>
          <a:xfrm>
            <a:off x="2671219" y="5688114"/>
            <a:ext cx="2609566" cy="646331"/>
          </a:xfrm>
          <a:prstGeom prst="rect">
            <a:avLst/>
          </a:prstGeom>
          <a:noFill/>
        </p:spPr>
        <p:txBody>
          <a:bodyPr wrap="square" rtlCol="0">
            <a:spAutoFit/>
          </a:bodyPr>
          <a:lstStyle/>
          <a:p>
            <a:r>
              <a:rPr lang="en-US" b="1" dirty="0" smtClean="0">
                <a:solidFill>
                  <a:srgbClr val="FF0000"/>
                </a:solidFill>
                <a:latin typeface="Arial" charset="0"/>
              </a:rPr>
              <a:t>Heat Exchanger</a:t>
            </a:r>
          </a:p>
          <a:p>
            <a:r>
              <a:rPr lang="en-US" dirty="0" smtClean="0">
                <a:solidFill>
                  <a:srgbClr val="FF0000"/>
                </a:solidFill>
                <a:latin typeface="Arial" charset="0"/>
              </a:rPr>
              <a:t>(sized for cruise power)</a:t>
            </a:r>
            <a:endParaRPr lang="en-US" dirty="0">
              <a:solidFill>
                <a:srgbClr val="FF0000"/>
              </a:solidFill>
              <a:latin typeface="Arial" charset="0"/>
            </a:endParaRPr>
          </a:p>
        </p:txBody>
      </p:sp>
      <p:cxnSp>
        <p:nvCxnSpPr>
          <p:cNvPr id="59" name="Straight Connector 58"/>
          <p:cNvCxnSpPr/>
          <p:nvPr/>
        </p:nvCxnSpPr>
        <p:spPr bwMode="auto">
          <a:xfrm flipH="1" flipV="1">
            <a:off x="4923442" y="5026782"/>
            <a:ext cx="570914" cy="864396"/>
          </a:xfrm>
          <a:prstGeom prst="line">
            <a:avLst/>
          </a:prstGeom>
          <a:solidFill>
            <a:srgbClr val="000000"/>
          </a:solidFill>
          <a:ln w="9525" cap="flat" cmpd="sng" algn="ctr">
            <a:solidFill>
              <a:srgbClr val="FF0000"/>
            </a:solidFill>
            <a:prstDash val="solid"/>
            <a:round/>
            <a:headEnd type="none" w="med" len="med"/>
            <a:tailEnd type="none" w="med" len="med"/>
          </a:ln>
          <a:effectLst/>
        </p:spPr>
      </p:cxnSp>
      <p:sp>
        <p:nvSpPr>
          <p:cNvPr id="13" name="Trapezoid 12"/>
          <p:cNvSpPr/>
          <p:nvPr/>
        </p:nvSpPr>
        <p:spPr bwMode="auto">
          <a:xfrm rot="16200000">
            <a:off x="4881603" y="4411027"/>
            <a:ext cx="1773991" cy="446842"/>
          </a:xfrm>
          <a:prstGeom prst="trapezoid">
            <a:avLst>
              <a:gd name="adj" fmla="val 69590"/>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mtClean="0">
              <a:solidFill>
                <a:srgbClr val="000000"/>
              </a:solidFill>
              <a:latin typeface="Arial" charset="0"/>
            </a:endParaRPr>
          </a:p>
        </p:txBody>
      </p:sp>
      <p:sp>
        <p:nvSpPr>
          <p:cNvPr id="44" name="Trapezoid 43"/>
          <p:cNvSpPr/>
          <p:nvPr/>
        </p:nvSpPr>
        <p:spPr bwMode="auto">
          <a:xfrm rot="16200000">
            <a:off x="3489885" y="4264844"/>
            <a:ext cx="972235" cy="726961"/>
          </a:xfrm>
          <a:prstGeom prst="trapezoid">
            <a:avLst>
              <a:gd name="adj" fmla="val 6851"/>
            </a:avLst>
          </a:prstGeom>
          <a:pattFill prst="openDmnd">
            <a:fgClr>
              <a:schemeClr val="accent1"/>
            </a:fgClr>
            <a:bgClr>
              <a:schemeClr val="bg1"/>
            </a:bgClr>
          </a:patt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mtClean="0">
              <a:solidFill>
                <a:srgbClr val="000000"/>
              </a:solidFill>
              <a:latin typeface="Arial" charset="0"/>
            </a:endParaRPr>
          </a:p>
        </p:txBody>
      </p:sp>
      <p:sp>
        <p:nvSpPr>
          <p:cNvPr id="42" name="Rectangle 41"/>
          <p:cNvSpPr/>
          <p:nvPr/>
        </p:nvSpPr>
        <p:spPr bwMode="auto">
          <a:xfrm>
            <a:off x="3544945" y="4490097"/>
            <a:ext cx="1870945" cy="289528"/>
          </a:xfrm>
          <a:prstGeom prst="rect">
            <a:avLst/>
          </a:prstGeom>
          <a:solidFill>
            <a:schemeClr val="bg1"/>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mtClean="0">
              <a:solidFill>
                <a:srgbClr val="000000"/>
              </a:solidFill>
              <a:latin typeface="Arial" charset="0"/>
            </a:endParaRPr>
          </a:p>
        </p:txBody>
      </p:sp>
      <p:cxnSp>
        <p:nvCxnSpPr>
          <p:cNvPr id="45" name="Straight Connector 44"/>
          <p:cNvCxnSpPr/>
          <p:nvPr/>
        </p:nvCxnSpPr>
        <p:spPr bwMode="auto">
          <a:xfrm flipV="1">
            <a:off x="3419318" y="4923742"/>
            <a:ext cx="453796" cy="814482"/>
          </a:xfrm>
          <a:prstGeom prst="line">
            <a:avLst/>
          </a:prstGeom>
          <a:solidFill>
            <a:srgbClr val="000000"/>
          </a:solidFill>
          <a:ln w="9525" cap="flat" cmpd="sng" algn="ctr">
            <a:solidFill>
              <a:srgbClr val="FF0000"/>
            </a:solidFill>
            <a:prstDash val="solid"/>
            <a:round/>
            <a:headEnd type="none" w="med" len="med"/>
            <a:tailEnd type="none" w="med" len="med"/>
          </a:ln>
          <a:effectLst/>
        </p:spPr>
      </p:cxnSp>
      <p:sp>
        <p:nvSpPr>
          <p:cNvPr id="53" name="Rectangle 52"/>
          <p:cNvSpPr/>
          <p:nvPr/>
        </p:nvSpPr>
        <p:spPr bwMode="auto">
          <a:xfrm>
            <a:off x="3607327" y="1934619"/>
            <a:ext cx="1870945" cy="289528"/>
          </a:xfrm>
          <a:prstGeom prst="rect">
            <a:avLst/>
          </a:prstGeom>
          <a:solidFill>
            <a:schemeClr val="bg1"/>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mtClean="0">
              <a:solidFill>
                <a:srgbClr val="000000"/>
              </a:solidFill>
              <a:latin typeface="Arial" charset="0"/>
            </a:endParaRPr>
          </a:p>
        </p:txBody>
      </p:sp>
      <p:grpSp>
        <p:nvGrpSpPr>
          <p:cNvPr id="56" name="Group 55"/>
          <p:cNvGrpSpPr>
            <a:grpSpLocks/>
          </p:cNvGrpSpPr>
          <p:nvPr/>
        </p:nvGrpSpPr>
        <p:grpSpPr bwMode="auto">
          <a:xfrm>
            <a:off x="2430799" y="1037648"/>
            <a:ext cx="3882007" cy="2527502"/>
            <a:chOff x="231779" y="348586"/>
            <a:chExt cx="990123" cy="470716"/>
          </a:xfrm>
        </p:grpSpPr>
      </p:grpSp>
      <p:sp>
        <p:nvSpPr>
          <p:cNvPr id="58" name="AutoShape 115"/>
          <p:cNvSpPr>
            <a:spLocks noChangeArrowheads="1"/>
          </p:cNvSpPr>
          <p:nvPr/>
        </p:nvSpPr>
        <p:spPr bwMode="auto">
          <a:xfrm rot="16200000">
            <a:off x="1947100" y="1544476"/>
            <a:ext cx="2018873" cy="105032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8000"/>
            </a:solidFill>
            <a:miter lim="800000"/>
            <a:headEnd/>
            <a:tailEnd/>
          </a:ln>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solidFill>
                <a:srgbClr val="000000"/>
              </a:solidFill>
            </a:endParaRPr>
          </a:p>
        </p:txBody>
      </p:sp>
      <p:grpSp>
        <p:nvGrpSpPr>
          <p:cNvPr id="60" name="Group 59"/>
          <p:cNvGrpSpPr>
            <a:grpSpLocks/>
          </p:cNvGrpSpPr>
          <p:nvPr/>
        </p:nvGrpSpPr>
        <p:grpSpPr bwMode="auto">
          <a:xfrm>
            <a:off x="3682788" y="1037648"/>
            <a:ext cx="2630022" cy="2527502"/>
            <a:chOff x="551104" y="348586"/>
            <a:chExt cx="672942" cy="496948"/>
          </a:xfrm>
        </p:grpSpPr>
      </p:grpSp>
      <p:cxnSp>
        <p:nvCxnSpPr>
          <p:cNvPr id="67" name="Straight Connector 66"/>
          <p:cNvCxnSpPr/>
          <p:nvPr/>
        </p:nvCxnSpPr>
        <p:spPr bwMode="auto">
          <a:xfrm flipH="1">
            <a:off x="3674904" y="2353797"/>
            <a:ext cx="70615" cy="66549"/>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68" name="Straight Connector 67"/>
          <p:cNvCxnSpPr/>
          <p:nvPr/>
        </p:nvCxnSpPr>
        <p:spPr bwMode="auto">
          <a:xfrm>
            <a:off x="3686016" y="2421137"/>
            <a:ext cx="77202" cy="50166"/>
          </a:xfrm>
          <a:prstGeom prst="line">
            <a:avLst/>
          </a:prstGeom>
          <a:solidFill>
            <a:srgbClr val="000000"/>
          </a:solidFill>
          <a:ln w="9525" cap="flat" cmpd="sng" algn="ctr">
            <a:solidFill>
              <a:srgbClr val="008000"/>
            </a:solidFill>
            <a:prstDash val="solid"/>
            <a:round/>
            <a:headEnd type="none" w="med" len="med"/>
            <a:tailEnd type="none" w="med" len="med"/>
          </a:ln>
          <a:effectLst/>
        </p:spPr>
      </p:cxnSp>
      <p:grpSp>
        <p:nvGrpSpPr>
          <p:cNvPr id="86" name="Group 85"/>
          <p:cNvGrpSpPr/>
          <p:nvPr/>
        </p:nvGrpSpPr>
        <p:grpSpPr>
          <a:xfrm>
            <a:off x="2312650" y="2600222"/>
            <a:ext cx="4908281" cy="631906"/>
            <a:chOff x="115237" y="3178278"/>
            <a:chExt cx="4908281" cy="631906"/>
          </a:xfrm>
        </p:grpSpPr>
        <p:cxnSp>
          <p:nvCxnSpPr>
            <p:cNvPr id="87" name="Straight Connector 86"/>
            <p:cNvCxnSpPr/>
            <p:nvPr/>
          </p:nvCxnSpPr>
          <p:spPr bwMode="auto">
            <a:xfrm flipV="1">
              <a:off x="115237" y="3178278"/>
              <a:ext cx="1288860" cy="631906"/>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88" name="Straight Connector 87"/>
            <p:cNvCxnSpPr/>
            <p:nvPr/>
          </p:nvCxnSpPr>
          <p:spPr bwMode="auto">
            <a:xfrm>
              <a:off x="1406502" y="3178315"/>
              <a:ext cx="1954209" cy="113773"/>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89" name="Straight Connector 88"/>
            <p:cNvCxnSpPr/>
            <p:nvPr/>
          </p:nvCxnSpPr>
          <p:spPr bwMode="auto">
            <a:xfrm>
              <a:off x="3339750" y="3283170"/>
              <a:ext cx="545400" cy="385973"/>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90" name="Straight Connector 89"/>
            <p:cNvCxnSpPr/>
            <p:nvPr/>
          </p:nvCxnSpPr>
          <p:spPr bwMode="auto">
            <a:xfrm flipV="1">
              <a:off x="3878006" y="3661126"/>
              <a:ext cx="1145512" cy="7528"/>
            </a:xfrm>
            <a:prstGeom prst="line">
              <a:avLst/>
            </a:prstGeom>
            <a:solidFill>
              <a:srgbClr val="000000"/>
            </a:solidFill>
            <a:ln w="34925" cap="flat" cmpd="sng" algn="ctr">
              <a:solidFill>
                <a:srgbClr val="008000"/>
              </a:solidFill>
              <a:prstDash val="solid"/>
              <a:round/>
              <a:headEnd type="none" w="med" len="med"/>
              <a:tailEnd type="none" w="med" len="med"/>
            </a:ln>
            <a:effectLst/>
          </p:spPr>
        </p:cxnSp>
      </p:grpSp>
      <p:cxnSp>
        <p:nvCxnSpPr>
          <p:cNvPr id="92" name="Straight Connector 91"/>
          <p:cNvCxnSpPr/>
          <p:nvPr/>
        </p:nvCxnSpPr>
        <p:spPr bwMode="auto">
          <a:xfrm flipH="1">
            <a:off x="3664394" y="1723953"/>
            <a:ext cx="70615" cy="66549"/>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93" name="Straight Connector 92"/>
          <p:cNvCxnSpPr/>
          <p:nvPr/>
        </p:nvCxnSpPr>
        <p:spPr bwMode="auto">
          <a:xfrm>
            <a:off x="3675506" y="1780783"/>
            <a:ext cx="77202" cy="50166"/>
          </a:xfrm>
          <a:prstGeom prst="line">
            <a:avLst/>
          </a:prstGeom>
          <a:solidFill>
            <a:srgbClr val="000000"/>
          </a:solidFill>
          <a:ln w="9525" cap="flat" cmpd="sng" algn="ctr">
            <a:solidFill>
              <a:srgbClr val="008000"/>
            </a:solidFill>
            <a:prstDash val="solid"/>
            <a:round/>
            <a:headEnd type="none" w="med" len="med"/>
            <a:tailEnd type="none" w="med" len="med"/>
          </a:ln>
          <a:effectLst/>
        </p:spPr>
      </p:cxnSp>
      <p:grpSp>
        <p:nvGrpSpPr>
          <p:cNvPr id="94" name="Group 93"/>
          <p:cNvGrpSpPr/>
          <p:nvPr/>
        </p:nvGrpSpPr>
        <p:grpSpPr>
          <a:xfrm flipV="1">
            <a:off x="2363471" y="910864"/>
            <a:ext cx="4843338" cy="654021"/>
            <a:chOff x="115237" y="3178278"/>
            <a:chExt cx="4843338" cy="631906"/>
          </a:xfrm>
        </p:grpSpPr>
        <p:cxnSp>
          <p:nvCxnSpPr>
            <p:cNvPr id="95" name="Straight Connector 94"/>
            <p:cNvCxnSpPr/>
            <p:nvPr/>
          </p:nvCxnSpPr>
          <p:spPr bwMode="auto">
            <a:xfrm flipV="1">
              <a:off x="115237" y="3178278"/>
              <a:ext cx="1288860" cy="631906"/>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96" name="Straight Connector 95"/>
            <p:cNvCxnSpPr/>
            <p:nvPr/>
          </p:nvCxnSpPr>
          <p:spPr bwMode="auto">
            <a:xfrm>
              <a:off x="1406502" y="3178315"/>
              <a:ext cx="1916062" cy="116819"/>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97" name="Straight Connector 96"/>
            <p:cNvCxnSpPr/>
            <p:nvPr/>
          </p:nvCxnSpPr>
          <p:spPr bwMode="auto">
            <a:xfrm>
              <a:off x="3324969" y="3299514"/>
              <a:ext cx="502216" cy="345085"/>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98" name="Straight Connector 97"/>
            <p:cNvCxnSpPr/>
            <p:nvPr/>
          </p:nvCxnSpPr>
          <p:spPr bwMode="auto">
            <a:xfrm flipV="1">
              <a:off x="3813063" y="3641451"/>
              <a:ext cx="1145512" cy="7528"/>
            </a:xfrm>
            <a:prstGeom prst="line">
              <a:avLst/>
            </a:prstGeom>
            <a:solidFill>
              <a:srgbClr val="000000"/>
            </a:solidFill>
            <a:ln w="34925" cap="flat" cmpd="sng" algn="ctr">
              <a:solidFill>
                <a:srgbClr val="008000"/>
              </a:solidFill>
              <a:prstDash val="solid"/>
              <a:round/>
              <a:headEnd type="none" w="med" len="med"/>
              <a:tailEnd type="none" w="med" len="med"/>
            </a:ln>
            <a:effectLst/>
          </p:spPr>
        </p:cxnSp>
      </p:grpSp>
      <p:sp>
        <p:nvSpPr>
          <p:cNvPr id="99" name="Rectangle 98"/>
          <p:cNvSpPr/>
          <p:nvPr/>
        </p:nvSpPr>
        <p:spPr bwMode="auto">
          <a:xfrm>
            <a:off x="5478278" y="1906135"/>
            <a:ext cx="126203" cy="338554"/>
          </a:xfrm>
          <a:prstGeom prst="rect">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mtClean="0">
              <a:solidFill>
                <a:srgbClr val="000000"/>
              </a:solidFill>
              <a:latin typeface="Arial" charset="0"/>
            </a:endParaRPr>
          </a:p>
        </p:txBody>
      </p:sp>
      <p:sp>
        <p:nvSpPr>
          <p:cNvPr id="100" name="Rectangle 99"/>
          <p:cNvSpPr/>
          <p:nvPr/>
        </p:nvSpPr>
        <p:spPr bwMode="auto">
          <a:xfrm>
            <a:off x="3481851" y="1906135"/>
            <a:ext cx="126203" cy="338554"/>
          </a:xfrm>
          <a:prstGeom prst="rect">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mtClean="0">
              <a:solidFill>
                <a:srgbClr val="000000"/>
              </a:solidFill>
              <a:latin typeface="Arial" charset="0"/>
            </a:endParaRPr>
          </a:p>
        </p:txBody>
      </p:sp>
      <p:sp>
        <p:nvSpPr>
          <p:cNvPr id="103" name="Trapezoid 102"/>
          <p:cNvSpPr/>
          <p:nvPr/>
        </p:nvSpPr>
        <p:spPr bwMode="auto">
          <a:xfrm rot="16200000">
            <a:off x="4943985" y="1855549"/>
            <a:ext cx="1773991" cy="446842"/>
          </a:xfrm>
          <a:prstGeom prst="trapezoid">
            <a:avLst>
              <a:gd name="adj" fmla="val 69590"/>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mtClean="0">
              <a:solidFill>
                <a:srgbClr val="000000"/>
              </a:solidFill>
              <a:latin typeface="Arial" charset="0"/>
            </a:endParaRPr>
          </a:p>
        </p:txBody>
      </p:sp>
      <p:sp>
        <p:nvSpPr>
          <p:cNvPr id="105" name="TextBox 104"/>
          <p:cNvSpPr txBox="1"/>
          <p:nvPr/>
        </p:nvSpPr>
        <p:spPr>
          <a:xfrm>
            <a:off x="3823990" y="1588962"/>
            <a:ext cx="1502051" cy="369332"/>
          </a:xfrm>
          <a:prstGeom prst="rect">
            <a:avLst/>
          </a:prstGeom>
          <a:noFill/>
        </p:spPr>
        <p:txBody>
          <a:bodyPr wrap="square" rtlCol="0">
            <a:spAutoFit/>
          </a:bodyPr>
          <a:lstStyle/>
          <a:p>
            <a:r>
              <a:rPr lang="en-US" b="1" dirty="0" smtClean="0">
                <a:solidFill>
                  <a:srgbClr val="FF0000"/>
                </a:solidFill>
                <a:latin typeface="Arial" charset="0"/>
              </a:rPr>
              <a:t>Combustor</a:t>
            </a:r>
            <a:endParaRPr lang="en-US" dirty="0">
              <a:solidFill>
                <a:srgbClr val="FF0000"/>
              </a:solidFill>
              <a:latin typeface="Arial" charset="0"/>
            </a:endParaRPr>
          </a:p>
        </p:txBody>
      </p:sp>
      <p:sp>
        <p:nvSpPr>
          <p:cNvPr id="106" name="Text Box 7"/>
          <p:cNvSpPr txBox="1">
            <a:spLocks noChangeArrowheads="1"/>
          </p:cNvSpPr>
          <p:nvPr/>
        </p:nvSpPr>
        <p:spPr bwMode="auto">
          <a:xfrm>
            <a:off x="149252" y="1127743"/>
            <a:ext cx="1946028" cy="738664"/>
          </a:xfrm>
          <a:prstGeom prst="rect">
            <a:avLst/>
          </a:prstGeom>
          <a:solidFill>
            <a:srgbClr val="FFFFFF"/>
          </a:solidFill>
          <a:ln w="9525">
            <a:noFill/>
            <a:miter lim="800000"/>
            <a:headEnd/>
            <a:tailEnd/>
          </a:ln>
        </p:spPr>
        <p:txBody>
          <a:bodyPr wrap="square" lIns="0" tIns="0"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sz="2400" b="1" dirty="0" smtClean="0">
                <a:solidFill>
                  <a:srgbClr val="008000"/>
                </a:solidFill>
                <a:latin typeface="Arial"/>
                <a:cs typeface="Arial"/>
              </a:rPr>
              <a:t>Conventional Turbine</a:t>
            </a:r>
            <a:endParaRPr lang="en-US" sz="2400" b="1" dirty="0">
              <a:solidFill>
                <a:srgbClr val="008000"/>
              </a:solidFill>
              <a:latin typeface="Arial"/>
              <a:cs typeface="Arial"/>
            </a:endParaRPr>
          </a:p>
        </p:txBody>
      </p:sp>
      <p:sp>
        <p:nvSpPr>
          <p:cNvPr id="107" name="Text Box 7"/>
          <p:cNvSpPr txBox="1">
            <a:spLocks noChangeArrowheads="1"/>
          </p:cNvSpPr>
          <p:nvPr/>
        </p:nvSpPr>
        <p:spPr bwMode="auto">
          <a:xfrm>
            <a:off x="199120" y="4131346"/>
            <a:ext cx="1946028" cy="1477328"/>
          </a:xfrm>
          <a:prstGeom prst="rect">
            <a:avLst/>
          </a:prstGeom>
          <a:solidFill>
            <a:srgbClr val="FFFFFF"/>
          </a:solidFill>
          <a:ln w="9525">
            <a:noFill/>
            <a:miter lim="800000"/>
            <a:headEnd/>
            <a:tailEnd/>
          </a:ln>
        </p:spPr>
        <p:txBody>
          <a:bodyPr wrap="square" lIns="0" tIns="0"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sz="2400" b="1" dirty="0" smtClean="0">
                <a:solidFill>
                  <a:srgbClr val="008000"/>
                </a:solidFill>
                <a:latin typeface="Arial"/>
                <a:cs typeface="Arial"/>
              </a:rPr>
              <a:t>Heated Air Cycle</a:t>
            </a:r>
          </a:p>
          <a:p>
            <a:pPr>
              <a:defRPr sz="1000"/>
            </a:pPr>
            <a:r>
              <a:rPr lang="en-US" sz="2400" b="1" dirty="0" smtClean="0">
                <a:solidFill>
                  <a:srgbClr val="008000"/>
                </a:solidFill>
                <a:latin typeface="Arial"/>
                <a:cs typeface="Arial"/>
              </a:rPr>
              <a:t>Engine (HACE)</a:t>
            </a:r>
            <a:endParaRPr lang="en-US" sz="2400" b="1" dirty="0">
              <a:solidFill>
                <a:srgbClr val="008000"/>
              </a:solidFill>
              <a:latin typeface="Arial"/>
              <a:cs typeface="Arial"/>
            </a:endParaRPr>
          </a:p>
        </p:txBody>
      </p:sp>
      <p:sp>
        <p:nvSpPr>
          <p:cNvPr id="17" name="TextBox 16"/>
          <p:cNvSpPr txBox="1"/>
          <p:nvPr/>
        </p:nvSpPr>
        <p:spPr>
          <a:xfrm>
            <a:off x="7220931" y="3079076"/>
            <a:ext cx="1985451" cy="3170099"/>
          </a:xfrm>
          <a:prstGeom prst="rect">
            <a:avLst/>
          </a:prstGeom>
          <a:noFill/>
        </p:spPr>
        <p:txBody>
          <a:bodyPr wrap="square" rtlCol="0">
            <a:spAutoFit/>
          </a:bodyPr>
          <a:lstStyle/>
          <a:p>
            <a:r>
              <a:rPr lang="en-US" sz="2000" b="1" u="sng" dirty="0">
                <a:solidFill>
                  <a:srgbClr val="000000"/>
                </a:solidFill>
                <a:latin typeface="Arial" charset="0"/>
              </a:rPr>
              <a:t>Consumes Heat</a:t>
            </a:r>
          </a:p>
          <a:p>
            <a:pPr marL="171450" indent="-171450">
              <a:buFont typeface="Arial" panose="020B0604020202020204" pitchFamily="34" charset="0"/>
              <a:buChar char="•"/>
            </a:pPr>
            <a:r>
              <a:rPr lang="en-US" sz="1600" b="1" dirty="0" smtClean="0">
                <a:solidFill>
                  <a:srgbClr val="000000"/>
                </a:solidFill>
                <a:latin typeface="Arial" charset="0"/>
              </a:rPr>
              <a:t>Waste Heat?</a:t>
            </a:r>
          </a:p>
          <a:p>
            <a:pPr marL="171450" indent="-171450">
              <a:buFont typeface="Arial" panose="020B0604020202020204" pitchFamily="34" charset="0"/>
              <a:buChar char="•"/>
            </a:pPr>
            <a:r>
              <a:rPr lang="en-US" sz="1600" b="1" dirty="0" smtClean="0">
                <a:solidFill>
                  <a:srgbClr val="000000"/>
                </a:solidFill>
                <a:latin typeface="Arial" charset="0"/>
              </a:rPr>
              <a:t>Hybrid Fuel-Cell?</a:t>
            </a:r>
          </a:p>
          <a:p>
            <a:pPr marL="171450" indent="-171450">
              <a:buFont typeface="Arial" panose="020B0604020202020204" pitchFamily="34" charset="0"/>
              <a:buChar char="•"/>
            </a:pPr>
            <a:r>
              <a:rPr lang="en-US" sz="1600" b="1" dirty="0" smtClean="0">
                <a:solidFill>
                  <a:srgbClr val="000000"/>
                </a:solidFill>
                <a:latin typeface="Arial" charset="0"/>
              </a:rPr>
              <a:t>Beamed Power?</a:t>
            </a:r>
          </a:p>
          <a:p>
            <a:pPr marL="171450" indent="-171450">
              <a:buFont typeface="Arial" panose="020B0604020202020204" pitchFamily="34" charset="0"/>
              <a:buChar char="•"/>
            </a:pPr>
            <a:r>
              <a:rPr lang="en-US" sz="1600" b="1" dirty="0" smtClean="0">
                <a:solidFill>
                  <a:srgbClr val="000000"/>
                </a:solidFill>
                <a:latin typeface="Arial" charset="0"/>
              </a:rPr>
              <a:t>Fission?</a:t>
            </a:r>
          </a:p>
          <a:p>
            <a:pPr marL="171450" indent="-171450">
              <a:buFont typeface="Arial" panose="020B0604020202020204" pitchFamily="34" charset="0"/>
              <a:buChar char="•"/>
            </a:pPr>
            <a:r>
              <a:rPr lang="en-US" sz="1600" b="1" dirty="0" smtClean="0">
                <a:solidFill>
                  <a:srgbClr val="000000"/>
                </a:solidFill>
                <a:latin typeface="Arial" charset="0"/>
              </a:rPr>
              <a:t>Fusion?</a:t>
            </a:r>
          </a:p>
          <a:p>
            <a:pPr marL="171450" indent="-171450">
              <a:buFont typeface="Arial" panose="020B0604020202020204" pitchFamily="34" charset="0"/>
              <a:buChar char="•"/>
            </a:pPr>
            <a:r>
              <a:rPr lang="en-US" sz="1600" b="1" dirty="0" smtClean="0">
                <a:solidFill>
                  <a:srgbClr val="000000"/>
                </a:solidFill>
                <a:latin typeface="Arial" charset="0"/>
              </a:rPr>
              <a:t>Positrons?</a:t>
            </a:r>
          </a:p>
          <a:p>
            <a:pPr marL="171450" indent="-171450">
              <a:buFont typeface="Arial" panose="020B0604020202020204" pitchFamily="34" charset="0"/>
              <a:buChar char="•"/>
            </a:pPr>
            <a:r>
              <a:rPr lang="en-US" sz="1600" b="1" dirty="0" smtClean="0">
                <a:solidFill>
                  <a:srgbClr val="000000"/>
                </a:solidFill>
                <a:latin typeface="Arial" charset="0"/>
              </a:rPr>
              <a:t>Isotope Decay</a:t>
            </a:r>
          </a:p>
          <a:p>
            <a:pPr marL="171450" indent="-171450">
              <a:buFont typeface="Arial" panose="020B0604020202020204" pitchFamily="34" charset="0"/>
              <a:buChar char="•"/>
            </a:pPr>
            <a:r>
              <a:rPr lang="en-US" sz="1600" b="1" dirty="0" smtClean="0">
                <a:solidFill>
                  <a:schemeClr val="bg2"/>
                </a:solidFill>
                <a:latin typeface="Arial" charset="0"/>
              </a:rPr>
              <a:t>LENR???…</a:t>
            </a:r>
          </a:p>
          <a:p>
            <a:endParaRPr lang="en-US" sz="1600" b="1" dirty="0" smtClean="0">
              <a:solidFill>
                <a:srgbClr val="000000"/>
              </a:solidFill>
              <a:latin typeface="Arial" charset="0"/>
            </a:endParaRPr>
          </a:p>
        </p:txBody>
      </p:sp>
      <p:sp>
        <p:nvSpPr>
          <p:cNvPr id="57" name="TextBox 56"/>
          <p:cNvSpPr txBox="1"/>
          <p:nvPr/>
        </p:nvSpPr>
        <p:spPr>
          <a:xfrm>
            <a:off x="-90039" y="2280935"/>
            <a:ext cx="2087293" cy="1323439"/>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solidFill>
                  <a:srgbClr val="000000"/>
                </a:solidFill>
                <a:latin typeface="Arial" charset="0"/>
              </a:rPr>
              <a:t>Inherently Simple (only rotating parts)</a:t>
            </a:r>
          </a:p>
          <a:p>
            <a:pPr marL="285750" indent="-285750">
              <a:buFont typeface="Arial" panose="020B0604020202020204" pitchFamily="34" charset="0"/>
              <a:buChar char="•"/>
            </a:pPr>
            <a:r>
              <a:rPr lang="en-US" sz="1600" b="1" dirty="0" smtClean="0">
                <a:solidFill>
                  <a:srgbClr val="000000"/>
                </a:solidFill>
                <a:latin typeface="Arial" charset="0"/>
              </a:rPr>
              <a:t>Waste Heat Leaves as thrust</a:t>
            </a:r>
          </a:p>
        </p:txBody>
      </p:sp>
      <p:sp>
        <p:nvSpPr>
          <p:cNvPr id="5" name="Rectangle 4"/>
          <p:cNvSpPr/>
          <p:nvPr/>
        </p:nvSpPr>
        <p:spPr>
          <a:xfrm>
            <a:off x="6934124" y="1450333"/>
            <a:ext cx="2239565" cy="707886"/>
          </a:xfrm>
          <a:prstGeom prst="rect">
            <a:avLst/>
          </a:prstGeom>
        </p:spPr>
        <p:txBody>
          <a:bodyPr wrap="square">
            <a:spAutoFit/>
          </a:bodyPr>
          <a:lstStyle/>
          <a:p>
            <a:r>
              <a:rPr lang="en-US" sz="2000" b="1" dirty="0" err="1" smtClean="0">
                <a:solidFill>
                  <a:srgbClr val="000000"/>
                </a:solidFill>
                <a:latin typeface="Arial" charset="0"/>
              </a:rPr>
              <a:t>Throttleable</a:t>
            </a:r>
            <a:endParaRPr lang="en-US" sz="2000" b="1" dirty="0" smtClean="0">
              <a:solidFill>
                <a:srgbClr val="000000"/>
              </a:solidFill>
              <a:latin typeface="Arial" charset="0"/>
            </a:endParaRPr>
          </a:p>
          <a:p>
            <a:r>
              <a:rPr lang="en-US" sz="2000" b="1" u="sng" dirty="0" smtClean="0">
                <a:solidFill>
                  <a:srgbClr val="000000"/>
                </a:solidFill>
                <a:latin typeface="Arial" charset="0"/>
              </a:rPr>
              <a:t>Consumes Fuel</a:t>
            </a:r>
            <a:endParaRPr lang="en-US" sz="2000" b="1" u="sng" dirty="0">
              <a:solidFill>
                <a:srgbClr val="000000"/>
              </a:solidFill>
              <a:latin typeface="Arial" charset="0"/>
            </a:endParaRPr>
          </a:p>
        </p:txBody>
      </p:sp>
      <p:sp>
        <p:nvSpPr>
          <p:cNvPr id="2" name="TextBox 1"/>
          <p:cNvSpPr txBox="1"/>
          <p:nvPr/>
        </p:nvSpPr>
        <p:spPr>
          <a:xfrm>
            <a:off x="2192875" y="2874224"/>
            <a:ext cx="4676561" cy="830997"/>
          </a:xfrm>
          <a:prstGeom prst="rect">
            <a:avLst/>
          </a:prstGeom>
          <a:solidFill>
            <a:srgbClr val="FFFF00"/>
          </a:solidFill>
          <a:ln>
            <a:solidFill>
              <a:schemeClr val="tx1"/>
            </a:solidFill>
          </a:ln>
        </p:spPr>
        <p:txBody>
          <a:bodyPr wrap="square" rtlCol="0">
            <a:spAutoFit/>
          </a:bodyPr>
          <a:lstStyle/>
          <a:p>
            <a:pPr algn="ctr"/>
            <a:r>
              <a:rPr lang="en-US" sz="2400" b="1" dirty="0" smtClean="0">
                <a:solidFill>
                  <a:srgbClr val="000000"/>
                </a:solidFill>
                <a:latin typeface="Arial" charset="0"/>
              </a:rPr>
              <a:t>HACE acts like a self-sustaining recuperated cycle</a:t>
            </a:r>
            <a:endParaRPr lang="en-US" sz="2400" b="1" dirty="0">
              <a:solidFill>
                <a:srgbClr val="000000"/>
              </a:solidFill>
              <a:latin typeface="Arial" charset="0"/>
            </a:endParaRPr>
          </a:p>
        </p:txBody>
      </p:sp>
      <p:sp>
        <p:nvSpPr>
          <p:cNvPr id="62" name="TextBox 61"/>
          <p:cNvSpPr txBox="1"/>
          <p:nvPr/>
        </p:nvSpPr>
        <p:spPr>
          <a:xfrm>
            <a:off x="7467600" y="6550223"/>
            <a:ext cx="1676400" cy="307777"/>
          </a:xfrm>
          <a:prstGeom prst="rect">
            <a:avLst/>
          </a:prstGeom>
          <a:noFill/>
        </p:spPr>
        <p:txBody>
          <a:bodyPr wrap="square" rtlCol="0">
            <a:spAutoFit/>
          </a:bodyPr>
          <a:lstStyle/>
          <a:p>
            <a:pPr algn="r"/>
            <a:r>
              <a:rPr lang="en-US" sz="1400" dirty="0" smtClean="0">
                <a:solidFill>
                  <a:srgbClr val="000000"/>
                </a:solidFill>
                <a:latin typeface="Arial" charset="0"/>
              </a:rPr>
              <a:t>10</a:t>
            </a:r>
            <a:endParaRPr lang="en-US" sz="1400" dirty="0">
              <a:solidFill>
                <a:srgbClr val="000000"/>
              </a:solidFill>
              <a:latin typeface="Arial" charset="0"/>
            </a:endParaRPr>
          </a:p>
        </p:txBody>
      </p:sp>
    </p:spTree>
    <p:extLst>
      <p:ext uri="{BB962C8B-B14F-4D97-AF65-F5344CB8AC3E}">
        <p14:creationId xmlns:p14="http://schemas.microsoft.com/office/powerpoint/2010/main" val="26462074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2173522" cy="2549236"/>
          </a:xfrm>
          <a:prstGeom prst="rect">
            <a:avLst/>
          </a:prstGeom>
        </p:spPr>
      </p:pic>
      <p:pic>
        <p:nvPicPr>
          <p:cNvPr id="3" name="Picture 2"/>
          <p:cNvPicPr>
            <a:picLocks noChangeAspect="1"/>
          </p:cNvPicPr>
          <p:nvPr/>
        </p:nvPicPr>
        <p:blipFill>
          <a:blip r:embed="rId3"/>
          <a:stretch>
            <a:fillRect/>
          </a:stretch>
        </p:blipFill>
        <p:spPr>
          <a:xfrm>
            <a:off x="4119054" y="0"/>
            <a:ext cx="4951419" cy="6858000"/>
          </a:xfrm>
          <a:prstGeom prst="rect">
            <a:avLst/>
          </a:prstGeom>
        </p:spPr>
      </p:pic>
      <p:pic>
        <p:nvPicPr>
          <p:cNvPr id="4" name="Picture 3"/>
          <p:cNvPicPr>
            <a:picLocks noChangeAspect="1"/>
          </p:cNvPicPr>
          <p:nvPr/>
        </p:nvPicPr>
        <p:blipFill rotWithShape="1">
          <a:blip r:embed="rId4"/>
          <a:srcRect l="6012" r="4303"/>
          <a:stretch/>
        </p:blipFill>
        <p:spPr>
          <a:xfrm>
            <a:off x="0" y="2549236"/>
            <a:ext cx="4164763" cy="1431637"/>
          </a:xfrm>
          <a:prstGeom prst="rect">
            <a:avLst/>
          </a:prstGeom>
        </p:spPr>
      </p:pic>
      <p:pic>
        <p:nvPicPr>
          <p:cNvPr id="5" name="Picture 4"/>
          <p:cNvPicPr>
            <a:picLocks noChangeAspect="1"/>
          </p:cNvPicPr>
          <p:nvPr/>
        </p:nvPicPr>
        <p:blipFill>
          <a:blip r:embed="rId5"/>
          <a:stretch>
            <a:fillRect/>
          </a:stretch>
        </p:blipFill>
        <p:spPr>
          <a:xfrm>
            <a:off x="0" y="4573442"/>
            <a:ext cx="4242898" cy="857539"/>
          </a:xfrm>
          <a:prstGeom prst="rect">
            <a:avLst/>
          </a:prstGeom>
        </p:spPr>
      </p:pic>
    </p:spTree>
    <p:extLst>
      <p:ext uri="{BB962C8B-B14F-4D97-AF65-F5344CB8AC3E}">
        <p14:creationId xmlns:p14="http://schemas.microsoft.com/office/powerpoint/2010/main" val="169729458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Isotopes</a:t>
            </a:r>
            <a:endParaRPr lang="en-US" dirty="0"/>
          </a:p>
        </p:txBody>
      </p:sp>
      <p:pic>
        <p:nvPicPr>
          <p:cNvPr id="78850" name="Picture 2" descr="Table isotopes en.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3949" y="1082675"/>
            <a:ext cx="4009716" cy="5738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06324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80259"/>
            <a:ext cx="6934200" cy="822960"/>
          </a:xfrm>
        </p:spPr>
        <p:txBody>
          <a:bodyPr/>
          <a:lstStyle/>
          <a:p>
            <a:r>
              <a:rPr lang="en-US" dirty="0" smtClean="0"/>
              <a:t>Atomic Transformation Processes</a:t>
            </a:r>
            <a:endParaRPr lang="en-US" dirty="0"/>
          </a:p>
        </p:txBody>
      </p:sp>
      <p:pic>
        <p:nvPicPr>
          <p:cNvPr id="74754" name="Picture 2" descr="File:Alfa beta gamma neutron radiatio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609" y="1327836"/>
            <a:ext cx="3027892" cy="50521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38354" y="2023484"/>
            <a:ext cx="2805646" cy="369332"/>
          </a:xfrm>
          <a:prstGeom prst="rect">
            <a:avLst/>
          </a:prstGeom>
          <a:noFill/>
        </p:spPr>
        <p:txBody>
          <a:bodyPr wrap="square" rtlCol="0">
            <a:spAutoFit/>
          </a:bodyPr>
          <a:lstStyle/>
          <a:p>
            <a:r>
              <a:rPr lang="en-US" dirty="0" smtClean="0"/>
              <a:t>(paper, skin, cell walls)</a:t>
            </a:r>
            <a:endParaRPr lang="en-US" dirty="0"/>
          </a:p>
        </p:txBody>
      </p:sp>
      <p:sp>
        <p:nvSpPr>
          <p:cNvPr id="6" name="TextBox 5"/>
          <p:cNvSpPr txBox="1"/>
          <p:nvPr/>
        </p:nvSpPr>
        <p:spPr>
          <a:xfrm>
            <a:off x="6169306" y="3149600"/>
            <a:ext cx="2856232" cy="369332"/>
          </a:xfrm>
          <a:prstGeom prst="rect">
            <a:avLst/>
          </a:prstGeom>
          <a:noFill/>
        </p:spPr>
        <p:txBody>
          <a:bodyPr wrap="square" rtlCol="0">
            <a:spAutoFit/>
          </a:bodyPr>
          <a:lstStyle/>
          <a:p>
            <a:r>
              <a:rPr lang="en-US" dirty="0" smtClean="0"/>
              <a:t>(aluminum or metal sheet)</a:t>
            </a:r>
            <a:endParaRPr lang="en-US" dirty="0"/>
          </a:p>
        </p:txBody>
      </p:sp>
      <p:sp>
        <p:nvSpPr>
          <p:cNvPr id="7" name="TextBox 6"/>
          <p:cNvSpPr txBox="1"/>
          <p:nvPr/>
        </p:nvSpPr>
        <p:spPr>
          <a:xfrm>
            <a:off x="6709834" y="4223223"/>
            <a:ext cx="2746020" cy="923330"/>
          </a:xfrm>
          <a:prstGeom prst="rect">
            <a:avLst/>
          </a:prstGeom>
          <a:noFill/>
        </p:spPr>
        <p:txBody>
          <a:bodyPr wrap="square" rtlCol="0">
            <a:spAutoFit/>
          </a:bodyPr>
          <a:lstStyle/>
          <a:p>
            <a:r>
              <a:rPr lang="en-US" dirty="0" smtClean="0"/>
              <a:t>(Lead or massive amounts of concrete, earth, …)</a:t>
            </a:r>
            <a:endParaRPr lang="en-US" dirty="0"/>
          </a:p>
        </p:txBody>
      </p:sp>
      <p:sp>
        <p:nvSpPr>
          <p:cNvPr id="8" name="TextBox 7"/>
          <p:cNvSpPr txBox="1"/>
          <p:nvPr/>
        </p:nvSpPr>
        <p:spPr>
          <a:xfrm>
            <a:off x="6999110" y="5540647"/>
            <a:ext cx="1772356" cy="646331"/>
          </a:xfrm>
          <a:prstGeom prst="rect">
            <a:avLst/>
          </a:prstGeom>
          <a:noFill/>
        </p:spPr>
        <p:txBody>
          <a:bodyPr wrap="square" rtlCol="0">
            <a:spAutoFit/>
          </a:bodyPr>
          <a:lstStyle/>
          <a:p>
            <a:r>
              <a:rPr lang="en-US" dirty="0" smtClean="0"/>
              <a:t>(water, concrete)</a:t>
            </a:r>
            <a:endParaRPr lang="en-US" dirty="0"/>
          </a:p>
        </p:txBody>
      </p:sp>
      <p:sp>
        <p:nvSpPr>
          <p:cNvPr id="5" name="TextBox 4"/>
          <p:cNvSpPr txBox="1"/>
          <p:nvPr/>
        </p:nvSpPr>
        <p:spPr>
          <a:xfrm>
            <a:off x="778933" y="1964267"/>
            <a:ext cx="2810934" cy="369332"/>
          </a:xfrm>
          <a:prstGeom prst="rect">
            <a:avLst/>
          </a:prstGeom>
          <a:noFill/>
        </p:spPr>
        <p:txBody>
          <a:bodyPr wrap="square" rtlCol="0">
            <a:spAutoFit/>
          </a:bodyPr>
          <a:lstStyle/>
          <a:p>
            <a:r>
              <a:rPr lang="en-US" dirty="0" smtClean="0"/>
              <a:t>Alpha (Helium)</a:t>
            </a:r>
            <a:endParaRPr lang="en-US" dirty="0"/>
          </a:p>
        </p:txBody>
      </p:sp>
      <p:sp>
        <p:nvSpPr>
          <p:cNvPr id="10" name="TextBox 9"/>
          <p:cNvSpPr txBox="1"/>
          <p:nvPr/>
        </p:nvSpPr>
        <p:spPr>
          <a:xfrm>
            <a:off x="778933" y="2964934"/>
            <a:ext cx="2810934" cy="369332"/>
          </a:xfrm>
          <a:prstGeom prst="rect">
            <a:avLst/>
          </a:prstGeom>
          <a:noFill/>
        </p:spPr>
        <p:txBody>
          <a:bodyPr wrap="square" rtlCol="0">
            <a:spAutoFit/>
          </a:bodyPr>
          <a:lstStyle/>
          <a:p>
            <a:r>
              <a:rPr lang="en-US" dirty="0"/>
              <a:t>B</a:t>
            </a:r>
            <a:r>
              <a:rPr lang="en-US" dirty="0" smtClean="0"/>
              <a:t>eta – (electron)</a:t>
            </a:r>
            <a:endParaRPr lang="en-US" dirty="0"/>
          </a:p>
        </p:txBody>
      </p:sp>
      <p:sp>
        <p:nvSpPr>
          <p:cNvPr id="11" name="TextBox 10"/>
          <p:cNvSpPr txBox="1"/>
          <p:nvPr/>
        </p:nvSpPr>
        <p:spPr>
          <a:xfrm>
            <a:off x="778933" y="3853891"/>
            <a:ext cx="2810934" cy="369332"/>
          </a:xfrm>
          <a:prstGeom prst="rect">
            <a:avLst/>
          </a:prstGeom>
          <a:noFill/>
        </p:spPr>
        <p:txBody>
          <a:bodyPr wrap="square" rtlCol="0">
            <a:spAutoFit/>
          </a:bodyPr>
          <a:lstStyle/>
          <a:p>
            <a:r>
              <a:rPr lang="en-US" dirty="0"/>
              <a:t>B</a:t>
            </a:r>
            <a:r>
              <a:rPr lang="en-US" dirty="0" smtClean="0"/>
              <a:t>eta + (positron)</a:t>
            </a:r>
          </a:p>
        </p:txBody>
      </p:sp>
      <p:sp>
        <p:nvSpPr>
          <p:cNvPr id="12" name="TextBox 11"/>
          <p:cNvSpPr txBox="1"/>
          <p:nvPr/>
        </p:nvSpPr>
        <p:spPr>
          <a:xfrm>
            <a:off x="805920" y="4584932"/>
            <a:ext cx="2810934" cy="369332"/>
          </a:xfrm>
          <a:prstGeom prst="rect">
            <a:avLst/>
          </a:prstGeom>
          <a:noFill/>
        </p:spPr>
        <p:txBody>
          <a:bodyPr wrap="square" rtlCol="0">
            <a:spAutoFit/>
          </a:bodyPr>
          <a:lstStyle/>
          <a:p>
            <a:r>
              <a:rPr lang="en-US" dirty="0" smtClean="0"/>
              <a:t>Gamma</a:t>
            </a:r>
            <a:endParaRPr lang="en-US" dirty="0"/>
          </a:p>
        </p:txBody>
      </p:sp>
      <p:cxnSp>
        <p:nvCxnSpPr>
          <p:cNvPr id="13" name="Straight Arrow Connector 12"/>
          <p:cNvCxnSpPr/>
          <p:nvPr/>
        </p:nvCxnSpPr>
        <p:spPr bwMode="auto">
          <a:xfrm flipH="1">
            <a:off x="1764418" y="4223223"/>
            <a:ext cx="199848" cy="361709"/>
          </a:xfrm>
          <a:prstGeom prst="straightConnector1">
            <a:avLst/>
          </a:prstGeom>
          <a:noFill/>
          <a:ln w="25400" cap="flat" cmpd="sng" algn="ctr">
            <a:solidFill>
              <a:schemeClr val="tx1"/>
            </a:solidFill>
            <a:prstDash val="solid"/>
            <a:round/>
            <a:headEnd type="none" w="med" len="med"/>
            <a:tailEnd type="triangle"/>
          </a:ln>
          <a:effectLst/>
        </p:spPr>
      </p:cxnSp>
      <p:sp>
        <p:nvSpPr>
          <p:cNvPr id="15" name="TextBox 14"/>
          <p:cNvSpPr txBox="1"/>
          <p:nvPr/>
        </p:nvSpPr>
        <p:spPr>
          <a:xfrm>
            <a:off x="903110" y="5694890"/>
            <a:ext cx="2810934" cy="369332"/>
          </a:xfrm>
          <a:prstGeom prst="rect">
            <a:avLst/>
          </a:prstGeom>
          <a:noFill/>
        </p:spPr>
        <p:txBody>
          <a:bodyPr wrap="square" rtlCol="0">
            <a:spAutoFit/>
          </a:bodyPr>
          <a:lstStyle/>
          <a:p>
            <a:r>
              <a:rPr lang="en-US" dirty="0" smtClean="0"/>
              <a:t>Neutron</a:t>
            </a:r>
            <a:endParaRPr lang="en-US" dirty="0"/>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62378" y="1039554"/>
            <a:ext cx="2085622" cy="926944"/>
          </a:xfrm>
          <a:prstGeom prst="rect">
            <a:avLst/>
          </a:prstGeom>
        </p:spPr>
      </p:pic>
      <p:sp>
        <p:nvSpPr>
          <p:cNvPr id="16" name="TextBox 15"/>
          <p:cNvSpPr txBox="1"/>
          <p:nvPr/>
        </p:nvSpPr>
        <p:spPr>
          <a:xfrm>
            <a:off x="6999110" y="1196623"/>
            <a:ext cx="1941689" cy="369332"/>
          </a:xfrm>
          <a:prstGeom prst="rect">
            <a:avLst/>
          </a:prstGeom>
          <a:noFill/>
        </p:spPr>
        <p:txBody>
          <a:bodyPr wrap="square" rtlCol="0">
            <a:spAutoFit/>
          </a:bodyPr>
          <a:lstStyle/>
          <a:p>
            <a:r>
              <a:rPr lang="en-US" b="1" u="sng" dirty="0" smtClean="0"/>
              <a:t>Shielding</a:t>
            </a:r>
            <a:endParaRPr lang="en-US" b="1" u="sng" dirty="0"/>
          </a:p>
        </p:txBody>
      </p:sp>
      <p:pic>
        <p:nvPicPr>
          <p:cNvPr id="76802" name="Picture 2" descr="Image result for incredible hul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4069" y="4810751"/>
            <a:ext cx="1204736" cy="827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35792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Potassium Decay</a:t>
            </a:r>
            <a:endParaRPr lang="en-US" dirty="0"/>
          </a:p>
        </p:txBody>
      </p:sp>
      <p:pic>
        <p:nvPicPr>
          <p:cNvPr id="3" name="Picture 2"/>
          <p:cNvPicPr>
            <a:picLocks noChangeAspect="1"/>
          </p:cNvPicPr>
          <p:nvPr/>
        </p:nvPicPr>
        <p:blipFill>
          <a:blip r:embed="rId3"/>
          <a:stretch>
            <a:fillRect/>
          </a:stretch>
        </p:blipFill>
        <p:spPr>
          <a:xfrm>
            <a:off x="282831" y="990600"/>
            <a:ext cx="4429125" cy="4619625"/>
          </a:xfrm>
          <a:prstGeom prst="rect">
            <a:avLst/>
          </a:prstGeom>
        </p:spPr>
      </p:pic>
      <p:sp>
        <p:nvSpPr>
          <p:cNvPr id="4" name="Rectangle 3"/>
          <p:cNvSpPr/>
          <p:nvPr/>
        </p:nvSpPr>
        <p:spPr>
          <a:xfrm>
            <a:off x="4419600" y="2747903"/>
            <a:ext cx="4572000" cy="2862322"/>
          </a:xfrm>
          <a:prstGeom prst="rect">
            <a:avLst/>
          </a:prstGeom>
        </p:spPr>
        <p:txBody>
          <a:bodyPr>
            <a:spAutoFit/>
          </a:bodyPr>
          <a:lstStyle/>
          <a:p>
            <a:r>
              <a:rPr lang="en-US" dirty="0" smtClean="0"/>
              <a:t>Banana </a:t>
            </a:r>
            <a:r>
              <a:rPr lang="en-US" dirty="0" err="1" smtClean="0"/>
              <a:t>Equivilant</a:t>
            </a:r>
            <a:r>
              <a:rPr lang="en-US" dirty="0" smtClean="0"/>
              <a:t> In </a:t>
            </a:r>
            <a:r>
              <a:rPr lang="en-US" dirty="0"/>
              <a:t>the human body, Potassium 40 (naturally occurring) 4400 decays per second produce 4000 natural positrons per day (511 </a:t>
            </a:r>
            <a:r>
              <a:rPr lang="en-US" dirty="0" err="1"/>
              <a:t>keV</a:t>
            </a:r>
            <a:r>
              <a:rPr lang="en-US" dirty="0"/>
              <a:t> gamma rays</a:t>
            </a:r>
            <a:r>
              <a:rPr lang="en-US" dirty="0" smtClean="0"/>
              <a:t>).</a:t>
            </a:r>
          </a:p>
          <a:p>
            <a:endParaRPr lang="en-US" dirty="0"/>
          </a:p>
          <a:p>
            <a:r>
              <a:rPr lang="en-US" dirty="0" smtClean="0"/>
              <a:t>~89% B-</a:t>
            </a:r>
          </a:p>
          <a:p>
            <a:r>
              <a:rPr lang="en-US" dirty="0" smtClean="0"/>
              <a:t>~11% Electron Capture with 1.46 MeV gamma ray</a:t>
            </a:r>
          </a:p>
          <a:p>
            <a:r>
              <a:rPr lang="en-US" dirty="0" smtClean="0"/>
              <a:t>0.001% B+ with positron (which </a:t>
            </a:r>
            <a:r>
              <a:rPr lang="en-US" dirty="0" err="1" smtClean="0"/>
              <a:t>annialtes</a:t>
            </a:r>
            <a:r>
              <a:rPr lang="en-US" dirty="0" smtClean="0"/>
              <a:t> to produce 511 </a:t>
            </a:r>
            <a:r>
              <a:rPr lang="en-US" dirty="0" err="1" smtClean="0"/>
              <a:t>keV</a:t>
            </a:r>
            <a:r>
              <a:rPr lang="en-US" dirty="0" smtClean="0"/>
              <a:t> gamma rays)</a:t>
            </a:r>
            <a:endParaRPr lang="en-US" dirty="0"/>
          </a:p>
        </p:txBody>
      </p:sp>
    </p:spTree>
    <p:extLst>
      <p:ext uri="{BB962C8B-B14F-4D97-AF65-F5344CB8AC3E}">
        <p14:creationId xmlns:p14="http://schemas.microsoft.com/office/powerpoint/2010/main" val="348113337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Alpha Decay</a:t>
            </a:r>
            <a:endParaRPr lang="en-US"/>
          </a:p>
        </p:txBody>
      </p:sp>
      <p:pic>
        <p:nvPicPr>
          <p:cNvPr id="77826" name="Picture 2" descr="https://upload.wikimedia.org/wikipedia/commons/thumb/7/79/Alpha_Decay.svg/240px-Alpha_Decay.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5098" y="1415076"/>
            <a:ext cx="2286000" cy="15525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24232" y="3627259"/>
            <a:ext cx="8219768" cy="2862322"/>
          </a:xfrm>
          <a:prstGeom prst="rect">
            <a:avLst/>
          </a:prstGeom>
        </p:spPr>
        <p:txBody>
          <a:bodyPr wrap="square">
            <a:spAutoFit/>
          </a:bodyPr>
          <a:lstStyle/>
          <a:p>
            <a:r>
              <a:rPr lang="en-US" dirty="0">
                <a:solidFill>
                  <a:srgbClr val="0B0080"/>
                </a:solidFill>
                <a:hlinkClick r:id="rId3" tooltip="Alpha particle"/>
              </a:rPr>
              <a:t>Alpha particles</a:t>
            </a:r>
            <a:r>
              <a:rPr lang="en-US" dirty="0">
                <a:solidFill>
                  <a:srgbClr val="222222"/>
                </a:solidFill>
              </a:rPr>
              <a:t> have a typical kinetic energy of 5 MeV (or ≈ 0.13% of their total energy, 110 TJ/kg) and have a speed of about 15,000,000 m/s, or 5% of the </a:t>
            </a:r>
            <a:r>
              <a:rPr lang="en-US" dirty="0">
                <a:solidFill>
                  <a:srgbClr val="0B0080"/>
                </a:solidFill>
                <a:hlinkClick r:id="rId4" tooltip="Speed of light"/>
              </a:rPr>
              <a:t>speed of light</a:t>
            </a:r>
            <a:r>
              <a:rPr lang="en-US" dirty="0">
                <a:solidFill>
                  <a:srgbClr val="222222"/>
                </a:solidFill>
              </a:rPr>
              <a:t>. There is surprisingly small variation around this energy, due to the heavy dependence of the half-life of this process on the energy produced (see equations in the </a:t>
            </a:r>
            <a:r>
              <a:rPr lang="en-US" dirty="0">
                <a:solidFill>
                  <a:srgbClr val="0B0080"/>
                </a:solidFill>
                <a:hlinkClick r:id="rId5" tooltip="Geiger–Nuttall law"/>
              </a:rPr>
              <a:t>Geiger–Nuttall law</a:t>
            </a:r>
            <a:r>
              <a:rPr lang="en-US" dirty="0">
                <a:solidFill>
                  <a:srgbClr val="222222"/>
                </a:solidFill>
              </a:rPr>
              <a:t>). Because of their relatively large mass, +2 electric charge and relatively low velocity, alpha particles are very likely to interact with other atoms and lose their energy, and their forward motion can be stopped by a few centimeters of </a:t>
            </a:r>
            <a:r>
              <a:rPr lang="en-US" dirty="0">
                <a:solidFill>
                  <a:srgbClr val="0B0080"/>
                </a:solidFill>
                <a:hlinkClick r:id="rId6" tooltip="Air"/>
              </a:rPr>
              <a:t>air</a:t>
            </a:r>
            <a:r>
              <a:rPr lang="en-US" dirty="0">
                <a:solidFill>
                  <a:srgbClr val="222222"/>
                </a:solidFill>
              </a:rPr>
              <a:t>. Approximately 99% of the </a:t>
            </a:r>
            <a:r>
              <a:rPr lang="en-US" dirty="0">
                <a:solidFill>
                  <a:srgbClr val="0B0080"/>
                </a:solidFill>
                <a:hlinkClick r:id="rId7" tooltip="Helium"/>
              </a:rPr>
              <a:t>helium</a:t>
            </a:r>
            <a:r>
              <a:rPr lang="en-US" dirty="0">
                <a:solidFill>
                  <a:srgbClr val="222222"/>
                </a:solidFill>
              </a:rPr>
              <a:t> produced on </a:t>
            </a:r>
            <a:r>
              <a:rPr lang="en-US" dirty="0">
                <a:solidFill>
                  <a:srgbClr val="0B0080"/>
                </a:solidFill>
                <a:hlinkClick r:id="rId8" tooltip="Earth"/>
              </a:rPr>
              <a:t>Earth</a:t>
            </a:r>
            <a:r>
              <a:rPr lang="en-US" dirty="0">
                <a:solidFill>
                  <a:srgbClr val="222222"/>
                </a:solidFill>
              </a:rPr>
              <a:t> is the result of the alpha decay of underground deposits of </a:t>
            </a:r>
            <a:r>
              <a:rPr lang="en-US" dirty="0">
                <a:solidFill>
                  <a:srgbClr val="0B0080"/>
                </a:solidFill>
                <a:hlinkClick r:id="rId9" tooltip="Mineral"/>
              </a:rPr>
              <a:t>minerals</a:t>
            </a:r>
            <a:r>
              <a:rPr lang="en-US" dirty="0">
                <a:solidFill>
                  <a:srgbClr val="222222"/>
                </a:solidFill>
              </a:rPr>
              <a:t> containing </a:t>
            </a:r>
            <a:r>
              <a:rPr lang="en-US" dirty="0">
                <a:solidFill>
                  <a:srgbClr val="0B0080"/>
                </a:solidFill>
                <a:hlinkClick r:id="rId10" tooltip="Uranium"/>
              </a:rPr>
              <a:t>uranium</a:t>
            </a:r>
            <a:r>
              <a:rPr lang="en-US" dirty="0">
                <a:solidFill>
                  <a:srgbClr val="222222"/>
                </a:solidFill>
              </a:rPr>
              <a:t> or </a:t>
            </a:r>
            <a:r>
              <a:rPr lang="en-US" dirty="0">
                <a:solidFill>
                  <a:srgbClr val="0B0080"/>
                </a:solidFill>
                <a:hlinkClick r:id="rId11" tooltip="Thorium"/>
              </a:rPr>
              <a:t>thorium</a:t>
            </a:r>
            <a:r>
              <a:rPr lang="en-US" dirty="0" smtClean="0">
                <a:solidFill>
                  <a:srgbClr val="222222"/>
                </a:solidFill>
              </a:rPr>
              <a:t>.</a:t>
            </a:r>
            <a:endParaRPr lang="en-US" dirty="0"/>
          </a:p>
        </p:txBody>
      </p:sp>
      <p:sp>
        <p:nvSpPr>
          <p:cNvPr id="4" name="TextBox 3"/>
          <p:cNvSpPr txBox="1"/>
          <p:nvPr/>
        </p:nvSpPr>
        <p:spPr>
          <a:xfrm>
            <a:off x="924232" y="1650207"/>
            <a:ext cx="4124960" cy="1200329"/>
          </a:xfrm>
          <a:prstGeom prst="rect">
            <a:avLst/>
          </a:prstGeom>
          <a:noFill/>
        </p:spPr>
        <p:txBody>
          <a:bodyPr wrap="square" rtlCol="0">
            <a:spAutoFit/>
          </a:bodyPr>
          <a:lstStyle/>
          <a:p>
            <a:r>
              <a:rPr lang="en-US" sz="2400" b="1" dirty="0" smtClean="0"/>
              <a:t>Example:  Uranium 238 to  Helium and Thulium 234 (</a:t>
            </a:r>
            <a:r>
              <a:rPr lang="en-US" dirty="0" smtClean="0"/>
              <a:t>which eventually decays to Lead 206)</a:t>
            </a:r>
            <a:endParaRPr lang="en-US" dirty="0"/>
          </a:p>
        </p:txBody>
      </p:sp>
      <p:pic>
        <p:nvPicPr>
          <p:cNvPr id="77828" name="Picture 4" descr="Decay Chain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75" y="0"/>
            <a:ext cx="506800" cy="6848663"/>
          </a:xfrm>
          <a:prstGeom prst="rect">
            <a:avLst/>
          </a:prstGeom>
          <a:noFill/>
          <a:extLst>
            <a:ext uri="{909E8E84-426E-40DD-AFC4-6F175D3DCCD1}">
              <a14:hiddenFill xmlns:a14="http://schemas.microsoft.com/office/drawing/2010/main">
                <a:solidFill>
                  <a:srgbClr val="FFFFFF"/>
                </a:solidFill>
              </a14:hiddenFill>
            </a:ext>
          </a:extLst>
        </p:spPr>
      </p:pic>
      <p:pic>
        <p:nvPicPr>
          <p:cNvPr id="77830" name="Picture 6" descr="http://periodictable.com/Isotopes/090.234/Decay2.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73382" y="2495729"/>
            <a:ext cx="1658063" cy="339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97983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Beta Decay</a:t>
            </a:r>
            <a:endParaRPr lang="en-US" dirty="0"/>
          </a:p>
        </p:txBody>
      </p:sp>
      <p:sp>
        <p:nvSpPr>
          <p:cNvPr id="3" name="TextBox 2"/>
          <p:cNvSpPr txBox="1"/>
          <p:nvPr/>
        </p:nvSpPr>
        <p:spPr>
          <a:xfrm>
            <a:off x="0" y="1651000"/>
            <a:ext cx="4457700" cy="3416320"/>
          </a:xfrm>
          <a:prstGeom prst="rect">
            <a:avLst/>
          </a:prstGeom>
          <a:noFill/>
        </p:spPr>
        <p:txBody>
          <a:bodyPr wrap="square" rtlCol="0">
            <a:spAutoFit/>
          </a:bodyPr>
          <a:lstStyle/>
          <a:p>
            <a:r>
              <a:rPr lang="en-US" b="1" dirty="0" smtClean="0"/>
              <a:t>B-</a:t>
            </a:r>
            <a:r>
              <a:rPr lang="en-US" dirty="0" smtClean="0"/>
              <a:t>   Electron emission</a:t>
            </a:r>
          </a:p>
          <a:p>
            <a:r>
              <a:rPr lang="en-US" dirty="0" smtClean="0"/>
              <a:t>Neutron loses </a:t>
            </a:r>
            <a:r>
              <a:rPr lang="en-US" dirty="0" err="1" smtClean="0"/>
              <a:t>electon</a:t>
            </a:r>
            <a:r>
              <a:rPr lang="en-US" dirty="0" smtClean="0"/>
              <a:t>, converts to Proton</a:t>
            </a:r>
          </a:p>
          <a:p>
            <a:endParaRPr lang="en-US" dirty="0"/>
          </a:p>
          <a:p>
            <a:endParaRPr lang="en-US" dirty="0" smtClean="0"/>
          </a:p>
          <a:p>
            <a:r>
              <a:rPr lang="en-US" b="1" dirty="0" smtClean="0"/>
              <a:t>B+ </a:t>
            </a:r>
            <a:r>
              <a:rPr lang="en-US" dirty="0" smtClean="0"/>
              <a:t>Positron emission</a:t>
            </a:r>
          </a:p>
          <a:p>
            <a:r>
              <a:rPr lang="en-US" dirty="0" smtClean="0"/>
              <a:t>Proton loses positron, converts to Neutron</a:t>
            </a:r>
          </a:p>
          <a:p>
            <a:endParaRPr lang="en-US" dirty="0" smtClean="0"/>
          </a:p>
          <a:p>
            <a:pPr lvl="1"/>
            <a:r>
              <a:rPr lang="en-US" dirty="0" smtClean="0"/>
              <a:t>Positron will </a:t>
            </a:r>
            <a:r>
              <a:rPr lang="en-US" dirty="0" err="1" smtClean="0"/>
              <a:t>annilate</a:t>
            </a:r>
            <a:r>
              <a:rPr lang="en-US" dirty="0" smtClean="0"/>
              <a:t> as soon as it hits an electron, typically producing a gamma ray</a:t>
            </a:r>
          </a:p>
          <a:p>
            <a:endParaRPr lang="en-US" dirty="0" smtClean="0"/>
          </a:p>
          <a:p>
            <a:endParaRPr lang="en-US" dirty="0"/>
          </a:p>
        </p:txBody>
      </p:sp>
      <p:pic>
        <p:nvPicPr>
          <p:cNvPr id="79880" name="Picture 8" descr="Image result for beta dec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7725" y="1389062"/>
            <a:ext cx="4371975"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160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 Capture</a:t>
            </a:r>
            <a:endParaRPr lang="en-US" dirty="0"/>
          </a:p>
        </p:txBody>
      </p:sp>
      <p:pic>
        <p:nvPicPr>
          <p:cNvPr id="3" name="Picture 2"/>
          <p:cNvPicPr>
            <a:picLocks noChangeAspect="1"/>
          </p:cNvPicPr>
          <p:nvPr/>
        </p:nvPicPr>
        <p:blipFill>
          <a:blip r:embed="rId2"/>
          <a:stretch>
            <a:fillRect/>
          </a:stretch>
        </p:blipFill>
        <p:spPr>
          <a:xfrm>
            <a:off x="319087" y="2583279"/>
            <a:ext cx="1952625" cy="4067175"/>
          </a:xfrm>
          <a:prstGeom prst="rect">
            <a:avLst/>
          </a:prstGeom>
        </p:spPr>
      </p:pic>
      <p:pic>
        <p:nvPicPr>
          <p:cNvPr id="76802" name="Picture 2" descr="https://upload.wikimedia.org/wikipedia/commons/thumb/b/b1/Atomic_rearrangement_following_an_electron_capture.svg/220px-Atomic_rearrangement_following_an_electron_captur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050" y="1062549"/>
            <a:ext cx="2095500" cy="24765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92003" y="1182550"/>
            <a:ext cx="5649997" cy="1200329"/>
          </a:xfrm>
          <a:prstGeom prst="rect">
            <a:avLst/>
          </a:prstGeom>
        </p:spPr>
        <p:txBody>
          <a:bodyPr wrap="square">
            <a:spAutoFit/>
          </a:bodyPr>
          <a:lstStyle/>
          <a:p>
            <a:r>
              <a:rPr lang="en-US" dirty="0" smtClean="0"/>
              <a:t>Nucleus ‘captures’ an electron, converting a Proton into a Neutron.</a:t>
            </a:r>
          </a:p>
          <a:p>
            <a:r>
              <a:rPr lang="en-US" dirty="0" smtClean="0"/>
              <a:t>Higher level electron then replaces missing electron (typically with emission)</a:t>
            </a:r>
            <a:endParaRPr lang="en-US" dirty="0"/>
          </a:p>
        </p:txBody>
      </p:sp>
    </p:spTree>
    <p:extLst>
      <p:ext uri="{BB962C8B-B14F-4D97-AF65-F5344CB8AC3E}">
        <p14:creationId xmlns:p14="http://schemas.microsoft.com/office/powerpoint/2010/main" val="230753141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Gamma Decay</a:t>
            </a:r>
            <a:endParaRPr lang="en-US" dirty="0"/>
          </a:p>
        </p:txBody>
      </p:sp>
      <p:pic>
        <p:nvPicPr>
          <p:cNvPr id="80900" name="Picture 4" descr="Image result for gamma dec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1384300"/>
            <a:ext cx="6467475" cy="2466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41400" y="4244975"/>
            <a:ext cx="5359400" cy="1200329"/>
          </a:xfrm>
          <a:prstGeom prst="rect">
            <a:avLst/>
          </a:prstGeom>
          <a:noFill/>
        </p:spPr>
        <p:txBody>
          <a:bodyPr wrap="square" rtlCol="0">
            <a:spAutoFit/>
          </a:bodyPr>
          <a:lstStyle/>
          <a:p>
            <a:r>
              <a:rPr lang="en-US" dirty="0" smtClean="0"/>
              <a:t>Excited nucleus achieves more relaxed state with high energy photon emission:  Gamma rays are typically higher energy than x-rays, and penetrate and ionize.</a:t>
            </a:r>
            <a:endParaRPr lang="en-US" dirty="0"/>
          </a:p>
        </p:txBody>
      </p:sp>
    </p:spTree>
    <p:extLst>
      <p:ext uri="{BB962C8B-B14F-4D97-AF65-F5344CB8AC3E}">
        <p14:creationId xmlns:p14="http://schemas.microsoft.com/office/powerpoint/2010/main" val="386987217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6806"/>
            <a:ext cx="7162800" cy="981075"/>
          </a:xfrm>
        </p:spPr>
        <p:txBody>
          <a:bodyPr/>
          <a:lstStyle/>
          <a:p>
            <a:pPr eaLnBrk="0" hangingPunct="0"/>
            <a:r>
              <a:rPr lang="en-US" altLang="en-US" sz="2800" dirty="0" smtClean="0"/>
              <a:t>Air Force Prize</a:t>
            </a:r>
            <a:br>
              <a:rPr lang="en-US" altLang="en-US" sz="2800" dirty="0" smtClean="0"/>
            </a:br>
            <a:r>
              <a:rPr lang="en-US" altLang="en-US" sz="2000" dirty="0" smtClean="0">
                <a:solidFill>
                  <a:schemeClr val="tx1"/>
                </a:solidFill>
              </a:rPr>
              <a:t>Make more reliable, efficient engines using jet fuel</a:t>
            </a:r>
            <a:endParaRPr lang="en-US" altLang="en-US" sz="1800" dirty="0">
              <a:solidFill>
                <a:schemeClr val="tx1"/>
              </a:solidFill>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786" y="1117955"/>
            <a:ext cx="2840563" cy="3463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descr="http://www.nationaldefensemagazine.org/blog/Lists/Photos/1723341.jpg"/>
          <p:cNvPicPr/>
          <p:nvPr/>
        </p:nvPicPr>
        <p:blipFill>
          <a:blip r:embed="rId3">
            <a:extLst>
              <a:ext uri="{28A0092B-C50C-407E-A947-70E740481C1C}">
                <a14:useLocalDpi xmlns:a14="http://schemas.microsoft.com/office/drawing/2010/main" val="0"/>
              </a:ext>
            </a:extLst>
          </a:blip>
          <a:srcRect/>
          <a:stretch>
            <a:fillRect/>
          </a:stretch>
        </p:blipFill>
        <p:spPr bwMode="auto">
          <a:xfrm>
            <a:off x="221498" y="1117955"/>
            <a:ext cx="2790516" cy="1915308"/>
          </a:xfrm>
          <a:prstGeom prst="rect">
            <a:avLst/>
          </a:prstGeom>
          <a:noFill/>
          <a:ln>
            <a:noFill/>
          </a:ln>
        </p:spPr>
      </p:pic>
      <p:sp>
        <p:nvSpPr>
          <p:cNvPr id="5" name="TextBox 4"/>
          <p:cNvSpPr txBox="1"/>
          <p:nvPr/>
        </p:nvSpPr>
        <p:spPr>
          <a:xfrm>
            <a:off x="-8850" y="3076515"/>
            <a:ext cx="3251211" cy="338554"/>
          </a:xfrm>
          <a:prstGeom prst="rect">
            <a:avLst/>
          </a:prstGeom>
          <a:noFill/>
        </p:spPr>
        <p:txBody>
          <a:bodyPr wrap="none" rtlCol="0">
            <a:spAutoFit/>
          </a:bodyPr>
          <a:lstStyle/>
          <a:p>
            <a:pPr fontAlgn="base">
              <a:spcBef>
                <a:spcPct val="0"/>
              </a:spcBef>
              <a:spcAft>
                <a:spcPct val="0"/>
              </a:spcAft>
            </a:pPr>
            <a:r>
              <a:rPr lang="en-US" sz="1600" b="1" dirty="0">
                <a:solidFill>
                  <a:srgbClr val="000000"/>
                </a:solidFill>
              </a:rPr>
              <a:t>“Bending the cost curve” - SAF</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749" y="1117955"/>
            <a:ext cx="2840563" cy="3463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383481" y="5413778"/>
            <a:ext cx="3082684" cy="1284452"/>
          </a:xfrm>
          <a:prstGeom prst="rect">
            <a:avLst/>
          </a:prstGeom>
        </p:spPr>
      </p:pic>
      <p:pic>
        <p:nvPicPr>
          <p:cNvPr id="8" name="Picture 2" descr="C:\Users\1105682006A\Documents\Research\AF Turbine prize\reproduction_of_1903_engine_-_LOC_web_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4522" y="4793387"/>
            <a:ext cx="1474983" cy="11691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1105682006A\Documents\Research\AF Turbine prize\Wright glider.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35773" y="3771210"/>
            <a:ext cx="2328862" cy="14843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66462" y="6056004"/>
            <a:ext cx="4683877" cy="584775"/>
          </a:xfrm>
          <a:prstGeom prst="rect">
            <a:avLst/>
          </a:prstGeom>
          <a:noFill/>
        </p:spPr>
        <p:txBody>
          <a:bodyPr wrap="square" rtlCol="0">
            <a:spAutoFit/>
          </a:bodyPr>
          <a:lstStyle/>
          <a:p>
            <a:pPr fontAlgn="base">
              <a:spcBef>
                <a:spcPct val="0"/>
              </a:spcBef>
              <a:spcAft>
                <a:spcPct val="0"/>
              </a:spcAft>
            </a:pPr>
            <a:r>
              <a:rPr lang="en-US" sz="1600" b="1" dirty="0">
                <a:solidFill>
                  <a:srgbClr val="000000"/>
                </a:solidFill>
              </a:rPr>
              <a:t>In 1903, the Wright Brothers developed a new, light-weight engine to power their glider…</a:t>
            </a:r>
          </a:p>
        </p:txBody>
      </p:sp>
      <p:sp>
        <p:nvSpPr>
          <p:cNvPr id="11" name="TextBox 10"/>
          <p:cNvSpPr txBox="1"/>
          <p:nvPr/>
        </p:nvSpPr>
        <p:spPr>
          <a:xfrm>
            <a:off x="4342989" y="4802740"/>
            <a:ext cx="4704323" cy="830997"/>
          </a:xfrm>
          <a:prstGeom prst="rect">
            <a:avLst/>
          </a:prstGeom>
          <a:noFill/>
        </p:spPr>
        <p:txBody>
          <a:bodyPr wrap="square" rtlCol="0">
            <a:spAutoFit/>
          </a:bodyPr>
          <a:lstStyle/>
          <a:p>
            <a:pPr fontAlgn="base">
              <a:spcBef>
                <a:spcPct val="0"/>
              </a:spcBef>
              <a:spcAft>
                <a:spcPct val="0"/>
              </a:spcAft>
            </a:pPr>
            <a:r>
              <a:rPr lang="en-US" sz="1600" b="1" dirty="0">
                <a:solidFill>
                  <a:srgbClr val="000000"/>
                </a:solidFill>
              </a:rPr>
              <a:t>Today, the Air Force seeks a highly efficient turbine engine to sustain the systems of tomorrow…</a:t>
            </a:r>
          </a:p>
        </p:txBody>
      </p:sp>
    </p:spTree>
    <p:extLst>
      <p:ext uri="{BB962C8B-B14F-4D97-AF65-F5344CB8AC3E}">
        <p14:creationId xmlns:p14="http://schemas.microsoft.com/office/powerpoint/2010/main" val="187113617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323535" y="-143392"/>
            <a:ext cx="7287066" cy="848139"/>
          </a:xfrm>
          <a:prstGeom prst="rect">
            <a:avLst/>
          </a:prstGeom>
        </p:spPr>
        <p:txBody>
          <a:bodyPr anchor="ctr" anchorCtr="0"/>
          <a:lstStyle>
            <a:lvl1pPr algn="ctr" defTabSz="960438" rtl="0" fontAlgn="base">
              <a:lnSpc>
                <a:spcPct val="80000"/>
              </a:lnSpc>
              <a:spcBef>
                <a:spcPct val="0"/>
              </a:spcBef>
              <a:spcAft>
                <a:spcPct val="0"/>
              </a:spcAft>
              <a:defRPr sz="3200" b="1">
                <a:solidFill>
                  <a:srgbClr val="0D2B88"/>
                </a:solidFill>
                <a:latin typeface="+mj-lt"/>
                <a:ea typeface="+mj-ea"/>
                <a:cs typeface="+mj-cs"/>
              </a:defRPr>
            </a:lvl1pPr>
            <a:lvl2pPr algn="ctr" defTabSz="960438" rtl="0" fontAlgn="base">
              <a:lnSpc>
                <a:spcPct val="80000"/>
              </a:lnSpc>
              <a:spcBef>
                <a:spcPct val="0"/>
              </a:spcBef>
              <a:spcAft>
                <a:spcPct val="0"/>
              </a:spcAft>
              <a:defRPr sz="3200" b="1">
                <a:solidFill>
                  <a:srgbClr val="0D2B88"/>
                </a:solidFill>
                <a:latin typeface="Arial" charset="0"/>
              </a:defRPr>
            </a:lvl2pPr>
            <a:lvl3pPr algn="ctr" defTabSz="960438" rtl="0" fontAlgn="base">
              <a:lnSpc>
                <a:spcPct val="80000"/>
              </a:lnSpc>
              <a:spcBef>
                <a:spcPct val="0"/>
              </a:spcBef>
              <a:spcAft>
                <a:spcPct val="0"/>
              </a:spcAft>
              <a:defRPr sz="3200" b="1">
                <a:solidFill>
                  <a:srgbClr val="0D2B88"/>
                </a:solidFill>
                <a:latin typeface="Arial" charset="0"/>
              </a:defRPr>
            </a:lvl3pPr>
            <a:lvl4pPr algn="ctr" defTabSz="960438" rtl="0" fontAlgn="base">
              <a:lnSpc>
                <a:spcPct val="80000"/>
              </a:lnSpc>
              <a:spcBef>
                <a:spcPct val="0"/>
              </a:spcBef>
              <a:spcAft>
                <a:spcPct val="0"/>
              </a:spcAft>
              <a:defRPr sz="3200" b="1">
                <a:solidFill>
                  <a:srgbClr val="0D2B88"/>
                </a:solidFill>
                <a:latin typeface="Arial" charset="0"/>
              </a:defRPr>
            </a:lvl4pPr>
            <a:lvl5pPr algn="ctr" defTabSz="960438" rtl="0" fontAlgn="base">
              <a:lnSpc>
                <a:spcPct val="80000"/>
              </a:lnSpc>
              <a:spcBef>
                <a:spcPct val="0"/>
              </a:spcBef>
              <a:spcAft>
                <a:spcPct val="0"/>
              </a:spcAft>
              <a:defRPr sz="3200" b="1">
                <a:solidFill>
                  <a:srgbClr val="0D2B88"/>
                </a:solidFill>
                <a:latin typeface="Arial" charset="0"/>
              </a:defRPr>
            </a:lvl5pPr>
            <a:lvl6pPr marL="457200" algn="ctr" defTabSz="960438" rtl="0" fontAlgn="base">
              <a:lnSpc>
                <a:spcPct val="80000"/>
              </a:lnSpc>
              <a:spcBef>
                <a:spcPct val="0"/>
              </a:spcBef>
              <a:spcAft>
                <a:spcPct val="0"/>
              </a:spcAft>
              <a:defRPr sz="3200" b="1">
                <a:solidFill>
                  <a:srgbClr val="0D2B88"/>
                </a:solidFill>
                <a:latin typeface="Arial" charset="0"/>
              </a:defRPr>
            </a:lvl6pPr>
            <a:lvl7pPr marL="914400" algn="ctr" defTabSz="960438" rtl="0" fontAlgn="base">
              <a:lnSpc>
                <a:spcPct val="80000"/>
              </a:lnSpc>
              <a:spcBef>
                <a:spcPct val="0"/>
              </a:spcBef>
              <a:spcAft>
                <a:spcPct val="0"/>
              </a:spcAft>
              <a:defRPr sz="3200" b="1">
                <a:solidFill>
                  <a:srgbClr val="0D2B88"/>
                </a:solidFill>
                <a:latin typeface="Arial" charset="0"/>
              </a:defRPr>
            </a:lvl7pPr>
            <a:lvl8pPr marL="1371600" algn="ctr" defTabSz="960438" rtl="0" fontAlgn="base">
              <a:lnSpc>
                <a:spcPct val="80000"/>
              </a:lnSpc>
              <a:spcBef>
                <a:spcPct val="0"/>
              </a:spcBef>
              <a:spcAft>
                <a:spcPct val="0"/>
              </a:spcAft>
              <a:defRPr sz="3200" b="1">
                <a:solidFill>
                  <a:srgbClr val="0D2B88"/>
                </a:solidFill>
                <a:latin typeface="Arial" charset="0"/>
              </a:defRPr>
            </a:lvl8pPr>
            <a:lvl9pPr marL="1828800" algn="ctr" defTabSz="960438" rtl="0" fontAlgn="base">
              <a:lnSpc>
                <a:spcPct val="80000"/>
              </a:lnSpc>
              <a:spcBef>
                <a:spcPct val="0"/>
              </a:spcBef>
              <a:spcAft>
                <a:spcPct val="0"/>
              </a:spcAft>
              <a:defRPr sz="3200" b="1">
                <a:solidFill>
                  <a:srgbClr val="0D2B88"/>
                </a:solidFill>
                <a:latin typeface="Arial" charset="0"/>
              </a:defRPr>
            </a:lvl9pPr>
          </a:lstStyle>
          <a:p>
            <a:pPr>
              <a:defRPr sz="1800" b="1" i="0" u="none" strike="noStrike" kern="1200" baseline="0">
                <a:solidFill>
                  <a:prstClr val="black"/>
                </a:solidFill>
                <a:latin typeface="+mn-lt"/>
                <a:ea typeface="+mn-ea"/>
                <a:cs typeface="+mn-cs"/>
              </a:defRPr>
            </a:pPr>
            <a:endParaRPr lang="en-US" sz="2800" dirty="0">
              <a:solidFill>
                <a:srgbClr val="000099">
                  <a:lumMod val="75000"/>
                </a:srgbClr>
              </a:solidFill>
            </a:endParaRPr>
          </a:p>
        </p:txBody>
      </p:sp>
      <p:sp>
        <p:nvSpPr>
          <p:cNvPr id="2" name="Title 1"/>
          <p:cNvSpPr>
            <a:spLocks noGrp="1"/>
          </p:cNvSpPr>
          <p:nvPr>
            <p:ph type="title"/>
          </p:nvPr>
        </p:nvSpPr>
        <p:spPr>
          <a:xfrm>
            <a:off x="1207868" y="243969"/>
            <a:ext cx="6705600" cy="981075"/>
          </a:xfrm>
        </p:spPr>
        <p:txBody>
          <a:bodyPr/>
          <a:lstStyle/>
          <a:p>
            <a:pPr>
              <a:defRPr sz="1800" b="1" i="0" u="none" strike="noStrike" kern="1200" baseline="0">
                <a:solidFill>
                  <a:prstClr val="black"/>
                </a:solidFill>
                <a:latin typeface="+mn-lt"/>
                <a:ea typeface="+mn-ea"/>
                <a:cs typeface="+mn-cs"/>
              </a:defRPr>
            </a:pPr>
            <a:r>
              <a:rPr lang="en-US" sz="2800" kern="1200" dirty="0">
                <a:solidFill>
                  <a:srgbClr val="000099">
                    <a:lumMod val="75000"/>
                  </a:srgbClr>
                </a:solidFill>
              </a:rPr>
              <a:t>State of the Art Propulsion Cycle </a:t>
            </a:r>
            <a:r>
              <a:rPr lang="en-US" sz="2800" kern="1200" dirty="0" smtClean="0">
                <a:solidFill>
                  <a:srgbClr val="000099">
                    <a:lumMod val="75000"/>
                  </a:srgbClr>
                </a:solidFill>
              </a:rPr>
              <a:t>Efficiencies</a:t>
            </a:r>
            <a:r>
              <a:rPr lang="en-US" kern="1200" dirty="0" smtClean="0">
                <a:solidFill>
                  <a:srgbClr val="000099">
                    <a:lumMod val="75000"/>
                  </a:srgbClr>
                </a:solidFill>
              </a:rPr>
              <a:t/>
            </a:r>
            <a:br>
              <a:rPr lang="en-US" kern="1200" dirty="0" smtClean="0">
                <a:solidFill>
                  <a:srgbClr val="000099">
                    <a:lumMod val="75000"/>
                  </a:srgbClr>
                </a:solidFill>
              </a:rPr>
            </a:br>
            <a:r>
              <a:rPr lang="en-US" kern="1200" dirty="0" smtClean="0">
                <a:solidFill>
                  <a:schemeClr val="tx1"/>
                </a:solidFill>
              </a:rPr>
              <a:t>Thermal Efficiency versus Pressure Ratio</a:t>
            </a:r>
            <a:endParaRPr lang="en-US" kern="1200" dirty="0">
              <a:solidFill>
                <a:schemeClr val="tx1"/>
              </a:solidFill>
            </a:endParaRPr>
          </a:p>
        </p:txBody>
      </p:sp>
      <p:graphicFrame>
        <p:nvGraphicFramePr>
          <p:cNvPr id="12" name="Chart 11"/>
          <p:cNvGraphicFramePr>
            <a:graphicFrameLocks/>
          </p:cNvGraphicFramePr>
          <p:nvPr>
            <p:extLst>
              <p:ext uri="{D42A27DB-BD31-4B8C-83A1-F6EECF244321}">
                <p14:modId xmlns:p14="http://schemas.microsoft.com/office/powerpoint/2010/main" val="3520888395"/>
              </p:ext>
            </p:extLst>
          </p:nvPr>
        </p:nvGraphicFramePr>
        <p:xfrm>
          <a:off x="533400" y="979996"/>
          <a:ext cx="6279532" cy="529437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rot="18517703">
            <a:off x="1268118" y="4064747"/>
            <a:ext cx="1905000" cy="523220"/>
          </a:xfrm>
          <a:prstGeom prst="rect">
            <a:avLst/>
          </a:prstGeom>
          <a:noFill/>
        </p:spPr>
        <p:txBody>
          <a:bodyPr wrap="square" rtlCol="0">
            <a:spAutoFit/>
          </a:bodyPr>
          <a:lstStyle/>
          <a:p>
            <a:r>
              <a:rPr lang="en-US" sz="1400" b="1" dirty="0" smtClean="0">
                <a:solidFill>
                  <a:srgbClr val="333399"/>
                </a:solidFill>
              </a:rPr>
              <a:t>Mil </a:t>
            </a:r>
            <a:r>
              <a:rPr lang="en-US" sz="1400" b="1" dirty="0" err="1" smtClean="0">
                <a:solidFill>
                  <a:srgbClr val="333399"/>
                </a:solidFill>
              </a:rPr>
              <a:t>Turboshafts</a:t>
            </a:r>
            <a:endParaRPr lang="en-US" sz="1400" b="1" dirty="0" smtClean="0">
              <a:solidFill>
                <a:srgbClr val="333399"/>
              </a:solidFill>
            </a:endParaRPr>
          </a:p>
          <a:p>
            <a:r>
              <a:rPr lang="en-US" sz="1400" b="1" dirty="0" smtClean="0">
                <a:solidFill>
                  <a:srgbClr val="BBE0E3"/>
                </a:solidFill>
              </a:rPr>
              <a:t>Civ </a:t>
            </a:r>
            <a:r>
              <a:rPr lang="en-US" sz="1400" b="1" dirty="0" err="1" smtClean="0">
                <a:solidFill>
                  <a:srgbClr val="BBE0E3"/>
                </a:solidFill>
              </a:rPr>
              <a:t>Turboshafts</a:t>
            </a:r>
            <a:endParaRPr lang="en-US" sz="1400" b="1" dirty="0">
              <a:solidFill>
                <a:srgbClr val="BBE0E3"/>
              </a:solidFill>
            </a:endParaRPr>
          </a:p>
        </p:txBody>
      </p:sp>
      <p:graphicFrame>
        <p:nvGraphicFramePr>
          <p:cNvPr id="14" name="Chart 13"/>
          <p:cNvGraphicFramePr>
            <a:graphicFrameLocks noGrp="1"/>
          </p:cNvGraphicFramePr>
          <p:nvPr>
            <p:extLst>
              <p:ext uri="{D42A27DB-BD31-4B8C-83A1-F6EECF244321}">
                <p14:modId xmlns:p14="http://schemas.microsoft.com/office/powerpoint/2010/main" val="552578934"/>
              </p:ext>
            </p:extLst>
          </p:nvPr>
        </p:nvGraphicFramePr>
        <p:xfrm>
          <a:off x="323206" y="553754"/>
          <a:ext cx="7912357" cy="6068090"/>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323206" y="6456256"/>
            <a:ext cx="8655694" cy="276999"/>
          </a:xfrm>
          <a:prstGeom prst="rect">
            <a:avLst/>
          </a:prstGeom>
          <a:noFill/>
        </p:spPr>
        <p:txBody>
          <a:bodyPr wrap="square" rtlCol="0">
            <a:spAutoFit/>
          </a:bodyPr>
          <a:lstStyle/>
          <a:p>
            <a:pPr algn="ctr"/>
            <a:r>
              <a:rPr lang="en-US" sz="1200" b="1" dirty="0" smtClean="0">
                <a:solidFill>
                  <a:srgbClr val="0070C0"/>
                </a:solidFill>
              </a:rPr>
              <a:t>OPR:  Overall Pressure Ratio or Compression Ratio is a measure of technical complexity, cost, and weight</a:t>
            </a:r>
            <a:endParaRPr lang="en-US" sz="1200" b="1" dirty="0">
              <a:solidFill>
                <a:srgbClr val="0070C0"/>
              </a:solidFill>
            </a:endParaRPr>
          </a:p>
        </p:txBody>
      </p:sp>
    </p:spTree>
    <p:extLst>
      <p:ext uri="{BB962C8B-B14F-4D97-AF65-F5344CB8AC3E}">
        <p14:creationId xmlns:p14="http://schemas.microsoft.com/office/powerpoint/2010/main" val="3685341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rotWithShape="1">
          <a:blip r:embed="rId2"/>
          <a:srcRect l="43652" t="47032" r="2772"/>
          <a:stretch/>
        </p:blipFill>
        <p:spPr>
          <a:xfrm>
            <a:off x="2572695" y="3660050"/>
            <a:ext cx="3998976" cy="1801729"/>
          </a:xfrm>
          <a:prstGeom prst="rect">
            <a:avLst/>
          </a:prstGeom>
        </p:spPr>
      </p:pic>
      <p:sp>
        <p:nvSpPr>
          <p:cNvPr id="4" name="Title 3"/>
          <p:cNvSpPr>
            <a:spLocks noGrp="1"/>
          </p:cNvSpPr>
          <p:nvPr>
            <p:ph type="title"/>
          </p:nvPr>
        </p:nvSpPr>
        <p:spPr>
          <a:xfrm>
            <a:off x="1653106" y="112186"/>
            <a:ext cx="6400800" cy="822960"/>
          </a:xfrm>
        </p:spPr>
        <p:txBody>
          <a:bodyPr/>
          <a:lstStyle/>
          <a:p>
            <a:r>
              <a:rPr lang="en-US" sz="2800" dirty="0" smtClean="0"/>
              <a:t>Ram/Scram Cycle </a:t>
            </a:r>
            <a:r>
              <a:rPr lang="en-US" sz="2800" u="sng" dirty="0" smtClean="0">
                <a:solidFill>
                  <a:srgbClr val="FF0000"/>
                </a:solidFill>
              </a:rPr>
              <a:t>Energy Input</a:t>
            </a:r>
            <a:endParaRPr lang="en-US" sz="2800" u="sng" dirty="0">
              <a:solidFill>
                <a:srgbClr val="FF0000"/>
              </a:solidFill>
            </a:endParaRPr>
          </a:p>
        </p:txBody>
      </p:sp>
      <p:grpSp>
        <p:nvGrpSpPr>
          <p:cNvPr id="10" name="Group 9"/>
          <p:cNvGrpSpPr>
            <a:grpSpLocks/>
          </p:cNvGrpSpPr>
          <p:nvPr/>
        </p:nvGrpSpPr>
        <p:grpSpPr bwMode="auto">
          <a:xfrm>
            <a:off x="2368417" y="3593126"/>
            <a:ext cx="3882007" cy="2527502"/>
            <a:chOff x="231779" y="348586"/>
            <a:chExt cx="990123" cy="470716"/>
          </a:xfrm>
        </p:grpSpPr>
      </p:grpSp>
      <p:grpSp>
        <p:nvGrpSpPr>
          <p:cNvPr id="16" name="Group 15"/>
          <p:cNvGrpSpPr>
            <a:grpSpLocks/>
          </p:cNvGrpSpPr>
          <p:nvPr/>
        </p:nvGrpSpPr>
        <p:grpSpPr bwMode="auto">
          <a:xfrm>
            <a:off x="3620406" y="3593126"/>
            <a:ext cx="2630022" cy="2527502"/>
            <a:chOff x="551104" y="348586"/>
            <a:chExt cx="672942" cy="496948"/>
          </a:xfrm>
        </p:grpSpPr>
      </p:grpSp>
      <p:sp>
        <p:nvSpPr>
          <p:cNvPr id="84" name="TextBox 83"/>
          <p:cNvSpPr txBox="1"/>
          <p:nvPr/>
        </p:nvSpPr>
        <p:spPr>
          <a:xfrm>
            <a:off x="5052861" y="5801548"/>
            <a:ext cx="3889216" cy="646331"/>
          </a:xfrm>
          <a:prstGeom prst="rect">
            <a:avLst/>
          </a:prstGeom>
          <a:noFill/>
        </p:spPr>
        <p:txBody>
          <a:bodyPr wrap="square" rtlCol="0">
            <a:spAutoFit/>
          </a:bodyPr>
          <a:lstStyle/>
          <a:p>
            <a:r>
              <a:rPr lang="en-US" b="1" dirty="0" smtClean="0">
                <a:solidFill>
                  <a:srgbClr val="FF0000"/>
                </a:solidFill>
                <a:latin typeface="Arial" charset="0"/>
              </a:rPr>
              <a:t>Combustor</a:t>
            </a:r>
          </a:p>
          <a:p>
            <a:r>
              <a:rPr lang="en-US" dirty="0" smtClean="0">
                <a:solidFill>
                  <a:srgbClr val="FF0000"/>
                </a:solidFill>
                <a:latin typeface="Arial" charset="0"/>
              </a:rPr>
              <a:t>(only used for </a:t>
            </a:r>
            <a:r>
              <a:rPr lang="en-US" dirty="0" err="1" smtClean="0">
                <a:solidFill>
                  <a:srgbClr val="FF0000"/>
                </a:solidFill>
                <a:latin typeface="Arial" charset="0"/>
              </a:rPr>
              <a:t>accel</a:t>
            </a:r>
            <a:r>
              <a:rPr lang="en-US" dirty="0" smtClean="0">
                <a:solidFill>
                  <a:srgbClr val="FF0000"/>
                </a:solidFill>
                <a:latin typeface="Arial" charset="0"/>
              </a:rPr>
              <a:t>/climb/dash)</a:t>
            </a:r>
            <a:endParaRPr lang="en-US" dirty="0">
              <a:solidFill>
                <a:srgbClr val="FF0000"/>
              </a:solidFill>
              <a:latin typeface="Arial" charset="0"/>
            </a:endParaRPr>
          </a:p>
        </p:txBody>
      </p:sp>
      <p:sp>
        <p:nvSpPr>
          <p:cNvPr id="46" name="TextBox 45"/>
          <p:cNvSpPr txBox="1"/>
          <p:nvPr/>
        </p:nvSpPr>
        <p:spPr>
          <a:xfrm>
            <a:off x="2443295" y="5807487"/>
            <a:ext cx="2609566" cy="646331"/>
          </a:xfrm>
          <a:prstGeom prst="rect">
            <a:avLst/>
          </a:prstGeom>
          <a:noFill/>
        </p:spPr>
        <p:txBody>
          <a:bodyPr wrap="square" rtlCol="0">
            <a:spAutoFit/>
          </a:bodyPr>
          <a:lstStyle/>
          <a:p>
            <a:r>
              <a:rPr lang="en-US" b="1" dirty="0" smtClean="0">
                <a:solidFill>
                  <a:srgbClr val="FF0000"/>
                </a:solidFill>
                <a:latin typeface="Arial" charset="0"/>
              </a:rPr>
              <a:t>Heat Exchanger</a:t>
            </a:r>
          </a:p>
          <a:p>
            <a:r>
              <a:rPr lang="en-US" dirty="0" smtClean="0">
                <a:solidFill>
                  <a:srgbClr val="FF0000"/>
                </a:solidFill>
                <a:latin typeface="Arial" charset="0"/>
              </a:rPr>
              <a:t>(sized for cruise power)</a:t>
            </a:r>
            <a:endParaRPr lang="en-US" dirty="0">
              <a:solidFill>
                <a:srgbClr val="FF0000"/>
              </a:solidFill>
              <a:latin typeface="Arial" charset="0"/>
            </a:endParaRPr>
          </a:p>
        </p:txBody>
      </p:sp>
      <p:cxnSp>
        <p:nvCxnSpPr>
          <p:cNvPr id="59" name="Straight Connector 58"/>
          <p:cNvCxnSpPr/>
          <p:nvPr/>
        </p:nvCxnSpPr>
        <p:spPr bwMode="auto">
          <a:xfrm flipH="1" flipV="1">
            <a:off x="4681728" y="4303376"/>
            <a:ext cx="812628" cy="1587802"/>
          </a:xfrm>
          <a:prstGeom prst="line">
            <a:avLst/>
          </a:prstGeom>
          <a:solidFill>
            <a:srgbClr val="000000"/>
          </a:solidFill>
          <a:ln w="9525" cap="flat" cmpd="sng" algn="ctr">
            <a:solidFill>
              <a:srgbClr val="FF0000"/>
            </a:solidFill>
            <a:prstDash val="solid"/>
            <a:round/>
            <a:headEnd type="none" w="med" len="med"/>
            <a:tailEnd type="none" w="med" len="med"/>
          </a:ln>
          <a:effectLst/>
        </p:spPr>
      </p:cxnSp>
      <p:sp>
        <p:nvSpPr>
          <p:cNvPr id="44" name="Trapezoid 43"/>
          <p:cNvSpPr/>
          <p:nvPr/>
        </p:nvSpPr>
        <p:spPr bwMode="auto">
          <a:xfrm rot="16200000">
            <a:off x="3971008" y="3899690"/>
            <a:ext cx="437025" cy="635594"/>
          </a:xfrm>
          <a:prstGeom prst="trapezoid">
            <a:avLst>
              <a:gd name="adj" fmla="val 6851"/>
            </a:avLst>
          </a:prstGeom>
          <a:pattFill prst="openDmnd">
            <a:fgClr>
              <a:schemeClr val="accent1"/>
            </a:fgClr>
            <a:bgClr>
              <a:schemeClr val="bg1"/>
            </a:bgClr>
          </a:patt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mtClean="0">
              <a:solidFill>
                <a:srgbClr val="000000"/>
              </a:solidFill>
              <a:latin typeface="Arial" charset="0"/>
            </a:endParaRPr>
          </a:p>
        </p:txBody>
      </p:sp>
      <p:cxnSp>
        <p:nvCxnSpPr>
          <p:cNvPr id="45" name="Straight Connector 44"/>
          <p:cNvCxnSpPr/>
          <p:nvPr/>
        </p:nvCxnSpPr>
        <p:spPr bwMode="auto">
          <a:xfrm flipV="1">
            <a:off x="3419318" y="4303376"/>
            <a:ext cx="762538" cy="1434848"/>
          </a:xfrm>
          <a:prstGeom prst="line">
            <a:avLst/>
          </a:prstGeom>
          <a:solidFill>
            <a:srgbClr val="000000"/>
          </a:solidFill>
          <a:ln w="9525" cap="flat" cmpd="sng" algn="ctr">
            <a:solidFill>
              <a:srgbClr val="FF0000"/>
            </a:solidFill>
            <a:prstDash val="solid"/>
            <a:round/>
            <a:headEnd type="none" w="med" len="med"/>
            <a:tailEnd type="none" w="med" len="med"/>
          </a:ln>
          <a:effectLst/>
        </p:spPr>
      </p:cxnSp>
      <p:sp>
        <p:nvSpPr>
          <p:cNvPr id="107" name="Text Box 7"/>
          <p:cNvSpPr txBox="1">
            <a:spLocks noChangeArrowheads="1"/>
          </p:cNvSpPr>
          <p:nvPr/>
        </p:nvSpPr>
        <p:spPr bwMode="auto">
          <a:xfrm>
            <a:off x="199120" y="4131346"/>
            <a:ext cx="1946028" cy="1477328"/>
          </a:xfrm>
          <a:prstGeom prst="rect">
            <a:avLst/>
          </a:prstGeom>
          <a:solidFill>
            <a:srgbClr val="FFFFFF"/>
          </a:solidFill>
          <a:ln w="9525">
            <a:noFill/>
            <a:miter lim="800000"/>
            <a:headEnd/>
            <a:tailEnd/>
          </a:ln>
        </p:spPr>
        <p:txBody>
          <a:bodyPr wrap="square" lIns="0" tIns="0"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sz="2400" b="1" dirty="0" smtClean="0">
                <a:solidFill>
                  <a:srgbClr val="008000"/>
                </a:solidFill>
                <a:latin typeface="Arial"/>
                <a:cs typeface="Arial"/>
              </a:rPr>
              <a:t>Heated Air Cycle</a:t>
            </a:r>
          </a:p>
          <a:p>
            <a:pPr>
              <a:defRPr sz="1000"/>
            </a:pPr>
            <a:r>
              <a:rPr lang="en-US" sz="2400" b="1" dirty="0" smtClean="0">
                <a:solidFill>
                  <a:srgbClr val="008000"/>
                </a:solidFill>
                <a:latin typeface="Arial"/>
                <a:cs typeface="Arial"/>
              </a:rPr>
              <a:t>Engine (HACE)</a:t>
            </a:r>
            <a:endParaRPr lang="en-US" sz="2400" b="1" dirty="0">
              <a:solidFill>
                <a:srgbClr val="008000"/>
              </a:solidFill>
              <a:latin typeface="Arial"/>
              <a:cs typeface="Arial"/>
            </a:endParaRPr>
          </a:p>
        </p:txBody>
      </p:sp>
      <p:sp>
        <p:nvSpPr>
          <p:cNvPr id="17" name="TextBox 16"/>
          <p:cNvSpPr txBox="1"/>
          <p:nvPr/>
        </p:nvSpPr>
        <p:spPr>
          <a:xfrm>
            <a:off x="7220931" y="3079076"/>
            <a:ext cx="1985451" cy="3170099"/>
          </a:xfrm>
          <a:prstGeom prst="rect">
            <a:avLst/>
          </a:prstGeom>
          <a:noFill/>
        </p:spPr>
        <p:txBody>
          <a:bodyPr wrap="square" rtlCol="0">
            <a:spAutoFit/>
          </a:bodyPr>
          <a:lstStyle/>
          <a:p>
            <a:r>
              <a:rPr lang="en-US" sz="2000" b="1" u="sng" dirty="0">
                <a:solidFill>
                  <a:srgbClr val="000000"/>
                </a:solidFill>
                <a:latin typeface="Arial" charset="0"/>
              </a:rPr>
              <a:t>Consumes Heat</a:t>
            </a:r>
          </a:p>
          <a:p>
            <a:pPr marL="171450" indent="-171450">
              <a:buFont typeface="Arial" panose="020B0604020202020204" pitchFamily="34" charset="0"/>
              <a:buChar char="•"/>
            </a:pPr>
            <a:r>
              <a:rPr lang="en-US" sz="1600" b="1" dirty="0" smtClean="0">
                <a:solidFill>
                  <a:srgbClr val="000000"/>
                </a:solidFill>
                <a:latin typeface="Arial" charset="0"/>
              </a:rPr>
              <a:t>Waste Heat?</a:t>
            </a:r>
          </a:p>
          <a:p>
            <a:pPr marL="171450" indent="-171450">
              <a:buFont typeface="Arial" panose="020B0604020202020204" pitchFamily="34" charset="0"/>
              <a:buChar char="•"/>
            </a:pPr>
            <a:r>
              <a:rPr lang="en-US" sz="1600" b="1" dirty="0" smtClean="0">
                <a:solidFill>
                  <a:srgbClr val="000000"/>
                </a:solidFill>
                <a:latin typeface="Arial" charset="0"/>
              </a:rPr>
              <a:t>Hybrid Fuel-Cell?</a:t>
            </a:r>
          </a:p>
          <a:p>
            <a:pPr marL="171450" indent="-171450">
              <a:buFont typeface="Arial" panose="020B0604020202020204" pitchFamily="34" charset="0"/>
              <a:buChar char="•"/>
            </a:pPr>
            <a:r>
              <a:rPr lang="en-US" sz="1600" b="1" dirty="0" smtClean="0">
                <a:solidFill>
                  <a:srgbClr val="000000"/>
                </a:solidFill>
                <a:latin typeface="Arial" charset="0"/>
              </a:rPr>
              <a:t>Beamed Power?</a:t>
            </a:r>
          </a:p>
          <a:p>
            <a:pPr marL="171450" indent="-171450">
              <a:buFont typeface="Arial" panose="020B0604020202020204" pitchFamily="34" charset="0"/>
              <a:buChar char="•"/>
            </a:pPr>
            <a:r>
              <a:rPr lang="en-US" sz="1600" b="1" dirty="0" smtClean="0">
                <a:solidFill>
                  <a:srgbClr val="000000"/>
                </a:solidFill>
                <a:latin typeface="Arial" charset="0"/>
              </a:rPr>
              <a:t>Fission?</a:t>
            </a:r>
          </a:p>
          <a:p>
            <a:pPr marL="171450" indent="-171450">
              <a:buFont typeface="Arial" panose="020B0604020202020204" pitchFamily="34" charset="0"/>
              <a:buChar char="•"/>
            </a:pPr>
            <a:r>
              <a:rPr lang="en-US" sz="1600" b="1" dirty="0" smtClean="0">
                <a:solidFill>
                  <a:srgbClr val="000000"/>
                </a:solidFill>
                <a:latin typeface="Arial" charset="0"/>
              </a:rPr>
              <a:t>Fusion?</a:t>
            </a:r>
          </a:p>
          <a:p>
            <a:pPr marL="171450" indent="-171450">
              <a:buFont typeface="Arial" panose="020B0604020202020204" pitchFamily="34" charset="0"/>
              <a:buChar char="•"/>
            </a:pPr>
            <a:r>
              <a:rPr lang="en-US" sz="1600" b="1" dirty="0" smtClean="0">
                <a:solidFill>
                  <a:srgbClr val="000000"/>
                </a:solidFill>
                <a:latin typeface="Arial" charset="0"/>
              </a:rPr>
              <a:t>Positrons?</a:t>
            </a:r>
          </a:p>
          <a:p>
            <a:pPr marL="171450" indent="-171450">
              <a:buFont typeface="Arial" panose="020B0604020202020204" pitchFamily="34" charset="0"/>
              <a:buChar char="•"/>
            </a:pPr>
            <a:r>
              <a:rPr lang="en-US" sz="1600" b="1" dirty="0" smtClean="0">
                <a:solidFill>
                  <a:srgbClr val="000000"/>
                </a:solidFill>
                <a:latin typeface="Arial" charset="0"/>
              </a:rPr>
              <a:t>Isotope Decay</a:t>
            </a:r>
          </a:p>
          <a:p>
            <a:pPr marL="171450" indent="-171450">
              <a:buFont typeface="Arial" panose="020B0604020202020204" pitchFamily="34" charset="0"/>
              <a:buChar char="•"/>
            </a:pPr>
            <a:r>
              <a:rPr lang="en-US" sz="1600" b="1" dirty="0" smtClean="0">
                <a:solidFill>
                  <a:schemeClr val="bg2"/>
                </a:solidFill>
                <a:latin typeface="Arial" charset="0"/>
              </a:rPr>
              <a:t>LENR???…</a:t>
            </a:r>
          </a:p>
          <a:p>
            <a:endParaRPr lang="en-US" sz="1600" b="1" dirty="0" smtClean="0">
              <a:solidFill>
                <a:srgbClr val="000000"/>
              </a:solidFill>
              <a:latin typeface="Arial" charset="0"/>
            </a:endParaRPr>
          </a:p>
        </p:txBody>
      </p:sp>
      <p:sp>
        <p:nvSpPr>
          <p:cNvPr id="5" name="Rectangle 4"/>
          <p:cNvSpPr/>
          <p:nvPr/>
        </p:nvSpPr>
        <p:spPr>
          <a:xfrm>
            <a:off x="6934124" y="1450333"/>
            <a:ext cx="2239565" cy="707886"/>
          </a:xfrm>
          <a:prstGeom prst="rect">
            <a:avLst/>
          </a:prstGeom>
        </p:spPr>
        <p:txBody>
          <a:bodyPr wrap="square">
            <a:spAutoFit/>
          </a:bodyPr>
          <a:lstStyle/>
          <a:p>
            <a:r>
              <a:rPr lang="en-US" sz="2000" b="1" dirty="0" err="1" smtClean="0">
                <a:solidFill>
                  <a:srgbClr val="000000"/>
                </a:solidFill>
                <a:latin typeface="Arial" charset="0"/>
              </a:rPr>
              <a:t>Throttleable</a:t>
            </a:r>
            <a:endParaRPr lang="en-US" sz="2000" b="1" dirty="0" smtClean="0">
              <a:solidFill>
                <a:srgbClr val="000000"/>
              </a:solidFill>
              <a:latin typeface="Arial" charset="0"/>
            </a:endParaRPr>
          </a:p>
          <a:p>
            <a:r>
              <a:rPr lang="en-US" sz="2000" b="1" u="sng" dirty="0" smtClean="0">
                <a:solidFill>
                  <a:srgbClr val="000000"/>
                </a:solidFill>
                <a:latin typeface="Arial" charset="0"/>
              </a:rPr>
              <a:t>Consumes Fuel</a:t>
            </a:r>
            <a:endParaRPr lang="en-US" sz="2000" b="1" u="sng" dirty="0">
              <a:solidFill>
                <a:srgbClr val="000000"/>
              </a:solidFill>
              <a:latin typeface="Arial" charset="0"/>
            </a:endParaRPr>
          </a:p>
        </p:txBody>
      </p:sp>
      <p:sp>
        <p:nvSpPr>
          <p:cNvPr id="62" name="TextBox 61"/>
          <p:cNvSpPr txBox="1"/>
          <p:nvPr/>
        </p:nvSpPr>
        <p:spPr>
          <a:xfrm>
            <a:off x="7467600" y="6550223"/>
            <a:ext cx="1676400" cy="307777"/>
          </a:xfrm>
          <a:prstGeom prst="rect">
            <a:avLst/>
          </a:prstGeom>
          <a:noFill/>
        </p:spPr>
        <p:txBody>
          <a:bodyPr wrap="square" rtlCol="0">
            <a:spAutoFit/>
          </a:bodyPr>
          <a:lstStyle/>
          <a:p>
            <a:pPr algn="r"/>
            <a:r>
              <a:rPr lang="en-US" sz="1400" dirty="0" smtClean="0">
                <a:solidFill>
                  <a:srgbClr val="000000"/>
                </a:solidFill>
                <a:latin typeface="Arial" charset="0"/>
              </a:rPr>
              <a:t>10</a:t>
            </a:r>
            <a:endParaRPr lang="en-US" sz="1400" dirty="0">
              <a:solidFill>
                <a:srgbClr val="000000"/>
              </a:solidFill>
              <a:latin typeface="Arial" charset="0"/>
            </a:endParaRPr>
          </a:p>
        </p:txBody>
      </p:sp>
      <p:pic>
        <p:nvPicPr>
          <p:cNvPr id="3" name="Picture 2"/>
          <p:cNvPicPr>
            <a:picLocks noChangeAspect="1"/>
          </p:cNvPicPr>
          <p:nvPr/>
        </p:nvPicPr>
        <p:blipFill>
          <a:blip r:embed="rId2"/>
          <a:stretch>
            <a:fillRect/>
          </a:stretch>
        </p:blipFill>
        <p:spPr>
          <a:xfrm>
            <a:off x="1409121" y="910741"/>
            <a:ext cx="5162550" cy="2352675"/>
          </a:xfrm>
          <a:prstGeom prst="rect">
            <a:avLst/>
          </a:prstGeom>
        </p:spPr>
      </p:pic>
      <p:sp>
        <p:nvSpPr>
          <p:cNvPr id="7" name="Rectangle 6"/>
          <p:cNvSpPr/>
          <p:nvPr/>
        </p:nvSpPr>
        <p:spPr bwMode="auto">
          <a:xfrm>
            <a:off x="3846127" y="4923742"/>
            <a:ext cx="835601" cy="310183"/>
          </a:xfrm>
          <a:prstGeom prst="rect">
            <a:avLst/>
          </a:prstGeom>
          <a:solidFill>
            <a:schemeClr val="bg1"/>
          </a:solid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65" name="Rectangle 64"/>
          <p:cNvSpPr/>
          <p:nvPr/>
        </p:nvSpPr>
        <p:spPr bwMode="auto">
          <a:xfrm rot="233988">
            <a:off x="3442768" y="4613559"/>
            <a:ext cx="1055222" cy="310183"/>
          </a:xfrm>
          <a:prstGeom prst="rect">
            <a:avLst/>
          </a:prstGeom>
          <a:solidFill>
            <a:schemeClr val="bg1"/>
          </a:solid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69" name="Text Box 7"/>
          <p:cNvSpPr txBox="1">
            <a:spLocks noChangeArrowheads="1"/>
          </p:cNvSpPr>
          <p:nvPr/>
        </p:nvSpPr>
        <p:spPr bwMode="auto">
          <a:xfrm>
            <a:off x="206161" y="1008073"/>
            <a:ext cx="1946028" cy="369332"/>
          </a:xfrm>
          <a:prstGeom prst="rect">
            <a:avLst/>
          </a:prstGeom>
          <a:solidFill>
            <a:srgbClr val="FFFFFF"/>
          </a:solidFill>
          <a:ln w="9525">
            <a:noFill/>
            <a:miter lim="800000"/>
            <a:headEnd/>
            <a:tailEnd/>
          </a:ln>
        </p:spPr>
        <p:txBody>
          <a:bodyPr wrap="square" lIns="0" tIns="0"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defRPr sz="1000"/>
            </a:pPr>
            <a:r>
              <a:rPr lang="en-US" sz="2400" b="1" dirty="0" smtClean="0">
                <a:solidFill>
                  <a:srgbClr val="008000"/>
                </a:solidFill>
                <a:latin typeface="Arial"/>
                <a:cs typeface="Arial"/>
              </a:rPr>
              <a:t>Conventional</a:t>
            </a:r>
            <a:endParaRPr lang="en-US" sz="2400" b="1" dirty="0">
              <a:solidFill>
                <a:srgbClr val="008000"/>
              </a:solidFill>
              <a:latin typeface="Arial"/>
              <a:cs typeface="Arial"/>
            </a:endParaRPr>
          </a:p>
        </p:txBody>
      </p:sp>
    </p:spTree>
    <p:extLst>
      <p:ext uri="{BB962C8B-B14F-4D97-AF65-F5344CB8AC3E}">
        <p14:creationId xmlns:p14="http://schemas.microsoft.com/office/powerpoint/2010/main" val="15870497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sz="3200" b="1" dirty="0" smtClean="0"/>
              <a:t>Energy Storage</a:t>
            </a:r>
          </a:p>
        </p:txBody>
      </p:sp>
      <p:sp>
        <p:nvSpPr>
          <p:cNvPr id="6" name="Rectangle 3"/>
          <p:cNvSpPr txBox="1">
            <a:spLocks noChangeArrowheads="1"/>
          </p:cNvSpPr>
          <p:nvPr/>
        </p:nvSpPr>
        <p:spPr bwMode="auto">
          <a:xfrm>
            <a:off x="517004" y="990600"/>
            <a:ext cx="8850085" cy="4191000"/>
          </a:xfrm>
          <a:prstGeom prst="rect">
            <a:avLst/>
          </a:prstGeom>
          <a:noFill/>
          <a:ln w="9525">
            <a:noFill/>
            <a:miter lim="800000"/>
            <a:headEnd/>
            <a:tailEnd/>
          </a:ln>
        </p:spPr>
        <p:txBody>
          <a:bodyPr vert="horz" wrap="square" lIns="96838" tIns="47625" rIns="96838" bIns="47625" numCol="1" anchor="t" anchorCtr="0" compatLnSpc="1">
            <a:prstTxWarp prst="textNoShape">
              <a:avLst/>
            </a:prstTxWarp>
          </a:bodyPr>
          <a:lstStyle/>
          <a:p>
            <a:pPr marL="342900" marR="0" lvl="0" indent="-342900" algn="l" defTabSz="914400" rtl="0" eaLnBrk="0" fontAlgn="base" latinLnBrk="0" hangingPunct="0">
              <a:lnSpc>
                <a:spcPct val="60000"/>
              </a:lnSpc>
              <a:spcBef>
                <a:spcPct val="20000"/>
              </a:spcBef>
              <a:spcAft>
                <a:spcPct val="0"/>
              </a:spcAft>
              <a:buClrTx/>
              <a:buSzTx/>
              <a:buFontTx/>
              <a:buNone/>
              <a:tabLst/>
              <a:defRPr/>
            </a:pPr>
            <a:r>
              <a:rPr kumimoji="0" lang="en-US" sz="2000" b="1" i="0" u="sng" strike="noStrike" kern="0" cap="none" spc="0" normalizeH="0" baseline="0" noProof="0" dirty="0" smtClean="0">
                <a:ln>
                  <a:noFill/>
                </a:ln>
                <a:solidFill>
                  <a:srgbClr val="000099"/>
                </a:solidFill>
                <a:effectLst/>
                <a:uLnTx/>
                <a:uFillTx/>
                <a:latin typeface="Arial"/>
                <a:ea typeface="+mn-ea"/>
                <a:cs typeface="Arial" charset="0"/>
              </a:rPr>
              <a:t>Energy Source</a:t>
            </a:r>
            <a:r>
              <a:rPr kumimoji="0" lang="en-US" sz="2000" b="1" i="0" strike="noStrike" kern="0" cap="none" spc="0" normalizeH="0" baseline="0" noProof="0" dirty="0" smtClean="0">
                <a:ln>
                  <a:noFill/>
                </a:ln>
                <a:solidFill>
                  <a:srgbClr val="000000"/>
                </a:solidFill>
                <a:effectLst/>
                <a:uLnTx/>
                <a:uFillTx/>
                <a:latin typeface="Arial"/>
                <a:ea typeface="+mn-ea"/>
                <a:cs typeface="Arial" charset="0"/>
              </a:rPr>
              <a:t>			</a:t>
            </a:r>
            <a:r>
              <a:rPr kumimoji="0" lang="en-US" sz="2000" b="1" i="0" u="sng" strike="noStrike" kern="0" cap="none" spc="0" normalizeH="0" baseline="0" noProof="0" dirty="0" smtClean="0">
                <a:ln>
                  <a:noFill/>
                </a:ln>
                <a:solidFill>
                  <a:srgbClr val="000000"/>
                </a:solidFill>
                <a:effectLst/>
                <a:uLnTx/>
                <a:uFillTx/>
                <a:latin typeface="Arial"/>
                <a:ea typeface="+mn-ea"/>
                <a:cs typeface="Arial" charset="0"/>
              </a:rPr>
              <a:t>Energy density </a:t>
            </a:r>
            <a:endParaRPr kumimoji="0" lang="en-US" sz="2000" b="1" i="0" u="none" strike="noStrike" kern="0" cap="none" spc="0" normalizeH="0" baseline="0" noProof="0" dirty="0" smtClean="0">
              <a:ln>
                <a:noFill/>
              </a:ln>
              <a:solidFill>
                <a:srgbClr val="000000"/>
              </a:solidFill>
              <a:effectLst/>
              <a:uLnTx/>
              <a:uFillTx/>
              <a:latin typeface="Arial"/>
              <a:ea typeface="+mn-ea"/>
              <a:cs typeface="Arial" charset="0"/>
            </a:endParaRP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Arial" charset="0"/>
              </a:rPr>
              <a:t>HC (</a:t>
            </a:r>
            <a:r>
              <a:rPr kumimoji="0" lang="en-US" sz="2000" b="1" i="0" u="none" strike="noStrike" kern="0" cap="none" spc="0" normalizeH="0" baseline="0" noProof="0" dirty="0" err="1" smtClean="0">
                <a:ln>
                  <a:noFill/>
                </a:ln>
                <a:solidFill>
                  <a:srgbClr val="000000"/>
                </a:solidFill>
                <a:effectLst/>
                <a:uLnTx/>
                <a:uFillTx/>
                <a:latin typeface="Arial"/>
                <a:ea typeface="+mn-ea"/>
                <a:cs typeface="Arial" charset="0"/>
              </a:rPr>
              <a:t>typ</a:t>
            </a:r>
            <a:r>
              <a:rPr kumimoji="0" lang="en-US" sz="2000" b="1" i="0" u="none" strike="noStrike" kern="0" cap="none" spc="0" normalizeH="0" baseline="0" noProof="0" dirty="0" smtClean="0">
                <a:ln>
                  <a:noFill/>
                </a:ln>
                <a:solidFill>
                  <a:srgbClr val="000000"/>
                </a:solidFill>
                <a:effectLst/>
                <a:uLnTx/>
                <a:uFillTx/>
                <a:latin typeface="Arial"/>
                <a:ea typeface="+mn-ea"/>
                <a:cs typeface="Arial" charset="0"/>
              </a:rPr>
              <a:t>, + 15 parts air)		~4.3   x 10E7    J/kg</a:t>
            </a: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Arial" charset="0"/>
              </a:rPr>
              <a:t>Metals (Al, Boron, etc. + air)	~2-6   x 10E7</a:t>
            </a: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Arial" charset="0"/>
              </a:rPr>
              <a:t>H</a:t>
            </a:r>
            <a:r>
              <a:rPr kumimoji="0" lang="en-US" sz="2000" b="1" i="0" u="none" strike="noStrike" kern="0" cap="none" spc="0" normalizeH="0" baseline="-25000" noProof="0" dirty="0" smtClean="0">
                <a:ln>
                  <a:noFill/>
                </a:ln>
                <a:solidFill>
                  <a:srgbClr val="000000"/>
                </a:solidFill>
                <a:effectLst/>
                <a:uLnTx/>
                <a:uFillTx/>
                <a:latin typeface="Arial"/>
                <a:ea typeface="+mn-ea"/>
                <a:cs typeface="Arial" charset="0"/>
              </a:rPr>
              <a:t>2</a:t>
            </a:r>
            <a:r>
              <a:rPr kumimoji="0" lang="en-US" sz="2000" b="1" i="0" u="none" strike="noStrike" kern="0" cap="none" spc="0" normalizeH="0" baseline="0" noProof="0" dirty="0" smtClean="0">
                <a:ln>
                  <a:noFill/>
                </a:ln>
                <a:solidFill>
                  <a:srgbClr val="000000"/>
                </a:solidFill>
                <a:effectLst/>
                <a:uLnTx/>
                <a:uFillTx/>
                <a:latin typeface="Arial"/>
                <a:ea typeface="+mn-ea"/>
                <a:cs typeface="Arial" charset="0"/>
              </a:rPr>
              <a:t> (+ 30 parts air)		~12    x 10E7</a:t>
            </a: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Arial" charset="0"/>
              </a:rPr>
              <a:t>Methane (CH4)			~5      x 10E7</a:t>
            </a: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Arial" charset="0"/>
              </a:rPr>
              <a:t>Explosives			~5      x 10E6</a:t>
            </a:r>
          </a:p>
          <a:p>
            <a:pPr marL="342900" marR="0" lvl="0" indent="-342900" algn="l" defTabSz="914400" rtl="0" eaLnBrk="0" fontAlgn="base" latinLnBrk="0" hangingPunct="0">
              <a:lnSpc>
                <a:spcPct val="60000"/>
              </a:lnSpc>
              <a:spcBef>
                <a:spcPct val="25000"/>
              </a:spcBef>
              <a:spcAft>
                <a:spcPct val="0"/>
              </a:spcAft>
              <a:buClrTx/>
              <a:buSzTx/>
              <a:buFontTx/>
              <a:buNone/>
              <a:tabLst/>
              <a:defRPr/>
            </a:pPr>
            <a:endPar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endParaRP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Fuel Cell			~1-5   x 10E6</a:t>
            </a: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Battery				~1-3   x 10E5</a:t>
            </a:r>
          </a:p>
          <a:p>
            <a:pPr marL="342900" marR="0" lvl="0" indent="-342900" algn="l" defTabSz="914400" rtl="0" eaLnBrk="0" fontAlgn="base" latinLnBrk="0" hangingPunct="0">
              <a:lnSpc>
                <a:spcPct val="60000"/>
              </a:lnSpc>
              <a:spcBef>
                <a:spcPct val="25000"/>
              </a:spcBef>
              <a:spcAft>
                <a:spcPct val="0"/>
              </a:spcAft>
              <a:buClrTx/>
              <a:buSzTx/>
              <a:buFontTx/>
              <a:buNone/>
              <a:tabLst/>
              <a:defRPr/>
            </a:pPr>
            <a:endPar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endParaRP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Spring				~1      x 10E3</a:t>
            </a: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Flywheel			~.2-3  x 10E6</a:t>
            </a: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Pressure (LN2)			~3      x 10E5</a:t>
            </a: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Pressure (3000psi air)		~.4-1  x 10E5</a:t>
            </a: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Hydraulic Accumulator	~1      x 10E5</a:t>
            </a:r>
          </a:p>
          <a:p>
            <a:pPr marL="342900" marR="0" lvl="0" indent="-342900" algn="l" defTabSz="914400" rtl="0" eaLnBrk="0" fontAlgn="base" latinLnBrk="0" hangingPunct="0">
              <a:lnSpc>
                <a:spcPct val="60000"/>
              </a:lnSpc>
              <a:spcBef>
                <a:spcPct val="25000"/>
              </a:spcBef>
              <a:spcAft>
                <a:spcPct val="0"/>
              </a:spcAft>
              <a:buClrTx/>
              <a:buSzTx/>
              <a:buFontTx/>
              <a:buNone/>
              <a:tabLst/>
              <a:defRPr/>
            </a:pPr>
            <a:endPar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endParaRP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err="1" smtClean="0">
                <a:ln>
                  <a:noFill/>
                </a:ln>
                <a:solidFill>
                  <a:srgbClr val="000000"/>
                </a:solidFill>
                <a:effectLst/>
                <a:uLnTx/>
                <a:uFillTx/>
                <a:latin typeface="Arial"/>
                <a:ea typeface="+mn-ea"/>
                <a:cs typeface="Times New Roman" pitchFamily="18" charset="0"/>
              </a:rPr>
              <a:t>RadioIsotope</a:t>
            </a: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	</a:t>
            </a:r>
            <a:r>
              <a:rPr kumimoji="0" lang="en-US" sz="2000" b="1" i="0" u="none" strike="noStrike" kern="0" cap="none" spc="0" normalizeH="0" noProof="0" dirty="0" smtClean="0">
                <a:ln>
                  <a:noFill/>
                </a:ln>
                <a:solidFill>
                  <a:srgbClr val="000000"/>
                </a:solidFill>
                <a:effectLst/>
                <a:uLnTx/>
                <a:uFillTx/>
                <a:latin typeface="Arial"/>
                <a:ea typeface="+mn-ea"/>
                <a:cs typeface="Times New Roman" pitchFamily="18" charset="0"/>
              </a:rPr>
              <a:t>                                    </a:t>
            </a: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x 10E10 </a:t>
            </a:r>
            <a:r>
              <a:rPr kumimoji="0" lang="en-US" sz="2000" b="1" i="0" u="none" strike="noStrike" kern="0" cap="none" spc="0" normalizeH="0" noProof="0" dirty="0" smtClean="0">
                <a:ln>
                  <a:noFill/>
                </a:ln>
                <a:solidFill>
                  <a:srgbClr val="000000"/>
                </a:solidFill>
                <a:effectLst/>
                <a:uLnTx/>
                <a:uFillTx/>
                <a:latin typeface="Arial"/>
                <a:ea typeface="+mn-ea"/>
                <a:cs typeface="Times New Roman" pitchFamily="18" charset="0"/>
              </a:rPr>
              <a:t>to 10E12</a:t>
            </a:r>
            <a:endPar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endParaRP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Arial" charset="0"/>
              </a:rPr>
              <a:t>Fission (U235)			~8.2   x 10E13</a:t>
            </a: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25MW portable Fission	</a:t>
            </a:r>
            <a:r>
              <a:rPr kumimoji="0" lang="en-US" sz="2000" b="1" i="0" u="none" strike="noStrike" kern="0" cap="none" spc="0" normalizeH="0" noProof="0" dirty="0" smtClean="0">
                <a:ln>
                  <a:noFill/>
                </a:ln>
                <a:solidFill>
                  <a:srgbClr val="000000"/>
                </a:solidFill>
                <a:effectLst/>
                <a:uLnTx/>
                <a:uFillTx/>
                <a:latin typeface="Arial"/>
                <a:ea typeface="+mn-ea"/>
                <a:cs typeface="Times New Roman" pitchFamily="18" charset="0"/>
              </a:rPr>
              <a:t>          </a:t>
            </a: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x 10E2 </a:t>
            </a:r>
            <a:r>
              <a:rPr lang="en-US" sz="2000" b="1" kern="0" dirty="0" smtClean="0">
                <a:solidFill>
                  <a:srgbClr val="000000"/>
                </a:solidFill>
                <a:latin typeface="Arial"/>
                <a:cs typeface="Times New Roman" pitchFamily="18" charset="0"/>
              </a:rPr>
              <a:t>per second </a:t>
            </a:r>
            <a:r>
              <a:rPr kumimoji="0" lang="en-US" sz="1800" b="1" i="0" u="none" strike="noStrike" kern="0" cap="none" spc="0" normalizeH="0" baseline="0" noProof="0" dirty="0" smtClean="0">
                <a:ln>
                  <a:noFill/>
                </a:ln>
                <a:solidFill>
                  <a:srgbClr val="000000"/>
                </a:solidFill>
                <a:effectLst/>
                <a:uLnTx/>
                <a:uFillTx/>
                <a:latin typeface="Arial"/>
                <a:ea typeface="+mn-ea"/>
                <a:cs typeface="Times New Roman" pitchFamily="18" charset="0"/>
              </a:rPr>
              <a:t>(on semi trailer)</a:t>
            </a:r>
            <a:endPar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endParaRP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Arial" charset="0"/>
              </a:rPr>
              <a:t>Fusion (D+T)			~5.6   x 10E14</a:t>
            </a:r>
            <a:endPar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endParaRPr>
          </a:p>
          <a:p>
            <a:pPr marL="342900" marR="0" lvl="0" indent="-342900" algn="l" defTabSz="914400" rtl="0" eaLnBrk="0" fontAlgn="base" latinLnBrk="0" hangingPunct="0">
              <a:lnSpc>
                <a:spcPct val="60000"/>
              </a:lnSpc>
              <a:spcBef>
                <a:spcPct val="25000"/>
              </a:spcBef>
              <a:spcAft>
                <a:spcPct val="0"/>
              </a:spcAft>
              <a:buClrTx/>
              <a:buSzTx/>
              <a:buFontTx/>
              <a:buNone/>
              <a:tabLst/>
              <a:defRPr/>
            </a:pP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Antimatter (</a:t>
            </a:r>
            <a:r>
              <a:rPr kumimoji="0" lang="en-US" sz="2000" b="1" i="0" u="none" strike="noStrike" kern="0" cap="none" spc="0" normalizeH="0" baseline="0" noProof="0" dirty="0" err="1" smtClean="0">
                <a:ln>
                  <a:noFill/>
                </a:ln>
                <a:solidFill>
                  <a:srgbClr val="000000"/>
                </a:solidFill>
                <a:effectLst/>
                <a:uLnTx/>
                <a:uFillTx/>
                <a:latin typeface="Arial"/>
                <a:ea typeface="+mn-ea"/>
                <a:cs typeface="Times New Roman" pitchFamily="18" charset="0"/>
              </a:rPr>
              <a:t>p+e</a:t>
            </a:r>
            <a:r>
              <a:rPr kumimoji="0" lang="en-US" sz="2000" b="1" i="0" u="none" strike="noStrike" kern="0" cap="none" spc="0" normalizeH="0" baseline="0" noProof="0" dirty="0" smtClean="0">
                <a:ln>
                  <a:noFill/>
                </a:ln>
                <a:solidFill>
                  <a:srgbClr val="000000"/>
                </a:solidFill>
                <a:effectLst/>
                <a:uLnTx/>
                <a:uFillTx/>
                <a:latin typeface="Arial"/>
                <a:ea typeface="+mn-ea"/>
                <a:cs typeface="Times New Roman" pitchFamily="18" charset="0"/>
              </a:rPr>
              <a:t>)		~9.0   x 10E16</a:t>
            </a:r>
            <a:r>
              <a:rPr kumimoji="0" lang="en-US" sz="2000" b="1" i="0" u="none" strike="noStrike" kern="0" cap="none" spc="0" normalizeH="0" baseline="0" noProof="0" dirty="0" smtClean="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12439508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p:cNvSpPr>
            <a:spLocks noGrp="1" noChangeArrowheads="1"/>
          </p:cNvSpPr>
          <p:nvPr>
            <p:ph type="title"/>
          </p:nvPr>
        </p:nvSpPr>
        <p:spPr/>
        <p:txBody>
          <a:bodyPr lIns="82058" tIns="41029" rIns="82058" bIns="41029" anchor="ctr" anchorCtr="0">
            <a:normAutofit fontScale="90000"/>
          </a:bodyPr>
          <a:lstStyle/>
          <a:p>
            <a:pPr eaLnBrk="1" hangingPunct="1"/>
            <a:r>
              <a:rPr lang="en-US" sz="4800" dirty="0" smtClean="0"/>
              <a:t>Sustainable Air Power</a:t>
            </a:r>
            <a:endParaRPr lang="en-US" sz="3200" dirty="0" smtClean="0">
              <a:solidFill>
                <a:schemeClr val="tx1"/>
              </a:solidFill>
            </a:endParaRPr>
          </a:p>
        </p:txBody>
      </p:sp>
      <p:pic>
        <p:nvPicPr>
          <p:cNvPr id="1705986" name="Picture 2" descr="C:\Users\schauefr\Desktop\11 FS HIT\f-16-990654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191" y="1396677"/>
            <a:ext cx="2699816" cy="1698172"/>
          </a:xfrm>
          <a:prstGeom prst="rect">
            <a:avLst/>
          </a:prstGeom>
          <a:noFill/>
        </p:spPr>
      </p:pic>
      <p:sp>
        <p:nvSpPr>
          <p:cNvPr id="12" name="TextBox 11"/>
          <p:cNvSpPr txBox="1"/>
          <p:nvPr/>
        </p:nvSpPr>
        <p:spPr>
          <a:xfrm>
            <a:off x="408998" y="3204662"/>
            <a:ext cx="3931154" cy="3293209"/>
          </a:xfrm>
          <a:prstGeom prst="rect">
            <a:avLst/>
          </a:prstGeom>
          <a:noFill/>
        </p:spPr>
        <p:txBody>
          <a:bodyPr wrap="square" rtlCol="0">
            <a:spAutoFit/>
          </a:bodyPr>
          <a:lstStyle/>
          <a:p>
            <a:pPr algn="ctr" fontAlgn="auto">
              <a:spcBef>
                <a:spcPts val="0"/>
              </a:spcBef>
              <a:spcAft>
                <a:spcPts val="0"/>
              </a:spcAft>
            </a:pPr>
            <a:r>
              <a:rPr lang="en-US" sz="1600" u="sng" dirty="0" smtClean="0">
                <a:solidFill>
                  <a:srgbClr val="000000"/>
                </a:solidFill>
                <a:latin typeface="Arial"/>
              </a:rPr>
              <a:t>F-16</a:t>
            </a:r>
          </a:p>
          <a:p>
            <a:pPr algn="ctr" fontAlgn="auto">
              <a:spcBef>
                <a:spcPts val="0"/>
              </a:spcBef>
              <a:spcAft>
                <a:spcPts val="0"/>
              </a:spcAft>
            </a:pPr>
            <a:r>
              <a:rPr lang="en-US" sz="1600" b="0" dirty="0" smtClean="0">
                <a:solidFill>
                  <a:srgbClr val="000000"/>
                </a:solidFill>
                <a:latin typeface="Arial"/>
              </a:rPr>
              <a:t>Fuel: 600gph (20MW) at best cruise</a:t>
            </a:r>
          </a:p>
          <a:p>
            <a:pPr algn="ctr" fontAlgn="auto">
              <a:spcBef>
                <a:spcPts val="0"/>
              </a:spcBef>
              <a:spcAft>
                <a:spcPts val="0"/>
              </a:spcAft>
            </a:pPr>
            <a:r>
              <a:rPr lang="en-US" sz="1600" b="0" dirty="0" smtClean="0">
                <a:solidFill>
                  <a:srgbClr val="000000"/>
                </a:solidFill>
                <a:latin typeface="Arial"/>
              </a:rPr>
              <a:t>Endurance: hours</a:t>
            </a:r>
          </a:p>
          <a:p>
            <a:pPr algn="ctr" fontAlgn="auto">
              <a:spcBef>
                <a:spcPts val="0"/>
              </a:spcBef>
              <a:spcAft>
                <a:spcPts val="0"/>
              </a:spcAft>
            </a:pPr>
            <a:r>
              <a:rPr lang="en-US" sz="1600" b="0" dirty="0" smtClean="0">
                <a:solidFill>
                  <a:srgbClr val="000000"/>
                </a:solidFill>
                <a:latin typeface="Arial"/>
              </a:rPr>
              <a:t>Ops Tempo: 20-60 hrs/month</a:t>
            </a:r>
          </a:p>
          <a:p>
            <a:pPr algn="ctr" fontAlgn="auto">
              <a:spcBef>
                <a:spcPts val="0"/>
              </a:spcBef>
              <a:spcAft>
                <a:spcPts val="0"/>
              </a:spcAft>
            </a:pPr>
            <a:r>
              <a:rPr lang="en-US" sz="1600" b="0" dirty="0" smtClean="0">
                <a:solidFill>
                  <a:srgbClr val="000000"/>
                </a:solidFill>
                <a:latin typeface="Arial"/>
              </a:rPr>
              <a:t>Strike Capability: lots</a:t>
            </a:r>
          </a:p>
          <a:p>
            <a:pPr algn="ctr" fontAlgn="auto">
              <a:spcBef>
                <a:spcPts val="0"/>
              </a:spcBef>
              <a:spcAft>
                <a:spcPts val="0"/>
              </a:spcAft>
            </a:pPr>
            <a:endParaRPr lang="en-US" sz="1600" b="0" dirty="0" smtClean="0">
              <a:solidFill>
                <a:srgbClr val="000000"/>
              </a:solidFill>
              <a:latin typeface="Arial"/>
            </a:endParaRPr>
          </a:p>
          <a:p>
            <a:pPr algn="ctr"/>
            <a:r>
              <a:rPr lang="en-US" sz="1600" dirty="0"/>
              <a:t>Combined ACC flight </a:t>
            </a:r>
            <a:r>
              <a:rPr lang="en-US" sz="1600" dirty="0" smtClean="0"/>
              <a:t>hours</a:t>
            </a:r>
          </a:p>
          <a:p>
            <a:pPr algn="ctr"/>
            <a:r>
              <a:rPr lang="en-US" sz="1600" dirty="0" smtClean="0"/>
              <a:t>(F-15</a:t>
            </a:r>
            <a:r>
              <a:rPr lang="en-US" sz="1600" dirty="0"/>
              <a:t>, F-16, F-22, F-35, </a:t>
            </a:r>
            <a:r>
              <a:rPr lang="en-US" sz="1600" dirty="0" smtClean="0"/>
              <a:t>U-2):</a:t>
            </a:r>
          </a:p>
          <a:p>
            <a:pPr algn="ctr"/>
            <a:r>
              <a:rPr lang="en-US" sz="1600" dirty="0" smtClean="0"/>
              <a:t>96,000 </a:t>
            </a:r>
            <a:r>
              <a:rPr lang="en-US" sz="1600" dirty="0" err="1" smtClean="0"/>
              <a:t>hrs</a:t>
            </a:r>
            <a:r>
              <a:rPr lang="en-US" sz="1600" dirty="0" smtClean="0"/>
              <a:t> Annually</a:t>
            </a:r>
            <a:endParaRPr lang="en-US" sz="1600" dirty="0"/>
          </a:p>
          <a:p>
            <a:pPr algn="ctr"/>
            <a:r>
              <a:rPr lang="en-US" sz="1600" dirty="0"/>
              <a:t>126,500,000 </a:t>
            </a:r>
            <a:r>
              <a:rPr lang="en-US" sz="1600" dirty="0" smtClean="0"/>
              <a:t>gallons</a:t>
            </a:r>
          </a:p>
          <a:p>
            <a:pPr algn="ctr"/>
            <a:r>
              <a:rPr lang="en-US" sz="1600" dirty="0" smtClean="0"/>
              <a:t>(1300 </a:t>
            </a:r>
            <a:r>
              <a:rPr lang="en-US" sz="1600" dirty="0" err="1"/>
              <a:t>gphr</a:t>
            </a:r>
            <a:r>
              <a:rPr lang="en-US" sz="1600" dirty="0"/>
              <a:t> </a:t>
            </a:r>
            <a:r>
              <a:rPr lang="en-US" sz="1600" dirty="0" err="1"/>
              <a:t>avg</a:t>
            </a:r>
            <a:r>
              <a:rPr lang="en-US" sz="1600" dirty="0"/>
              <a:t>)</a:t>
            </a:r>
          </a:p>
          <a:p>
            <a:pPr algn="ctr" fontAlgn="auto">
              <a:spcBef>
                <a:spcPts val="0"/>
              </a:spcBef>
              <a:spcAft>
                <a:spcPts val="0"/>
              </a:spcAft>
            </a:pPr>
            <a:endParaRPr lang="en-US" sz="1600" b="0" dirty="0" smtClean="0">
              <a:solidFill>
                <a:srgbClr val="000000"/>
              </a:solidFill>
              <a:latin typeface="Arial"/>
            </a:endParaRPr>
          </a:p>
          <a:p>
            <a:pPr algn="ctr" fontAlgn="auto">
              <a:spcBef>
                <a:spcPts val="0"/>
              </a:spcBef>
              <a:spcAft>
                <a:spcPts val="0"/>
              </a:spcAft>
            </a:pPr>
            <a:endParaRPr lang="en-US" sz="1600" b="0" dirty="0">
              <a:solidFill>
                <a:srgbClr val="000000"/>
              </a:solidFill>
              <a:latin typeface="Arial"/>
            </a:endParaRPr>
          </a:p>
        </p:txBody>
      </p:sp>
      <p:sp>
        <p:nvSpPr>
          <p:cNvPr id="14" name="TextBox 13"/>
          <p:cNvSpPr txBox="1"/>
          <p:nvPr/>
        </p:nvSpPr>
        <p:spPr>
          <a:xfrm>
            <a:off x="5377001" y="3327772"/>
            <a:ext cx="3713896" cy="3046988"/>
          </a:xfrm>
          <a:prstGeom prst="rect">
            <a:avLst/>
          </a:prstGeom>
          <a:noFill/>
        </p:spPr>
        <p:txBody>
          <a:bodyPr wrap="square" rtlCol="0">
            <a:spAutoFit/>
          </a:bodyPr>
          <a:lstStyle/>
          <a:p>
            <a:pPr algn="ctr" fontAlgn="auto">
              <a:spcBef>
                <a:spcPts val="0"/>
              </a:spcBef>
              <a:spcAft>
                <a:spcPts val="0"/>
              </a:spcAft>
            </a:pPr>
            <a:r>
              <a:rPr lang="en-US" sz="1600" u="sng" dirty="0" smtClean="0">
                <a:solidFill>
                  <a:srgbClr val="000000"/>
                </a:solidFill>
                <a:latin typeface="Arial"/>
              </a:rPr>
              <a:t>MQ-1b</a:t>
            </a:r>
          </a:p>
          <a:p>
            <a:pPr algn="ctr" fontAlgn="auto">
              <a:spcBef>
                <a:spcPts val="0"/>
              </a:spcBef>
              <a:spcAft>
                <a:spcPts val="0"/>
              </a:spcAft>
            </a:pPr>
            <a:r>
              <a:rPr lang="en-US" sz="1600" b="0" dirty="0" smtClean="0">
                <a:solidFill>
                  <a:srgbClr val="000000"/>
                </a:solidFill>
                <a:latin typeface="Arial"/>
              </a:rPr>
              <a:t>Fuel: 4gph (130kW) at best cruise</a:t>
            </a:r>
          </a:p>
          <a:p>
            <a:pPr algn="ctr" fontAlgn="auto">
              <a:spcBef>
                <a:spcPts val="0"/>
              </a:spcBef>
              <a:spcAft>
                <a:spcPts val="0"/>
              </a:spcAft>
            </a:pPr>
            <a:r>
              <a:rPr lang="en-US" sz="1600" b="0" dirty="0" smtClean="0">
                <a:solidFill>
                  <a:srgbClr val="000000"/>
                </a:solidFill>
                <a:latin typeface="Arial"/>
              </a:rPr>
              <a:t>Endurance: 24 hours</a:t>
            </a:r>
          </a:p>
          <a:p>
            <a:pPr algn="ctr" fontAlgn="auto">
              <a:spcBef>
                <a:spcPts val="0"/>
              </a:spcBef>
              <a:spcAft>
                <a:spcPts val="0"/>
              </a:spcAft>
            </a:pPr>
            <a:r>
              <a:rPr lang="en-US" sz="1600" b="0" dirty="0" smtClean="0">
                <a:solidFill>
                  <a:srgbClr val="000000"/>
                </a:solidFill>
                <a:latin typeface="Arial"/>
              </a:rPr>
              <a:t>Ops Tempo: 300 hrs/month</a:t>
            </a:r>
          </a:p>
          <a:p>
            <a:pPr algn="ctr" fontAlgn="auto">
              <a:spcBef>
                <a:spcPts val="0"/>
              </a:spcBef>
              <a:spcAft>
                <a:spcPts val="0"/>
              </a:spcAft>
            </a:pPr>
            <a:r>
              <a:rPr lang="en-US" sz="1600" b="0" dirty="0" smtClean="0">
                <a:solidFill>
                  <a:srgbClr val="000000"/>
                </a:solidFill>
                <a:latin typeface="Arial"/>
              </a:rPr>
              <a:t>Strike Capability: 2</a:t>
            </a:r>
          </a:p>
          <a:p>
            <a:pPr algn="ctr" fontAlgn="auto">
              <a:spcBef>
                <a:spcPts val="0"/>
              </a:spcBef>
              <a:spcAft>
                <a:spcPts val="0"/>
              </a:spcAft>
            </a:pPr>
            <a:endParaRPr lang="en-US" sz="1600" dirty="0">
              <a:solidFill>
                <a:srgbClr val="000000"/>
              </a:solidFill>
              <a:latin typeface="Arial"/>
            </a:endParaRPr>
          </a:p>
          <a:p>
            <a:pPr algn="ctr"/>
            <a:r>
              <a:rPr lang="en-US" sz="1600" dirty="0"/>
              <a:t>360,000 </a:t>
            </a:r>
            <a:r>
              <a:rPr lang="en-US" sz="1600" dirty="0" err="1"/>
              <a:t>hrs</a:t>
            </a:r>
            <a:endParaRPr lang="en-US" sz="1600" dirty="0"/>
          </a:p>
          <a:p>
            <a:pPr algn="ctr"/>
            <a:r>
              <a:rPr lang="en-US" sz="1600" dirty="0"/>
              <a:t>1,500,000 </a:t>
            </a:r>
            <a:r>
              <a:rPr lang="en-US" sz="1600" dirty="0" smtClean="0"/>
              <a:t>gallons</a:t>
            </a:r>
          </a:p>
          <a:p>
            <a:pPr algn="ctr"/>
            <a:r>
              <a:rPr lang="en-US" sz="1600" dirty="0" smtClean="0"/>
              <a:t>(4 </a:t>
            </a:r>
            <a:r>
              <a:rPr lang="en-US" sz="1600" dirty="0" err="1"/>
              <a:t>gphr</a:t>
            </a:r>
            <a:r>
              <a:rPr lang="en-US" sz="1600" dirty="0"/>
              <a:t>)</a:t>
            </a:r>
          </a:p>
          <a:p>
            <a:pPr algn="ctr" fontAlgn="auto">
              <a:spcBef>
                <a:spcPts val="0"/>
              </a:spcBef>
              <a:spcAft>
                <a:spcPts val="0"/>
              </a:spcAft>
            </a:pPr>
            <a:endParaRPr lang="en-US" sz="1600" b="0" dirty="0" smtClean="0">
              <a:solidFill>
                <a:srgbClr val="000000"/>
              </a:solidFill>
              <a:latin typeface="Arial"/>
            </a:endParaRPr>
          </a:p>
          <a:p>
            <a:pPr algn="ctr" fontAlgn="auto">
              <a:spcBef>
                <a:spcPts val="0"/>
              </a:spcBef>
              <a:spcAft>
                <a:spcPts val="0"/>
              </a:spcAft>
            </a:pPr>
            <a:endParaRPr lang="en-US" sz="1600" b="0" dirty="0" smtClean="0">
              <a:solidFill>
                <a:srgbClr val="000000"/>
              </a:solidFill>
              <a:latin typeface="Arial"/>
            </a:endParaRPr>
          </a:p>
          <a:p>
            <a:pPr algn="ctr" fontAlgn="auto">
              <a:spcBef>
                <a:spcPts val="0"/>
              </a:spcBef>
              <a:spcAft>
                <a:spcPts val="0"/>
              </a:spcAft>
            </a:pPr>
            <a:endParaRPr lang="en-US" sz="1600" b="0" dirty="0">
              <a:solidFill>
                <a:srgbClr val="000000"/>
              </a:solidFill>
              <a:latin typeface="Arial"/>
            </a:endParaRPr>
          </a:p>
        </p:txBody>
      </p:sp>
      <p:pic>
        <p:nvPicPr>
          <p:cNvPr id="1705988" name="Picture 4" descr="http://upload.wikimedia.org/wikipedia/commons/thumb/7/75/081131-F-7734Q-001.jpg/300px-081131-F-7734Q-001.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3165" y="1299172"/>
            <a:ext cx="2857500" cy="1895476"/>
          </a:xfrm>
          <a:prstGeom prst="rect">
            <a:avLst/>
          </a:prstGeom>
          <a:noFill/>
        </p:spPr>
      </p:pic>
      <p:sp>
        <p:nvSpPr>
          <p:cNvPr id="2" name="TextBox 1"/>
          <p:cNvSpPr txBox="1"/>
          <p:nvPr/>
        </p:nvSpPr>
        <p:spPr>
          <a:xfrm>
            <a:off x="83320" y="942978"/>
            <a:ext cx="4582510" cy="369332"/>
          </a:xfrm>
          <a:prstGeom prst="rect">
            <a:avLst/>
          </a:prstGeom>
          <a:noFill/>
        </p:spPr>
        <p:txBody>
          <a:bodyPr wrap="square" rtlCol="0">
            <a:spAutoFit/>
          </a:bodyPr>
          <a:lstStyle/>
          <a:p>
            <a:r>
              <a:rPr lang="en-US" dirty="0" smtClean="0"/>
              <a:t>Formerly the Cheapest Combat Air Patrol</a:t>
            </a:r>
            <a:endParaRPr lang="en-US" dirty="0"/>
          </a:p>
        </p:txBody>
      </p:sp>
      <p:sp>
        <p:nvSpPr>
          <p:cNvPr id="11" name="TextBox 10"/>
          <p:cNvSpPr txBox="1"/>
          <p:nvPr/>
        </p:nvSpPr>
        <p:spPr>
          <a:xfrm>
            <a:off x="5877910" y="929840"/>
            <a:ext cx="3212987" cy="369332"/>
          </a:xfrm>
          <a:prstGeom prst="rect">
            <a:avLst/>
          </a:prstGeom>
          <a:noFill/>
        </p:spPr>
        <p:txBody>
          <a:bodyPr wrap="square" rtlCol="0">
            <a:spAutoFit/>
          </a:bodyPr>
          <a:lstStyle/>
          <a:p>
            <a:r>
              <a:rPr lang="en-US" dirty="0" smtClean="0"/>
              <a:t>Cheaper Combat Air Patrol</a:t>
            </a:r>
            <a:endParaRPr lang="en-US" dirty="0"/>
          </a:p>
        </p:txBody>
      </p:sp>
    </p:spTree>
    <p:extLst>
      <p:ext uri="{BB962C8B-B14F-4D97-AF65-F5344CB8AC3E}">
        <p14:creationId xmlns:p14="http://schemas.microsoft.com/office/powerpoint/2010/main" val="394757684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p:cNvSpPr>
            <a:spLocks noGrp="1" noChangeArrowheads="1"/>
          </p:cNvSpPr>
          <p:nvPr>
            <p:ph type="title"/>
          </p:nvPr>
        </p:nvSpPr>
        <p:spPr>
          <a:xfrm>
            <a:off x="1398513" y="167181"/>
            <a:ext cx="6248400" cy="981075"/>
          </a:xfrm>
        </p:spPr>
        <p:txBody>
          <a:bodyPr lIns="82058" tIns="41029" rIns="82058" bIns="41029" anchor="ctr" anchorCtr="0">
            <a:normAutofit/>
          </a:bodyPr>
          <a:lstStyle/>
          <a:p>
            <a:pPr eaLnBrk="1" hangingPunct="1"/>
            <a:r>
              <a:rPr lang="en-US" sz="4800" dirty="0" smtClean="0"/>
              <a:t>MQ-1b Case Study</a:t>
            </a:r>
            <a:endParaRPr lang="en-US" sz="3200" dirty="0" smtClean="0">
              <a:solidFill>
                <a:schemeClr val="tx1"/>
              </a:solidFill>
            </a:endParaRPr>
          </a:p>
        </p:txBody>
      </p:sp>
      <p:sp>
        <p:nvSpPr>
          <p:cNvPr id="14" name="TextBox 13"/>
          <p:cNvSpPr txBox="1"/>
          <p:nvPr/>
        </p:nvSpPr>
        <p:spPr>
          <a:xfrm>
            <a:off x="956441" y="1419263"/>
            <a:ext cx="3896495" cy="5016758"/>
          </a:xfrm>
          <a:prstGeom prst="rect">
            <a:avLst/>
          </a:prstGeom>
          <a:noFill/>
        </p:spPr>
        <p:txBody>
          <a:bodyPr wrap="square" rtlCol="0">
            <a:spAutoFit/>
          </a:bodyPr>
          <a:lstStyle/>
          <a:p>
            <a:pPr algn="ctr" fontAlgn="auto">
              <a:spcBef>
                <a:spcPts val="0"/>
              </a:spcBef>
              <a:spcAft>
                <a:spcPts val="0"/>
              </a:spcAft>
            </a:pPr>
            <a:r>
              <a:rPr lang="en-US" sz="1600" b="1" dirty="0" smtClean="0">
                <a:solidFill>
                  <a:srgbClr val="000000"/>
                </a:solidFill>
                <a:latin typeface="Arial"/>
              </a:rPr>
              <a:t>Takeoff/</a:t>
            </a:r>
            <a:r>
              <a:rPr lang="en-US" sz="1600" b="1" dirty="0" err="1" smtClean="0">
                <a:solidFill>
                  <a:srgbClr val="000000"/>
                </a:solidFill>
                <a:latin typeface="Arial"/>
              </a:rPr>
              <a:t>Climbout</a:t>
            </a:r>
            <a:r>
              <a:rPr lang="en-US" sz="1600" b="1" dirty="0" smtClean="0">
                <a:solidFill>
                  <a:srgbClr val="000000"/>
                </a:solidFill>
                <a:latin typeface="Arial"/>
              </a:rPr>
              <a:t> 100kW</a:t>
            </a:r>
          </a:p>
          <a:p>
            <a:pPr algn="ctr" fontAlgn="auto">
              <a:spcBef>
                <a:spcPts val="0"/>
              </a:spcBef>
              <a:spcAft>
                <a:spcPts val="0"/>
              </a:spcAft>
            </a:pPr>
            <a:r>
              <a:rPr lang="en-US" sz="1600" b="1" dirty="0" smtClean="0">
                <a:solidFill>
                  <a:srgbClr val="000000"/>
                </a:solidFill>
                <a:latin typeface="Arial"/>
              </a:rPr>
              <a:t>Cruise on 40kW</a:t>
            </a:r>
          </a:p>
          <a:p>
            <a:pPr algn="ctr" fontAlgn="auto">
              <a:spcBef>
                <a:spcPts val="0"/>
              </a:spcBef>
              <a:spcAft>
                <a:spcPts val="0"/>
              </a:spcAft>
            </a:pPr>
            <a:endParaRPr lang="en-US" sz="1600" b="1" dirty="0" smtClean="0">
              <a:solidFill>
                <a:srgbClr val="000000"/>
              </a:solidFill>
              <a:latin typeface="Arial"/>
            </a:endParaRPr>
          </a:p>
          <a:p>
            <a:pPr algn="ctr" fontAlgn="auto">
              <a:spcBef>
                <a:spcPts val="0"/>
              </a:spcBef>
              <a:spcAft>
                <a:spcPts val="0"/>
              </a:spcAft>
            </a:pPr>
            <a:r>
              <a:rPr lang="en-US" sz="1600" b="1" dirty="0">
                <a:solidFill>
                  <a:srgbClr val="000000"/>
                </a:solidFill>
                <a:latin typeface="Arial"/>
              </a:rPr>
              <a:t>Internal Combustion Engine:</a:t>
            </a:r>
          </a:p>
          <a:p>
            <a:pPr algn="ctr" fontAlgn="auto">
              <a:spcBef>
                <a:spcPts val="0"/>
              </a:spcBef>
              <a:spcAft>
                <a:spcPts val="0"/>
              </a:spcAft>
            </a:pPr>
            <a:r>
              <a:rPr lang="en-US" sz="1600" b="1" dirty="0" smtClean="0">
                <a:solidFill>
                  <a:srgbClr val="000000"/>
                </a:solidFill>
                <a:latin typeface="Arial"/>
              </a:rPr>
              <a:t>200 </a:t>
            </a:r>
            <a:r>
              <a:rPr lang="en-US" sz="1600" b="1" dirty="0" err="1" smtClean="0">
                <a:solidFill>
                  <a:srgbClr val="000000"/>
                </a:solidFill>
                <a:latin typeface="Arial"/>
              </a:rPr>
              <a:t>lbs</a:t>
            </a:r>
            <a:endParaRPr lang="en-US" sz="1600" b="1" dirty="0">
              <a:solidFill>
                <a:srgbClr val="000000"/>
              </a:solidFill>
              <a:latin typeface="Arial"/>
            </a:endParaRPr>
          </a:p>
          <a:p>
            <a:pPr algn="ctr" fontAlgn="auto">
              <a:spcBef>
                <a:spcPts val="0"/>
              </a:spcBef>
              <a:spcAft>
                <a:spcPts val="0"/>
              </a:spcAft>
            </a:pPr>
            <a:r>
              <a:rPr lang="en-US" sz="1600" b="1" dirty="0">
                <a:solidFill>
                  <a:srgbClr val="000000"/>
                </a:solidFill>
                <a:latin typeface="Arial"/>
              </a:rPr>
              <a:t>~30% efficient</a:t>
            </a:r>
          </a:p>
          <a:p>
            <a:pPr algn="ctr" fontAlgn="auto">
              <a:spcBef>
                <a:spcPts val="0"/>
              </a:spcBef>
              <a:spcAft>
                <a:spcPts val="0"/>
              </a:spcAft>
            </a:pPr>
            <a:r>
              <a:rPr lang="en-US" sz="1600" b="1" dirty="0">
                <a:solidFill>
                  <a:srgbClr val="000000"/>
                </a:solidFill>
                <a:latin typeface="Arial"/>
              </a:rPr>
              <a:t>1080 </a:t>
            </a:r>
            <a:r>
              <a:rPr lang="en-US" sz="1600" b="1" dirty="0" err="1">
                <a:solidFill>
                  <a:srgbClr val="000000"/>
                </a:solidFill>
                <a:latin typeface="Arial"/>
              </a:rPr>
              <a:t>hr</a:t>
            </a:r>
            <a:r>
              <a:rPr lang="en-US" sz="1600" b="1" dirty="0">
                <a:solidFill>
                  <a:srgbClr val="000000"/>
                </a:solidFill>
                <a:latin typeface="Arial"/>
              </a:rPr>
              <a:t> rated </a:t>
            </a:r>
            <a:r>
              <a:rPr lang="en-US" sz="1600" b="1" dirty="0" smtClean="0">
                <a:solidFill>
                  <a:srgbClr val="000000"/>
                </a:solidFill>
                <a:latin typeface="Arial"/>
              </a:rPr>
              <a:t>life (4 engines/year!)</a:t>
            </a:r>
            <a:endParaRPr lang="en-US" sz="1600" b="1" dirty="0">
              <a:solidFill>
                <a:srgbClr val="000000"/>
              </a:solidFill>
              <a:latin typeface="Arial"/>
            </a:endParaRPr>
          </a:p>
          <a:p>
            <a:pPr algn="ctr" fontAlgn="auto">
              <a:spcBef>
                <a:spcPts val="0"/>
              </a:spcBef>
              <a:spcAft>
                <a:spcPts val="0"/>
              </a:spcAft>
            </a:pPr>
            <a:r>
              <a:rPr lang="en-US" sz="1600" b="1" dirty="0">
                <a:solidFill>
                  <a:srgbClr val="000000"/>
                </a:solidFill>
                <a:latin typeface="Arial"/>
              </a:rPr>
              <a:t>50 </a:t>
            </a:r>
            <a:r>
              <a:rPr lang="en-US" sz="1600" b="1" dirty="0" err="1">
                <a:solidFill>
                  <a:srgbClr val="000000"/>
                </a:solidFill>
                <a:latin typeface="Arial"/>
              </a:rPr>
              <a:t>hr</a:t>
            </a:r>
            <a:r>
              <a:rPr lang="en-US" sz="1600" b="1" dirty="0">
                <a:solidFill>
                  <a:srgbClr val="000000"/>
                </a:solidFill>
                <a:latin typeface="Arial"/>
              </a:rPr>
              <a:t> maintenance cycles</a:t>
            </a:r>
          </a:p>
          <a:p>
            <a:pPr algn="ctr" fontAlgn="auto">
              <a:spcBef>
                <a:spcPts val="0"/>
              </a:spcBef>
              <a:spcAft>
                <a:spcPts val="0"/>
              </a:spcAft>
            </a:pPr>
            <a:r>
              <a:rPr lang="en-US" sz="1600" b="1" dirty="0">
                <a:solidFill>
                  <a:srgbClr val="000000"/>
                </a:solidFill>
                <a:latin typeface="Arial"/>
              </a:rPr>
              <a:t>360 </a:t>
            </a:r>
            <a:r>
              <a:rPr lang="en-US" sz="1600" b="1" dirty="0" err="1">
                <a:solidFill>
                  <a:srgbClr val="000000"/>
                </a:solidFill>
                <a:latin typeface="Arial"/>
              </a:rPr>
              <a:t>hr</a:t>
            </a:r>
            <a:r>
              <a:rPr lang="en-US" sz="1600" b="1" dirty="0">
                <a:solidFill>
                  <a:srgbClr val="000000"/>
                </a:solidFill>
                <a:latin typeface="Arial"/>
              </a:rPr>
              <a:t> overhaul </a:t>
            </a:r>
            <a:r>
              <a:rPr lang="en-US" sz="1600" b="1" dirty="0" smtClean="0">
                <a:solidFill>
                  <a:srgbClr val="000000"/>
                </a:solidFill>
                <a:latin typeface="Arial"/>
              </a:rPr>
              <a:t>cycle (1/month!!)</a:t>
            </a:r>
            <a:endParaRPr lang="en-US" sz="1600" b="1" dirty="0">
              <a:solidFill>
                <a:srgbClr val="000000"/>
              </a:solidFill>
              <a:latin typeface="Arial"/>
            </a:endParaRPr>
          </a:p>
          <a:p>
            <a:pPr algn="ctr" fontAlgn="auto">
              <a:spcBef>
                <a:spcPts val="0"/>
              </a:spcBef>
              <a:spcAft>
                <a:spcPts val="0"/>
              </a:spcAft>
            </a:pPr>
            <a:r>
              <a:rPr lang="en-US" sz="1600" b="1" dirty="0">
                <a:solidFill>
                  <a:srgbClr val="000000"/>
                </a:solidFill>
                <a:latin typeface="Arial"/>
              </a:rPr>
              <a:t>250 </a:t>
            </a:r>
            <a:r>
              <a:rPr lang="en-US" sz="1600" b="1" dirty="0" err="1">
                <a:solidFill>
                  <a:srgbClr val="000000"/>
                </a:solidFill>
                <a:latin typeface="Arial"/>
              </a:rPr>
              <a:t>hr</a:t>
            </a:r>
            <a:r>
              <a:rPr lang="en-US" sz="1600" b="1" dirty="0">
                <a:solidFill>
                  <a:srgbClr val="000000"/>
                </a:solidFill>
                <a:latin typeface="Arial"/>
              </a:rPr>
              <a:t> </a:t>
            </a:r>
            <a:r>
              <a:rPr lang="en-US" sz="1600" b="1" dirty="0" smtClean="0">
                <a:solidFill>
                  <a:srgbClr val="000000"/>
                </a:solidFill>
                <a:latin typeface="Arial"/>
              </a:rPr>
              <a:t>MTBF (&gt; 1/month!!!)</a:t>
            </a:r>
            <a:endParaRPr lang="en-US" sz="1600" b="1" dirty="0">
              <a:solidFill>
                <a:srgbClr val="000000"/>
              </a:solidFill>
              <a:latin typeface="Arial"/>
            </a:endParaRPr>
          </a:p>
          <a:p>
            <a:pPr algn="ctr" fontAlgn="auto">
              <a:spcBef>
                <a:spcPts val="0"/>
              </a:spcBef>
              <a:spcAft>
                <a:spcPts val="0"/>
              </a:spcAft>
            </a:pPr>
            <a:endParaRPr lang="en-US" sz="1600" b="1" dirty="0" smtClean="0">
              <a:solidFill>
                <a:srgbClr val="000000"/>
              </a:solidFill>
              <a:latin typeface="Arial"/>
            </a:endParaRPr>
          </a:p>
          <a:p>
            <a:pPr algn="ctr" fontAlgn="auto">
              <a:spcBef>
                <a:spcPts val="0"/>
              </a:spcBef>
              <a:spcAft>
                <a:spcPts val="0"/>
              </a:spcAft>
            </a:pPr>
            <a:endParaRPr lang="en-US" sz="1600" b="1" dirty="0" smtClean="0">
              <a:solidFill>
                <a:srgbClr val="000000"/>
              </a:solidFill>
              <a:latin typeface="Arial"/>
            </a:endParaRPr>
          </a:p>
          <a:p>
            <a:pPr algn="ctr" fontAlgn="auto">
              <a:spcBef>
                <a:spcPts val="0"/>
              </a:spcBef>
              <a:spcAft>
                <a:spcPts val="0"/>
              </a:spcAft>
            </a:pPr>
            <a:r>
              <a:rPr lang="en-US" sz="1600" b="1" dirty="0" smtClean="0">
                <a:solidFill>
                  <a:srgbClr val="000000"/>
                </a:solidFill>
                <a:latin typeface="Arial"/>
              </a:rPr>
              <a:t>Fuel: 10 </a:t>
            </a:r>
            <a:r>
              <a:rPr lang="en-US" sz="1600" b="1" dirty="0" err="1" smtClean="0">
                <a:solidFill>
                  <a:srgbClr val="000000"/>
                </a:solidFill>
                <a:latin typeface="Arial"/>
              </a:rPr>
              <a:t>gph</a:t>
            </a:r>
            <a:r>
              <a:rPr lang="en-US" sz="1600" b="1" dirty="0" smtClean="0">
                <a:solidFill>
                  <a:srgbClr val="000000"/>
                </a:solidFill>
                <a:latin typeface="Arial"/>
              </a:rPr>
              <a:t> takeoff/</a:t>
            </a:r>
            <a:r>
              <a:rPr lang="en-US" sz="1600" b="1" dirty="0" err="1" smtClean="0">
                <a:solidFill>
                  <a:srgbClr val="000000"/>
                </a:solidFill>
                <a:latin typeface="Arial"/>
              </a:rPr>
              <a:t>climbout</a:t>
            </a:r>
            <a:r>
              <a:rPr lang="en-US" sz="1600" b="1" dirty="0" smtClean="0">
                <a:solidFill>
                  <a:srgbClr val="000000"/>
                </a:solidFill>
                <a:latin typeface="Arial"/>
              </a:rPr>
              <a:t> for 1 </a:t>
            </a:r>
            <a:r>
              <a:rPr lang="en-US" sz="1600" b="1" dirty="0" err="1" smtClean="0">
                <a:solidFill>
                  <a:srgbClr val="000000"/>
                </a:solidFill>
                <a:latin typeface="Arial"/>
              </a:rPr>
              <a:t>hr</a:t>
            </a:r>
            <a:endParaRPr lang="en-US" sz="1600" b="1" dirty="0" smtClean="0">
              <a:solidFill>
                <a:srgbClr val="000000"/>
              </a:solidFill>
              <a:latin typeface="Arial"/>
            </a:endParaRPr>
          </a:p>
          <a:p>
            <a:pPr algn="ctr" fontAlgn="auto">
              <a:spcBef>
                <a:spcPts val="0"/>
              </a:spcBef>
              <a:spcAft>
                <a:spcPts val="0"/>
              </a:spcAft>
            </a:pPr>
            <a:r>
              <a:rPr lang="en-US" sz="1600" b="1" dirty="0" smtClean="0">
                <a:solidFill>
                  <a:srgbClr val="000000"/>
                </a:solidFill>
                <a:latin typeface="Arial"/>
              </a:rPr>
              <a:t>4gph cruise for 24hrs</a:t>
            </a:r>
          </a:p>
          <a:p>
            <a:pPr algn="ctr" fontAlgn="auto">
              <a:spcBef>
                <a:spcPts val="0"/>
              </a:spcBef>
              <a:spcAft>
                <a:spcPts val="0"/>
              </a:spcAft>
            </a:pPr>
            <a:endParaRPr lang="en-US" sz="1600" b="1" dirty="0" smtClean="0">
              <a:solidFill>
                <a:srgbClr val="000000"/>
              </a:solidFill>
              <a:latin typeface="Arial"/>
            </a:endParaRPr>
          </a:p>
          <a:p>
            <a:pPr algn="ctr" fontAlgn="auto">
              <a:spcBef>
                <a:spcPts val="0"/>
              </a:spcBef>
              <a:spcAft>
                <a:spcPts val="0"/>
              </a:spcAft>
            </a:pPr>
            <a:r>
              <a:rPr lang="en-US" sz="1600" b="1" dirty="0" smtClean="0">
                <a:solidFill>
                  <a:srgbClr val="000000"/>
                </a:solidFill>
                <a:latin typeface="Arial"/>
              </a:rPr>
              <a:t>Total Fuel ~600 </a:t>
            </a:r>
            <a:r>
              <a:rPr lang="en-US" sz="1600" b="1" dirty="0" err="1" smtClean="0">
                <a:solidFill>
                  <a:srgbClr val="000000"/>
                </a:solidFill>
                <a:latin typeface="Arial"/>
              </a:rPr>
              <a:t>lb</a:t>
            </a:r>
            <a:endParaRPr lang="en-US" sz="1600" b="1" dirty="0" smtClean="0">
              <a:solidFill>
                <a:srgbClr val="000000"/>
              </a:solidFill>
              <a:latin typeface="Arial"/>
            </a:endParaRPr>
          </a:p>
          <a:p>
            <a:pPr algn="ctr" fontAlgn="auto">
              <a:spcBef>
                <a:spcPts val="0"/>
              </a:spcBef>
              <a:spcAft>
                <a:spcPts val="0"/>
              </a:spcAft>
            </a:pPr>
            <a:endParaRPr lang="en-US" sz="1600" b="1" dirty="0" smtClean="0">
              <a:solidFill>
                <a:srgbClr val="000000"/>
              </a:solidFill>
              <a:latin typeface="Arial"/>
            </a:endParaRPr>
          </a:p>
          <a:p>
            <a:pPr algn="ctr" fontAlgn="auto">
              <a:spcBef>
                <a:spcPts val="0"/>
              </a:spcBef>
              <a:spcAft>
                <a:spcPts val="0"/>
              </a:spcAft>
            </a:pPr>
            <a:r>
              <a:rPr lang="en-US" sz="1600" b="1" dirty="0" smtClean="0">
                <a:solidFill>
                  <a:srgbClr val="000000"/>
                </a:solidFill>
                <a:latin typeface="Arial"/>
              </a:rPr>
              <a:t>Propulsion and Fuel</a:t>
            </a:r>
          </a:p>
          <a:p>
            <a:pPr algn="ctr" fontAlgn="auto">
              <a:spcBef>
                <a:spcPts val="0"/>
              </a:spcBef>
              <a:spcAft>
                <a:spcPts val="0"/>
              </a:spcAft>
            </a:pPr>
            <a:r>
              <a:rPr lang="en-US" sz="1600" b="1" dirty="0" smtClean="0">
                <a:solidFill>
                  <a:srgbClr val="000000"/>
                </a:solidFill>
                <a:latin typeface="Arial"/>
              </a:rPr>
              <a:t>~800 </a:t>
            </a:r>
            <a:r>
              <a:rPr lang="en-US" sz="1600" b="1" dirty="0" err="1" smtClean="0">
                <a:solidFill>
                  <a:srgbClr val="000000"/>
                </a:solidFill>
                <a:latin typeface="Arial"/>
              </a:rPr>
              <a:t>lb</a:t>
            </a:r>
            <a:endParaRPr lang="en-US" sz="1600" b="1" dirty="0">
              <a:solidFill>
                <a:srgbClr val="000000"/>
              </a:solidFill>
              <a:latin typeface="Arial"/>
            </a:endParaRPr>
          </a:p>
          <a:p>
            <a:pPr algn="ctr" fontAlgn="auto">
              <a:spcBef>
                <a:spcPts val="0"/>
              </a:spcBef>
              <a:spcAft>
                <a:spcPts val="0"/>
              </a:spcAft>
            </a:pPr>
            <a:endParaRPr lang="en-US" sz="1600" b="1" dirty="0" smtClean="0">
              <a:solidFill>
                <a:srgbClr val="000000"/>
              </a:solidFill>
              <a:latin typeface="Arial"/>
            </a:endParaRPr>
          </a:p>
        </p:txBody>
      </p:sp>
      <p:pic>
        <p:nvPicPr>
          <p:cNvPr id="1705988" name="Picture 4" descr="http://upload.wikimedia.org/wikipedia/commons/thumb/7/75/081131-F-7734Q-001.jpg/300px-081131-F-7734Q-001.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2893" y="2032166"/>
            <a:ext cx="2857500" cy="1895476"/>
          </a:xfrm>
          <a:prstGeom prst="rect">
            <a:avLst/>
          </a:prstGeom>
          <a:noFill/>
        </p:spPr>
      </p:pic>
    </p:spTree>
    <p:extLst>
      <p:ext uri="{BB962C8B-B14F-4D97-AF65-F5344CB8AC3E}">
        <p14:creationId xmlns:p14="http://schemas.microsoft.com/office/powerpoint/2010/main" val="62448336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26"/>
          <p:cNvSpPr>
            <a:spLocks noGrp="1" noChangeArrowheads="1"/>
          </p:cNvSpPr>
          <p:nvPr>
            <p:ph type="title"/>
          </p:nvPr>
        </p:nvSpPr>
        <p:spPr>
          <a:xfrm>
            <a:off x="1341120" y="275913"/>
            <a:ext cx="6248400" cy="981075"/>
          </a:xfrm>
        </p:spPr>
        <p:txBody>
          <a:bodyPr lIns="82058" tIns="41029" rIns="82058" bIns="41029" anchor="ctr" anchorCtr="0">
            <a:normAutofit fontScale="90000"/>
          </a:bodyPr>
          <a:lstStyle/>
          <a:p>
            <a:pPr eaLnBrk="1" hangingPunct="1"/>
            <a:r>
              <a:rPr lang="en-US" sz="4800" dirty="0" smtClean="0"/>
              <a:t>Predator Airframe Hits 20,000 </a:t>
            </a:r>
            <a:r>
              <a:rPr lang="en-US" sz="4800" dirty="0" err="1" smtClean="0"/>
              <a:t>hrs</a:t>
            </a:r>
            <a:endParaRPr lang="en-US" sz="3200" dirty="0" smtClean="0">
              <a:solidFill>
                <a:schemeClr val="tx1"/>
              </a:solidFill>
            </a:endParaRPr>
          </a:p>
        </p:txBody>
      </p:sp>
      <p:sp>
        <p:nvSpPr>
          <p:cNvPr id="14" name="TextBox 13"/>
          <p:cNvSpPr txBox="1"/>
          <p:nvPr/>
        </p:nvSpPr>
        <p:spPr>
          <a:xfrm>
            <a:off x="3618304" y="1451572"/>
            <a:ext cx="4964863" cy="6247864"/>
          </a:xfrm>
          <a:prstGeom prst="rect">
            <a:avLst/>
          </a:prstGeom>
          <a:noFill/>
        </p:spPr>
        <p:txBody>
          <a:bodyPr wrap="square" rtlCol="0">
            <a:spAutoFit/>
          </a:bodyPr>
          <a:lstStyle/>
          <a:p>
            <a:pPr algn="ctr" fontAlgn="auto">
              <a:spcBef>
                <a:spcPts val="0"/>
              </a:spcBef>
              <a:spcAft>
                <a:spcPts val="0"/>
              </a:spcAft>
            </a:pPr>
            <a:r>
              <a:rPr lang="en-US" sz="2000" b="1" dirty="0" smtClean="0">
                <a:solidFill>
                  <a:srgbClr val="000000"/>
                </a:solidFill>
                <a:latin typeface="Arial"/>
              </a:rPr>
              <a:t>80,000 gallons of fuel</a:t>
            </a:r>
          </a:p>
          <a:p>
            <a:pPr algn="ctr" fontAlgn="auto">
              <a:spcBef>
                <a:spcPts val="0"/>
              </a:spcBef>
              <a:spcAft>
                <a:spcPts val="0"/>
              </a:spcAft>
            </a:pPr>
            <a:r>
              <a:rPr lang="en-US" sz="2000" b="1" dirty="0" smtClean="0">
                <a:solidFill>
                  <a:srgbClr val="000000"/>
                </a:solidFill>
                <a:latin typeface="Arial"/>
              </a:rPr>
              <a:t>$1.3M in gas at shipping terminal</a:t>
            </a:r>
          </a:p>
          <a:p>
            <a:pPr algn="ctr" fontAlgn="auto">
              <a:spcBef>
                <a:spcPts val="0"/>
              </a:spcBef>
              <a:spcAft>
                <a:spcPts val="0"/>
              </a:spcAft>
            </a:pPr>
            <a:r>
              <a:rPr lang="en-US" sz="2000" b="1" dirty="0" smtClean="0">
                <a:solidFill>
                  <a:srgbClr val="000000"/>
                </a:solidFill>
                <a:latin typeface="Arial"/>
              </a:rPr>
              <a:t>plus delivery to point-of-issue</a:t>
            </a:r>
          </a:p>
          <a:p>
            <a:pPr algn="ctr" fontAlgn="auto">
              <a:spcBef>
                <a:spcPts val="0"/>
              </a:spcBef>
              <a:spcAft>
                <a:spcPts val="0"/>
              </a:spcAft>
            </a:pPr>
            <a:endParaRPr lang="en-US" sz="2000" b="1" dirty="0" smtClean="0">
              <a:solidFill>
                <a:srgbClr val="000000"/>
              </a:solidFill>
              <a:latin typeface="Arial"/>
            </a:endParaRPr>
          </a:p>
          <a:p>
            <a:pPr algn="ctr" fontAlgn="auto">
              <a:spcBef>
                <a:spcPts val="0"/>
              </a:spcBef>
              <a:spcAft>
                <a:spcPts val="0"/>
              </a:spcAft>
            </a:pPr>
            <a:r>
              <a:rPr lang="en-US" sz="2000" b="1" dirty="0" smtClean="0">
                <a:solidFill>
                  <a:srgbClr val="000000"/>
                </a:solidFill>
                <a:latin typeface="Arial"/>
              </a:rPr>
              <a:t>Over 500 takeoffs/landings</a:t>
            </a:r>
            <a:endParaRPr lang="en-US" sz="2000" b="1" dirty="0">
              <a:solidFill>
                <a:srgbClr val="000000"/>
              </a:solidFill>
              <a:latin typeface="Arial"/>
            </a:endParaRPr>
          </a:p>
          <a:p>
            <a:pPr algn="ctr" fontAlgn="auto">
              <a:spcBef>
                <a:spcPts val="0"/>
              </a:spcBef>
              <a:spcAft>
                <a:spcPts val="0"/>
              </a:spcAft>
            </a:pPr>
            <a:endParaRPr lang="en-US" sz="2000" b="1" dirty="0">
              <a:solidFill>
                <a:srgbClr val="000000"/>
              </a:solidFill>
              <a:latin typeface="Arial"/>
            </a:endParaRPr>
          </a:p>
          <a:p>
            <a:pPr algn="ctr"/>
            <a:r>
              <a:rPr lang="en-US" sz="2000" b="1" dirty="0" smtClean="0"/>
              <a:t>Over 30 engines</a:t>
            </a:r>
          </a:p>
          <a:p>
            <a:pPr algn="ctr"/>
            <a:r>
              <a:rPr lang="en-US" sz="2000" b="1" dirty="0" smtClean="0"/>
              <a:t>60 engine overhauls</a:t>
            </a:r>
          </a:p>
          <a:p>
            <a:pPr algn="ctr"/>
            <a:r>
              <a:rPr lang="en-US" sz="2000" b="1" u="sng" dirty="0" smtClean="0"/>
              <a:t>($5M+)</a:t>
            </a:r>
          </a:p>
          <a:p>
            <a:pPr algn="ctr"/>
            <a:endParaRPr lang="en-US" sz="2000" b="1" dirty="0"/>
          </a:p>
          <a:p>
            <a:pPr algn="ctr"/>
            <a:r>
              <a:rPr lang="en-US" sz="2000" b="1" dirty="0" smtClean="0"/>
              <a:t>Probably 100 turbochargers</a:t>
            </a:r>
          </a:p>
          <a:p>
            <a:pPr algn="ctr"/>
            <a:r>
              <a:rPr lang="en-US" sz="2000" b="1" u="sng" dirty="0" smtClean="0"/>
              <a:t>($1.5M+)</a:t>
            </a:r>
          </a:p>
          <a:p>
            <a:pPr algn="ctr"/>
            <a:endParaRPr lang="en-US" sz="2000" b="1" dirty="0"/>
          </a:p>
          <a:p>
            <a:pPr algn="ctr"/>
            <a:r>
              <a:rPr lang="en-US" sz="2000" b="1" dirty="0" smtClean="0"/>
              <a:t>Probably 50 ‘engine failures’</a:t>
            </a:r>
          </a:p>
          <a:p>
            <a:pPr algn="ctr"/>
            <a:endParaRPr lang="en-US" sz="2000" b="1" dirty="0" smtClean="0"/>
          </a:p>
          <a:p>
            <a:pPr algn="ctr"/>
            <a:endParaRPr lang="en-US" sz="2000" b="1" dirty="0"/>
          </a:p>
          <a:p>
            <a:pPr algn="ctr"/>
            <a:endParaRPr lang="en-US" sz="2000" b="1" dirty="0"/>
          </a:p>
          <a:p>
            <a:pPr algn="ctr" fontAlgn="auto">
              <a:spcBef>
                <a:spcPts val="0"/>
              </a:spcBef>
              <a:spcAft>
                <a:spcPts val="0"/>
              </a:spcAft>
            </a:pPr>
            <a:endParaRPr lang="en-US" sz="2000" b="1" dirty="0" smtClean="0">
              <a:solidFill>
                <a:srgbClr val="000000"/>
              </a:solidFill>
              <a:latin typeface="Arial"/>
            </a:endParaRPr>
          </a:p>
          <a:p>
            <a:pPr algn="ctr" fontAlgn="auto">
              <a:spcBef>
                <a:spcPts val="0"/>
              </a:spcBef>
              <a:spcAft>
                <a:spcPts val="0"/>
              </a:spcAft>
            </a:pPr>
            <a:endParaRPr lang="en-US" sz="2000" b="1" dirty="0" smtClean="0">
              <a:solidFill>
                <a:srgbClr val="000000"/>
              </a:solidFill>
              <a:latin typeface="Arial"/>
            </a:endParaRPr>
          </a:p>
          <a:p>
            <a:pPr algn="ctr" fontAlgn="auto">
              <a:spcBef>
                <a:spcPts val="0"/>
              </a:spcBef>
              <a:spcAft>
                <a:spcPts val="0"/>
              </a:spcAft>
            </a:pPr>
            <a:endParaRPr lang="en-US" sz="2000" b="1" dirty="0">
              <a:solidFill>
                <a:srgbClr val="000000"/>
              </a:solidFill>
              <a:latin typeface="Arial"/>
            </a:endParaRPr>
          </a:p>
        </p:txBody>
      </p:sp>
      <p:pic>
        <p:nvPicPr>
          <p:cNvPr id="1705988" name="Picture 4" descr="http://upload.wikimedia.org/wikipedia/commons/thumb/7/75/081131-F-7734Q-001.jpg/300px-081131-F-7734Q-001.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621" y="1536916"/>
            <a:ext cx="2857500" cy="1895476"/>
          </a:xfrm>
          <a:prstGeom prst="rect">
            <a:avLst/>
          </a:prstGeom>
          <a:noFill/>
        </p:spPr>
      </p:pic>
    </p:spTree>
    <p:extLst>
      <p:ext uri="{BB962C8B-B14F-4D97-AF65-F5344CB8AC3E}">
        <p14:creationId xmlns:p14="http://schemas.microsoft.com/office/powerpoint/2010/main" val="315801688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12" y="723900"/>
            <a:ext cx="9020175" cy="5410200"/>
          </a:xfrm>
          <a:prstGeom prst="rect">
            <a:avLst/>
          </a:prstGeom>
        </p:spPr>
      </p:pic>
    </p:spTree>
    <p:extLst>
      <p:ext uri="{BB962C8B-B14F-4D97-AF65-F5344CB8AC3E}">
        <p14:creationId xmlns:p14="http://schemas.microsoft.com/office/powerpoint/2010/main" val="223379854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3357048" y="3072073"/>
            <a:ext cx="1870945" cy="289528"/>
          </a:xfrm>
          <a:prstGeom prst="rect">
            <a:avLst/>
          </a:prstGeom>
          <a:solidFill>
            <a:schemeClr val="bg1"/>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 name="Title 3"/>
          <p:cNvSpPr>
            <a:spLocks noGrp="1"/>
          </p:cNvSpPr>
          <p:nvPr>
            <p:ph type="title"/>
          </p:nvPr>
        </p:nvSpPr>
        <p:spPr>
          <a:xfrm>
            <a:off x="1303726" y="44764"/>
            <a:ext cx="6146608" cy="1003844"/>
          </a:xfrm>
        </p:spPr>
        <p:txBody>
          <a:bodyPr/>
          <a:lstStyle/>
          <a:p>
            <a:r>
              <a:rPr lang="en-US" sz="2800" dirty="0" smtClean="0"/>
              <a:t>Conventional Turbine</a:t>
            </a:r>
            <a:endParaRPr lang="en-US" sz="2800" dirty="0"/>
          </a:p>
        </p:txBody>
      </p:sp>
      <p:grpSp>
        <p:nvGrpSpPr>
          <p:cNvPr id="10" name="Group 9"/>
          <p:cNvGrpSpPr>
            <a:grpSpLocks/>
          </p:cNvGrpSpPr>
          <p:nvPr/>
        </p:nvGrpSpPr>
        <p:grpSpPr bwMode="auto">
          <a:xfrm>
            <a:off x="2180520" y="2175102"/>
            <a:ext cx="3882007" cy="2527502"/>
            <a:chOff x="231779" y="348586"/>
            <a:chExt cx="990123" cy="470716"/>
          </a:xfrm>
        </p:grpSpPr>
      </p:grpSp>
      <p:sp>
        <p:nvSpPr>
          <p:cNvPr id="12" name="AutoShape 115"/>
          <p:cNvSpPr>
            <a:spLocks noChangeArrowheads="1"/>
          </p:cNvSpPr>
          <p:nvPr/>
        </p:nvSpPr>
        <p:spPr bwMode="auto">
          <a:xfrm rot="16200000">
            <a:off x="1696821" y="2681930"/>
            <a:ext cx="2018873" cy="105032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8000"/>
            </a:solidFill>
            <a:miter lim="800000"/>
            <a:headEnd/>
            <a:tailEnd/>
          </a:ln>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grpSp>
        <p:nvGrpSpPr>
          <p:cNvPr id="16" name="Group 15"/>
          <p:cNvGrpSpPr>
            <a:grpSpLocks/>
          </p:cNvGrpSpPr>
          <p:nvPr/>
        </p:nvGrpSpPr>
        <p:grpSpPr bwMode="auto">
          <a:xfrm>
            <a:off x="3432509" y="2175102"/>
            <a:ext cx="2630022" cy="2527502"/>
            <a:chOff x="551104" y="348586"/>
            <a:chExt cx="672942" cy="496948"/>
          </a:xfrm>
        </p:grpSpPr>
      </p:grpSp>
      <p:sp>
        <p:nvSpPr>
          <p:cNvPr id="40" name="TextBox 39"/>
          <p:cNvSpPr txBox="1"/>
          <p:nvPr/>
        </p:nvSpPr>
        <p:spPr>
          <a:xfrm>
            <a:off x="964055" y="4777099"/>
            <a:ext cx="1680232" cy="646331"/>
          </a:xfrm>
          <a:prstGeom prst="rect">
            <a:avLst/>
          </a:prstGeom>
          <a:noFill/>
        </p:spPr>
        <p:txBody>
          <a:bodyPr wrap="square" rtlCol="0">
            <a:spAutoFit/>
          </a:bodyPr>
          <a:lstStyle/>
          <a:p>
            <a:r>
              <a:rPr lang="en-US" b="1" dirty="0" smtClean="0">
                <a:solidFill>
                  <a:srgbClr val="008000"/>
                </a:solidFill>
              </a:rPr>
              <a:t>Compressor</a:t>
            </a:r>
          </a:p>
          <a:p>
            <a:r>
              <a:rPr lang="en-US" dirty="0" smtClean="0">
                <a:solidFill>
                  <a:srgbClr val="008000"/>
                </a:solidFill>
              </a:rPr>
              <a:t>(squeezes air)</a:t>
            </a:r>
          </a:p>
        </p:txBody>
      </p:sp>
      <p:sp>
        <p:nvSpPr>
          <p:cNvPr id="41" name="TextBox 40"/>
          <p:cNvSpPr txBox="1"/>
          <p:nvPr/>
        </p:nvSpPr>
        <p:spPr>
          <a:xfrm>
            <a:off x="4523226" y="4718426"/>
            <a:ext cx="2419056" cy="923330"/>
          </a:xfrm>
          <a:prstGeom prst="rect">
            <a:avLst/>
          </a:prstGeom>
          <a:noFill/>
        </p:spPr>
        <p:txBody>
          <a:bodyPr wrap="square" rtlCol="0">
            <a:spAutoFit/>
          </a:bodyPr>
          <a:lstStyle/>
          <a:p>
            <a:r>
              <a:rPr lang="en-US" b="1" dirty="0" smtClean="0">
                <a:solidFill>
                  <a:srgbClr val="008000"/>
                </a:solidFill>
              </a:rPr>
              <a:t>Turbine</a:t>
            </a:r>
            <a:r>
              <a:rPr lang="en-US" dirty="0" smtClean="0">
                <a:solidFill>
                  <a:srgbClr val="008000"/>
                </a:solidFill>
              </a:rPr>
              <a:t> (power extraction to drive compressor)</a:t>
            </a:r>
            <a:endParaRPr lang="en-US" dirty="0">
              <a:solidFill>
                <a:srgbClr val="008000"/>
              </a:solidFill>
            </a:endParaRPr>
          </a:p>
        </p:txBody>
      </p:sp>
      <p:sp>
        <p:nvSpPr>
          <p:cNvPr id="43" name="TextBox 42"/>
          <p:cNvSpPr txBox="1"/>
          <p:nvPr/>
        </p:nvSpPr>
        <p:spPr>
          <a:xfrm>
            <a:off x="3315350" y="3053653"/>
            <a:ext cx="2123361" cy="338554"/>
          </a:xfrm>
          <a:prstGeom prst="rect">
            <a:avLst/>
          </a:prstGeom>
          <a:noFill/>
        </p:spPr>
        <p:txBody>
          <a:bodyPr wrap="square" rtlCol="0">
            <a:spAutoFit/>
          </a:bodyPr>
          <a:lstStyle/>
          <a:p>
            <a:r>
              <a:rPr lang="en-US" sz="1600" b="1" dirty="0" smtClean="0">
                <a:solidFill>
                  <a:srgbClr val="008000"/>
                </a:solidFill>
              </a:rPr>
              <a:t>Shaft</a:t>
            </a:r>
            <a:r>
              <a:rPr lang="en-US" sz="1600" dirty="0" smtClean="0">
                <a:solidFill>
                  <a:srgbClr val="008000"/>
                </a:solidFill>
              </a:rPr>
              <a:t> </a:t>
            </a:r>
            <a:r>
              <a:rPr lang="en-US" sz="1200" dirty="0" smtClean="0">
                <a:solidFill>
                  <a:srgbClr val="008000"/>
                </a:solidFill>
              </a:rPr>
              <a:t>(transmits power)</a:t>
            </a:r>
          </a:p>
        </p:txBody>
      </p:sp>
      <p:cxnSp>
        <p:nvCxnSpPr>
          <p:cNvPr id="50" name="Straight Connector 49"/>
          <p:cNvCxnSpPr/>
          <p:nvPr/>
        </p:nvCxnSpPr>
        <p:spPr bwMode="auto">
          <a:xfrm flipH="1">
            <a:off x="3424625" y="3491251"/>
            <a:ext cx="70615" cy="66549"/>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51" name="Straight Connector 50"/>
          <p:cNvCxnSpPr/>
          <p:nvPr/>
        </p:nvCxnSpPr>
        <p:spPr bwMode="auto">
          <a:xfrm>
            <a:off x="3435737" y="3558591"/>
            <a:ext cx="77202" cy="50166"/>
          </a:xfrm>
          <a:prstGeom prst="line">
            <a:avLst/>
          </a:prstGeom>
          <a:solidFill>
            <a:srgbClr val="000000"/>
          </a:solidFill>
          <a:ln w="9525" cap="flat" cmpd="sng" algn="ctr">
            <a:solidFill>
              <a:srgbClr val="008000"/>
            </a:solidFill>
            <a:prstDash val="solid"/>
            <a:round/>
            <a:headEnd type="none" w="med" len="med"/>
            <a:tailEnd type="none" w="med" len="med"/>
          </a:ln>
          <a:effectLst/>
        </p:spPr>
      </p:cxnSp>
      <p:sp>
        <p:nvSpPr>
          <p:cNvPr id="52" name="TextBox 51"/>
          <p:cNvSpPr txBox="1"/>
          <p:nvPr/>
        </p:nvSpPr>
        <p:spPr>
          <a:xfrm>
            <a:off x="3595098" y="3987496"/>
            <a:ext cx="1227336" cy="369332"/>
          </a:xfrm>
          <a:prstGeom prst="rect">
            <a:avLst/>
          </a:prstGeom>
          <a:noFill/>
        </p:spPr>
        <p:txBody>
          <a:bodyPr wrap="square" rtlCol="0">
            <a:spAutoFit/>
          </a:bodyPr>
          <a:lstStyle/>
          <a:p>
            <a:r>
              <a:rPr lang="en-US" b="1" dirty="0" smtClean="0">
                <a:solidFill>
                  <a:srgbClr val="008000"/>
                </a:solidFill>
              </a:rPr>
              <a:t>Bearing</a:t>
            </a:r>
            <a:endParaRPr lang="en-US" b="1" dirty="0">
              <a:solidFill>
                <a:srgbClr val="008000"/>
              </a:solidFill>
            </a:endParaRPr>
          </a:p>
        </p:txBody>
      </p:sp>
      <p:cxnSp>
        <p:nvCxnSpPr>
          <p:cNvPr id="55" name="Straight Connector 54"/>
          <p:cNvCxnSpPr/>
          <p:nvPr/>
        </p:nvCxnSpPr>
        <p:spPr bwMode="auto">
          <a:xfrm flipV="1">
            <a:off x="5086272" y="3871795"/>
            <a:ext cx="409183" cy="846631"/>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57" name="Straight Connector 56"/>
          <p:cNvCxnSpPr/>
          <p:nvPr/>
        </p:nvCxnSpPr>
        <p:spPr bwMode="auto">
          <a:xfrm flipH="1" flipV="1">
            <a:off x="3262125" y="3318169"/>
            <a:ext cx="353993" cy="735460"/>
          </a:xfrm>
          <a:prstGeom prst="line">
            <a:avLst/>
          </a:prstGeom>
          <a:solidFill>
            <a:srgbClr val="000000"/>
          </a:solidFill>
          <a:ln w="9525" cap="flat" cmpd="sng" algn="ctr">
            <a:solidFill>
              <a:srgbClr val="008000"/>
            </a:solidFill>
            <a:prstDash val="solid"/>
            <a:round/>
            <a:headEnd type="none" w="med" len="med"/>
            <a:tailEnd type="none" w="med" len="med"/>
          </a:ln>
          <a:effectLst/>
        </p:spPr>
      </p:cxnSp>
      <p:grpSp>
        <p:nvGrpSpPr>
          <p:cNvPr id="76" name="Group 75"/>
          <p:cNvGrpSpPr/>
          <p:nvPr/>
        </p:nvGrpSpPr>
        <p:grpSpPr>
          <a:xfrm>
            <a:off x="2062371" y="3737676"/>
            <a:ext cx="4908281" cy="631906"/>
            <a:chOff x="115237" y="3178278"/>
            <a:chExt cx="4908281" cy="631906"/>
          </a:xfrm>
        </p:grpSpPr>
        <p:cxnSp>
          <p:nvCxnSpPr>
            <p:cNvPr id="54" name="Straight Connector 53"/>
            <p:cNvCxnSpPr/>
            <p:nvPr/>
          </p:nvCxnSpPr>
          <p:spPr bwMode="auto">
            <a:xfrm flipV="1">
              <a:off x="115237" y="3178278"/>
              <a:ext cx="1288860" cy="631906"/>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61" name="Straight Connector 60"/>
            <p:cNvCxnSpPr/>
            <p:nvPr/>
          </p:nvCxnSpPr>
          <p:spPr bwMode="auto">
            <a:xfrm>
              <a:off x="1406502" y="3178315"/>
              <a:ext cx="1954209" cy="113773"/>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63" name="Straight Connector 62"/>
            <p:cNvCxnSpPr/>
            <p:nvPr/>
          </p:nvCxnSpPr>
          <p:spPr bwMode="auto">
            <a:xfrm>
              <a:off x="3339750" y="3283170"/>
              <a:ext cx="545400" cy="385973"/>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66" name="Straight Connector 65"/>
            <p:cNvCxnSpPr/>
            <p:nvPr/>
          </p:nvCxnSpPr>
          <p:spPr bwMode="auto">
            <a:xfrm flipV="1">
              <a:off x="3878006" y="3661126"/>
              <a:ext cx="1145512" cy="7528"/>
            </a:xfrm>
            <a:prstGeom prst="line">
              <a:avLst/>
            </a:prstGeom>
            <a:solidFill>
              <a:srgbClr val="000000"/>
            </a:solidFill>
            <a:ln w="34925" cap="flat" cmpd="sng" algn="ctr">
              <a:solidFill>
                <a:srgbClr val="008000"/>
              </a:solidFill>
              <a:prstDash val="solid"/>
              <a:round/>
              <a:headEnd type="none" w="med" len="med"/>
              <a:tailEnd type="none" w="med" len="med"/>
            </a:ln>
            <a:effectLst/>
          </p:spPr>
        </p:cxnSp>
      </p:grpSp>
      <p:sp>
        <p:nvSpPr>
          <p:cNvPr id="71" name="TextBox 70"/>
          <p:cNvSpPr txBox="1"/>
          <p:nvPr/>
        </p:nvSpPr>
        <p:spPr>
          <a:xfrm>
            <a:off x="5880807" y="2471955"/>
            <a:ext cx="1782647" cy="1477328"/>
          </a:xfrm>
          <a:prstGeom prst="rect">
            <a:avLst/>
          </a:prstGeom>
          <a:noFill/>
        </p:spPr>
        <p:txBody>
          <a:bodyPr wrap="square" rtlCol="0">
            <a:spAutoFit/>
          </a:bodyPr>
          <a:lstStyle/>
          <a:p>
            <a:r>
              <a:rPr lang="en-US" b="1" dirty="0" smtClean="0">
                <a:solidFill>
                  <a:srgbClr val="008000"/>
                </a:solidFill>
              </a:rPr>
              <a:t>Nozzle </a:t>
            </a:r>
            <a:r>
              <a:rPr lang="en-US" sz="1600" dirty="0" smtClean="0">
                <a:solidFill>
                  <a:srgbClr val="008000"/>
                </a:solidFill>
              </a:rPr>
              <a:t>(thrust) </a:t>
            </a:r>
            <a:r>
              <a:rPr lang="en-US" b="1" dirty="0" smtClean="0">
                <a:solidFill>
                  <a:srgbClr val="008000"/>
                </a:solidFill>
              </a:rPr>
              <a:t>or </a:t>
            </a:r>
          </a:p>
          <a:p>
            <a:r>
              <a:rPr lang="en-US" b="1" dirty="0" smtClean="0">
                <a:solidFill>
                  <a:srgbClr val="008000"/>
                </a:solidFill>
              </a:rPr>
              <a:t>Power Turbine</a:t>
            </a:r>
            <a:r>
              <a:rPr lang="en-US" dirty="0" smtClean="0">
                <a:solidFill>
                  <a:srgbClr val="008000"/>
                </a:solidFill>
              </a:rPr>
              <a:t> (power generation)</a:t>
            </a:r>
            <a:endParaRPr lang="en-US" dirty="0">
              <a:solidFill>
                <a:srgbClr val="008000"/>
              </a:solidFill>
            </a:endParaRPr>
          </a:p>
        </p:txBody>
      </p:sp>
      <p:cxnSp>
        <p:nvCxnSpPr>
          <p:cNvPr id="72" name="Straight Connector 71"/>
          <p:cNvCxnSpPr/>
          <p:nvPr/>
        </p:nvCxnSpPr>
        <p:spPr bwMode="auto">
          <a:xfrm flipH="1">
            <a:off x="1507334" y="3727950"/>
            <a:ext cx="763658" cy="1148850"/>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74" name="Straight Connector 73"/>
          <p:cNvCxnSpPr/>
          <p:nvPr/>
        </p:nvCxnSpPr>
        <p:spPr bwMode="auto">
          <a:xfrm flipH="1">
            <a:off x="3414115" y="2861407"/>
            <a:ext cx="70615" cy="66549"/>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75" name="Straight Connector 74"/>
          <p:cNvCxnSpPr/>
          <p:nvPr/>
        </p:nvCxnSpPr>
        <p:spPr bwMode="auto">
          <a:xfrm>
            <a:off x="3425227" y="2918237"/>
            <a:ext cx="77202" cy="50166"/>
          </a:xfrm>
          <a:prstGeom prst="line">
            <a:avLst/>
          </a:prstGeom>
          <a:solidFill>
            <a:srgbClr val="000000"/>
          </a:solidFill>
          <a:ln w="9525" cap="flat" cmpd="sng" algn="ctr">
            <a:solidFill>
              <a:srgbClr val="008000"/>
            </a:solidFill>
            <a:prstDash val="solid"/>
            <a:round/>
            <a:headEnd type="none" w="med" len="med"/>
            <a:tailEnd type="none" w="med" len="med"/>
          </a:ln>
          <a:effectLst/>
        </p:spPr>
      </p:cxnSp>
      <p:grpSp>
        <p:nvGrpSpPr>
          <p:cNvPr id="77" name="Group 76"/>
          <p:cNvGrpSpPr/>
          <p:nvPr/>
        </p:nvGrpSpPr>
        <p:grpSpPr>
          <a:xfrm flipV="1">
            <a:off x="2113192" y="2048318"/>
            <a:ext cx="4843338" cy="654021"/>
            <a:chOff x="115237" y="3178278"/>
            <a:chExt cx="4843338" cy="631906"/>
          </a:xfrm>
        </p:grpSpPr>
        <p:cxnSp>
          <p:nvCxnSpPr>
            <p:cNvPr id="78" name="Straight Connector 77"/>
            <p:cNvCxnSpPr/>
            <p:nvPr/>
          </p:nvCxnSpPr>
          <p:spPr bwMode="auto">
            <a:xfrm flipV="1">
              <a:off x="115237" y="3178278"/>
              <a:ext cx="1288860" cy="631906"/>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79" name="Straight Connector 78"/>
            <p:cNvCxnSpPr/>
            <p:nvPr/>
          </p:nvCxnSpPr>
          <p:spPr bwMode="auto">
            <a:xfrm>
              <a:off x="1406502" y="3178315"/>
              <a:ext cx="1916062" cy="116819"/>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80" name="Straight Connector 79"/>
            <p:cNvCxnSpPr/>
            <p:nvPr/>
          </p:nvCxnSpPr>
          <p:spPr bwMode="auto">
            <a:xfrm>
              <a:off x="3324969" y="3299514"/>
              <a:ext cx="502216" cy="345085"/>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81" name="Straight Connector 80"/>
            <p:cNvCxnSpPr/>
            <p:nvPr/>
          </p:nvCxnSpPr>
          <p:spPr bwMode="auto">
            <a:xfrm flipV="1">
              <a:off x="3813063" y="3641451"/>
              <a:ext cx="1145512" cy="7528"/>
            </a:xfrm>
            <a:prstGeom prst="line">
              <a:avLst/>
            </a:prstGeom>
            <a:solidFill>
              <a:srgbClr val="000000"/>
            </a:solidFill>
            <a:ln w="34925" cap="flat" cmpd="sng" algn="ctr">
              <a:solidFill>
                <a:srgbClr val="008000"/>
              </a:solidFill>
              <a:prstDash val="solid"/>
              <a:round/>
              <a:headEnd type="none" w="med" len="med"/>
              <a:tailEnd type="none" w="med" len="med"/>
            </a:ln>
            <a:effectLst/>
          </p:spPr>
        </p:cxnSp>
      </p:grpSp>
      <p:sp>
        <p:nvSpPr>
          <p:cNvPr id="82" name="Rectangle 81"/>
          <p:cNvSpPr/>
          <p:nvPr/>
        </p:nvSpPr>
        <p:spPr bwMode="auto">
          <a:xfrm>
            <a:off x="5227999" y="3043589"/>
            <a:ext cx="126203" cy="338554"/>
          </a:xfrm>
          <a:prstGeom prst="rect">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3" name="Rectangle 82"/>
          <p:cNvSpPr/>
          <p:nvPr/>
        </p:nvSpPr>
        <p:spPr bwMode="auto">
          <a:xfrm>
            <a:off x="3231572" y="3043589"/>
            <a:ext cx="126203" cy="338554"/>
          </a:xfrm>
          <a:prstGeom prst="rect">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4" name="TextBox 83"/>
          <p:cNvSpPr txBox="1"/>
          <p:nvPr/>
        </p:nvSpPr>
        <p:spPr>
          <a:xfrm>
            <a:off x="3946157" y="1577565"/>
            <a:ext cx="1579250" cy="1015663"/>
          </a:xfrm>
          <a:prstGeom prst="rect">
            <a:avLst/>
          </a:prstGeom>
          <a:noFill/>
        </p:spPr>
        <p:txBody>
          <a:bodyPr wrap="square" rtlCol="0">
            <a:spAutoFit/>
          </a:bodyPr>
          <a:lstStyle/>
          <a:p>
            <a:r>
              <a:rPr lang="en-US" b="1" dirty="0" smtClean="0">
                <a:solidFill>
                  <a:srgbClr val="008000"/>
                </a:solidFill>
              </a:rPr>
              <a:t>Combustor</a:t>
            </a:r>
          </a:p>
          <a:p>
            <a:r>
              <a:rPr lang="en-US" sz="1400" dirty="0" smtClean="0">
                <a:solidFill>
                  <a:srgbClr val="008000"/>
                </a:solidFill>
              </a:rPr>
              <a:t>(converts chemical energy to heat)</a:t>
            </a:r>
            <a:endParaRPr lang="en-US" sz="1400" dirty="0">
              <a:solidFill>
                <a:srgbClr val="008000"/>
              </a:solidFill>
            </a:endParaRPr>
          </a:p>
        </p:txBody>
      </p:sp>
      <p:sp>
        <p:nvSpPr>
          <p:cNvPr id="85" name="TextBox 84"/>
          <p:cNvSpPr txBox="1"/>
          <p:nvPr/>
        </p:nvSpPr>
        <p:spPr>
          <a:xfrm>
            <a:off x="3594969" y="1036081"/>
            <a:ext cx="2458990" cy="369332"/>
          </a:xfrm>
          <a:prstGeom prst="rect">
            <a:avLst/>
          </a:prstGeom>
          <a:noFill/>
        </p:spPr>
        <p:txBody>
          <a:bodyPr wrap="square" rtlCol="0">
            <a:spAutoFit/>
          </a:bodyPr>
          <a:lstStyle/>
          <a:p>
            <a:r>
              <a:rPr lang="en-US" b="1" dirty="0" smtClean="0">
                <a:solidFill>
                  <a:srgbClr val="008000"/>
                </a:solidFill>
              </a:rPr>
              <a:t>Jet Fuel </a:t>
            </a:r>
            <a:r>
              <a:rPr lang="en-US" dirty="0" smtClean="0">
                <a:solidFill>
                  <a:srgbClr val="008000"/>
                </a:solidFill>
              </a:rPr>
              <a:t>(~42 MJ/kg)</a:t>
            </a:r>
          </a:p>
        </p:txBody>
      </p:sp>
      <p:sp>
        <p:nvSpPr>
          <p:cNvPr id="38" name="TextBox 37"/>
          <p:cNvSpPr txBox="1"/>
          <p:nvPr/>
        </p:nvSpPr>
        <p:spPr>
          <a:xfrm>
            <a:off x="315710" y="2755715"/>
            <a:ext cx="976272" cy="1200329"/>
          </a:xfrm>
          <a:prstGeom prst="rect">
            <a:avLst/>
          </a:prstGeom>
          <a:noFill/>
        </p:spPr>
        <p:txBody>
          <a:bodyPr wrap="square" rtlCol="0">
            <a:spAutoFit/>
          </a:bodyPr>
          <a:lstStyle/>
          <a:p>
            <a:r>
              <a:rPr lang="en-US" b="1" dirty="0" smtClean="0">
                <a:solidFill>
                  <a:srgbClr val="008000"/>
                </a:solidFill>
              </a:rPr>
              <a:t>Air</a:t>
            </a:r>
          </a:p>
          <a:p>
            <a:r>
              <a:rPr lang="en-US" dirty="0" smtClean="0">
                <a:solidFill>
                  <a:srgbClr val="008000"/>
                </a:solidFill>
              </a:rPr>
              <a:t>(cycle working fluid)</a:t>
            </a:r>
          </a:p>
        </p:txBody>
      </p:sp>
      <p:sp>
        <p:nvSpPr>
          <p:cNvPr id="39" name="Line 125"/>
          <p:cNvSpPr>
            <a:spLocks noChangeShapeType="1"/>
          </p:cNvSpPr>
          <p:nvPr/>
        </p:nvSpPr>
        <p:spPr bwMode="auto">
          <a:xfrm flipV="1">
            <a:off x="869872" y="2904754"/>
            <a:ext cx="1133858" cy="22782"/>
          </a:xfrm>
          <a:prstGeom prst="line">
            <a:avLst/>
          </a:prstGeom>
          <a:noFill/>
          <a:ln w="9525">
            <a:solidFill>
              <a:srgbClr val="008000"/>
            </a:solidFill>
            <a:round/>
            <a:headEnd/>
            <a:tailEnd type="stealth" w="med" len="med"/>
          </a:ln>
          <a:effectLst/>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cxnSp>
        <p:nvCxnSpPr>
          <p:cNvPr id="45" name="Straight Connector 44"/>
          <p:cNvCxnSpPr/>
          <p:nvPr/>
        </p:nvCxnSpPr>
        <p:spPr bwMode="auto">
          <a:xfrm flipV="1">
            <a:off x="4603402" y="3318169"/>
            <a:ext cx="704443" cy="819562"/>
          </a:xfrm>
          <a:prstGeom prst="line">
            <a:avLst/>
          </a:prstGeom>
          <a:solidFill>
            <a:srgbClr val="000000"/>
          </a:solidFill>
          <a:ln w="9525" cap="flat" cmpd="sng" algn="ctr">
            <a:solidFill>
              <a:srgbClr val="008000"/>
            </a:solidFill>
            <a:prstDash val="solid"/>
            <a:round/>
            <a:headEnd type="none" w="med" len="med"/>
            <a:tailEnd type="none" w="med" len="med"/>
          </a:ln>
          <a:effectLst/>
        </p:spPr>
      </p:cxnSp>
      <p:sp>
        <p:nvSpPr>
          <p:cNvPr id="46" name="TextBox 45"/>
          <p:cNvSpPr txBox="1"/>
          <p:nvPr/>
        </p:nvSpPr>
        <p:spPr>
          <a:xfrm>
            <a:off x="2368654" y="1439782"/>
            <a:ext cx="1227336" cy="646331"/>
          </a:xfrm>
          <a:prstGeom prst="rect">
            <a:avLst/>
          </a:prstGeom>
          <a:noFill/>
        </p:spPr>
        <p:txBody>
          <a:bodyPr wrap="square" rtlCol="0">
            <a:spAutoFit/>
          </a:bodyPr>
          <a:lstStyle/>
          <a:p>
            <a:r>
              <a:rPr lang="en-US" b="1" dirty="0" smtClean="0">
                <a:solidFill>
                  <a:srgbClr val="008000"/>
                </a:solidFill>
              </a:rPr>
              <a:t>Fuel Injector</a:t>
            </a:r>
            <a:endParaRPr lang="en-US" b="1" dirty="0">
              <a:solidFill>
                <a:srgbClr val="008000"/>
              </a:solidFill>
            </a:endParaRPr>
          </a:p>
        </p:txBody>
      </p:sp>
      <p:cxnSp>
        <p:nvCxnSpPr>
          <p:cNvPr id="59" name="Straight Connector 58"/>
          <p:cNvCxnSpPr/>
          <p:nvPr/>
        </p:nvCxnSpPr>
        <p:spPr bwMode="auto">
          <a:xfrm flipH="1" flipV="1">
            <a:off x="3023041" y="2118481"/>
            <a:ext cx="353993" cy="735460"/>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6" name="Elbow Connector 5"/>
          <p:cNvCxnSpPr>
            <a:stCxn id="85" idx="1"/>
          </p:cNvCxnSpPr>
          <p:nvPr/>
        </p:nvCxnSpPr>
        <p:spPr bwMode="auto">
          <a:xfrm rot="10800000" flipV="1">
            <a:off x="3424625" y="1220746"/>
            <a:ext cx="170344" cy="1613807"/>
          </a:xfrm>
          <a:prstGeom prst="bentConnector2">
            <a:avLst/>
          </a:prstGeom>
          <a:solidFill>
            <a:srgbClr val="000000"/>
          </a:solidFill>
          <a:ln w="9525" cap="flat" cmpd="sng" algn="ctr">
            <a:solidFill>
              <a:srgbClr val="000000"/>
            </a:solidFill>
            <a:prstDash val="solid"/>
            <a:round/>
            <a:headEnd type="none" w="med" len="med"/>
            <a:tailEnd type="triangle"/>
          </a:ln>
          <a:effectLst/>
        </p:spPr>
      </p:cxnSp>
      <p:sp>
        <p:nvSpPr>
          <p:cNvPr id="13" name="Trapezoid 12"/>
          <p:cNvSpPr/>
          <p:nvPr/>
        </p:nvSpPr>
        <p:spPr bwMode="auto">
          <a:xfrm rot="16200000">
            <a:off x="4693706" y="2993003"/>
            <a:ext cx="1773991" cy="446842"/>
          </a:xfrm>
          <a:prstGeom prst="trapezoid">
            <a:avLst>
              <a:gd name="adj" fmla="val 69590"/>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64" name="TextBox 63"/>
          <p:cNvSpPr txBox="1"/>
          <p:nvPr/>
        </p:nvSpPr>
        <p:spPr>
          <a:xfrm>
            <a:off x="2724085" y="4488312"/>
            <a:ext cx="1680232" cy="369332"/>
          </a:xfrm>
          <a:prstGeom prst="rect">
            <a:avLst/>
          </a:prstGeom>
          <a:noFill/>
        </p:spPr>
        <p:txBody>
          <a:bodyPr wrap="square" rtlCol="0">
            <a:spAutoFit/>
          </a:bodyPr>
          <a:lstStyle/>
          <a:p>
            <a:r>
              <a:rPr lang="en-US" b="1" dirty="0" smtClean="0">
                <a:solidFill>
                  <a:srgbClr val="008000"/>
                </a:solidFill>
              </a:rPr>
              <a:t>Case</a:t>
            </a:r>
            <a:endParaRPr lang="en-US" dirty="0" smtClean="0">
              <a:solidFill>
                <a:srgbClr val="008000"/>
              </a:solidFill>
            </a:endParaRPr>
          </a:p>
        </p:txBody>
      </p:sp>
      <p:cxnSp>
        <p:nvCxnSpPr>
          <p:cNvPr id="65" name="Straight Connector 64"/>
          <p:cNvCxnSpPr/>
          <p:nvPr/>
        </p:nvCxnSpPr>
        <p:spPr bwMode="auto">
          <a:xfrm>
            <a:off x="2901113" y="3987496"/>
            <a:ext cx="129696" cy="574425"/>
          </a:xfrm>
          <a:prstGeom prst="line">
            <a:avLst/>
          </a:prstGeom>
          <a:solidFill>
            <a:srgbClr val="000000"/>
          </a:solidFill>
          <a:ln w="9525" cap="flat" cmpd="sng" algn="ctr">
            <a:solidFill>
              <a:srgbClr val="008000"/>
            </a:solidFill>
            <a:prstDash val="solid"/>
            <a:round/>
            <a:headEnd type="none" w="med" len="med"/>
            <a:tailEnd type="none" w="med" len="med"/>
          </a:ln>
          <a:effectLst/>
        </p:spPr>
      </p:cxnSp>
      <p:sp>
        <p:nvSpPr>
          <p:cNvPr id="68" name="TextBox 67"/>
          <p:cNvSpPr txBox="1"/>
          <p:nvPr/>
        </p:nvSpPr>
        <p:spPr>
          <a:xfrm>
            <a:off x="1536981" y="5972542"/>
            <a:ext cx="6570906"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Modest Efficiency (10-40% depending upon scale/throttle)</a:t>
            </a:r>
          </a:p>
          <a:p>
            <a:pPr marL="285750" indent="-285750">
              <a:buFont typeface="Arial" panose="020B0604020202020204" pitchFamily="34" charset="0"/>
              <a:buChar char="•"/>
            </a:pPr>
            <a:r>
              <a:rPr lang="en-US" dirty="0" smtClean="0"/>
              <a:t>Cycle Waste Heat leaves as exhaust (thrust)</a:t>
            </a:r>
          </a:p>
          <a:p>
            <a:pPr marL="285750" indent="-285750">
              <a:buFont typeface="Arial" panose="020B0604020202020204" pitchFamily="34" charset="0"/>
              <a:buChar char="•"/>
            </a:pPr>
            <a:r>
              <a:rPr lang="en-US" dirty="0" smtClean="0"/>
              <a:t>Inherently Reliable (no sliding seals)</a:t>
            </a:r>
            <a:endParaRPr lang="en-US" dirty="0"/>
          </a:p>
        </p:txBody>
      </p:sp>
    </p:spTree>
    <p:extLst>
      <p:ext uri="{BB962C8B-B14F-4D97-AF65-F5344CB8AC3E}">
        <p14:creationId xmlns:p14="http://schemas.microsoft.com/office/powerpoint/2010/main" val="2535420341"/>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Turbine Cycle </a:t>
            </a:r>
            <a:r>
              <a:rPr lang="en-US" sz="2800" u="sng" dirty="0" smtClean="0">
                <a:solidFill>
                  <a:srgbClr val="FF0000"/>
                </a:solidFill>
              </a:rPr>
              <a:t>Energy Input</a:t>
            </a:r>
            <a:endParaRPr lang="en-US" sz="2800" u="sng" dirty="0">
              <a:solidFill>
                <a:srgbClr val="FF0000"/>
              </a:solidFill>
            </a:endParaRPr>
          </a:p>
        </p:txBody>
      </p:sp>
      <p:grpSp>
        <p:nvGrpSpPr>
          <p:cNvPr id="10" name="Group 9"/>
          <p:cNvGrpSpPr>
            <a:grpSpLocks/>
          </p:cNvGrpSpPr>
          <p:nvPr/>
        </p:nvGrpSpPr>
        <p:grpSpPr bwMode="auto">
          <a:xfrm>
            <a:off x="2368417" y="3593126"/>
            <a:ext cx="3882007" cy="2527502"/>
            <a:chOff x="231779" y="348586"/>
            <a:chExt cx="990123" cy="470716"/>
          </a:xfrm>
        </p:grpSpPr>
      </p:grpSp>
      <p:sp>
        <p:nvSpPr>
          <p:cNvPr id="12" name="AutoShape 115"/>
          <p:cNvSpPr>
            <a:spLocks noChangeArrowheads="1"/>
          </p:cNvSpPr>
          <p:nvPr/>
        </p:nvSpPr>
        <p:spPr bwMode="auto">
          <a:xfrm rot="16200000">
            <a:off x="1884718" y="4099954"/>
            <a:ext cx="2018873" cy="105032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8000"/>
            </a:solidFill>
            <a:miter lim="800000"/>
            <a:headEnd/>
            <a:tailEnd/>
          </a:ln>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grpSp>
        <p:nvGrpSpPr>
          <p:cNvPr id="16" name="Group 15"/>
          <p:cNvGrpSpPr>
            <a:grpSpLocks/>
          </p:cNvGrpSpPr>
          <p:nvPr/>
        </p:nvGrpSpPr>
        <p:grpSpPr bwMode="auto">
          <a:xfrm>
            <a:off x="3620406" y="3593126"/>
            <a:ext cx="2630022" cy="2527502"/>
            <a:chOff x="551104" y="348586"/>
            <a:chExt cx="672942" cy="496948"/>
          </a:xfrm>
        </p:grpSpPr>
      </p:grpSp>
      <p:cxnSp>
        <p:nvCxnSpPr>
          <p:cNvPr id="50" name="Straight Connector 49"/>
          <p:cNvCxnSpPr/>
          <p:nvPr/>
        </p:nvCxnSpPr>
        <p:spPr bwMode="auto">
          <a:xfrm flipH="1">
            <a:off x="4453352" y="4909275"/>
            <a:ext cx="70615" cy="66549"/>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51" name="Straight Connector 50"/>
          <p:cNvCxnSpPr/>
          <p:nvPr/>
        </p:nvCxnSpPr>
        <p:spPr bwMode="auto">
          <a:xfrm>
            <a:off x="4464464" y="4976615"/>
            <a:ext cx="77202" cy="50166"/>
          </a:xfrm>
          <a:prstGeom prst="line">
            <a:avLst/>
          </a:prstGeom>
          <a:solidFill>
            <a:srgbClr val="000000"/>
          </a:solidFill>
          <a:ln w="9525" cap="flat" cmpd="sng" algn="ctr">
            <a:solidFill>
              <a:srgbClr val="008000"/>
            </a:solidFill>
            <a:prstDash val="solid"/>
            <a:round/>
            <a:headEnd type="none" w="med" len="med"/>
            <a:tailEnd type="none" w="med" len="med"/>
          </a:ln>
          <a:effectLst/>
        </p:spPr>
      </p:cxnSp>
      <p:grpSp>
        <p:nvGrpSpPr>
          <p:cNvPr id="76" name="Group 75"/>
          <p:cNvGrpSpPr/>
          <p:nvPr/>
        </p:nvGrpSpPr>
        <p:grpSpPr>
          <a:xfrm>
            <a:off x="2250268" y="5155700"/>
            <a:ext cx="4908281" cy="631906"/>
            <a:chOff x="115237" y="3178278"/>
            <a:chExt cx="4908281" cy="631906"/>
          </a:xfrm>
        </p:grpSpPr>
        <p:cxnSp>
          <p:nvCxnSpPr>
            <p:cNvPr id="54" name="Straight Connector 53"/>
            <p:cNvCxnSpPr/>
            <p:nvPr/>
          </p:nvCxnSpPr>
          <p:spPr bwMode="auto">
            <a:xfrm flipV="1">
              <a:off x="115237" y="3178278"/>
              <a:ext cx="1288860" cy="631906"/>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61" name="Straight Connector 60"/>
            <p:cNvCxnSpPr/>
            <p:nvPr/>
          </p:nvCxnSpPr>
          <p:spPr bwMode="auto">
            <a:xfrm>
              <a:off x="1406502" y="3178315"/>
              <a:ext cx="1954209" cy="113773"/>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63" name="Straight Connector 62"/>
            <p:cNvCxnSpPr/>
            <p:nvPr/>
          </p:nvCxnSpPr>
          <p:spPr bwMode="auto">
            <a:xfrm>
              <a:off x="3339750" y="3283170"/>
              <a:ext cx="545400" cy="385973"/>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66" name="Straight Connector 65"/>
            <p:cNvCxnSpPr/>
            <p:nvPr/>
          </p:nvCxnSpPr>
          <p:spPr bwMode="auto">
            <a:xfrm flipV="1">
              <a:off x="3878006" y="3661126"/>
              <a:ext cx="1145512" cy="7528"/>
            </a:xfrm>
            <a:prstGeom prst="line">
              <a:avLst/>
            </a:prstGeom>
            <a:solidFill>
              <a:srgbClr val="000000"/>
            </a:solidFill>
            <a:ln w="34925" cap="flat" cmpd="sng" algn="ctr">
              <a:solidFill>
                <a:srgbClr val="008000"/>
              </a:solidFill>
              <a:prstDash val="solid"/>
              <a:round/>
              <a:headEnd type="none" w="med" len="med"/>
              <a:tailEnd type="none" w="med" len="med"/>
            </a:ln>
            <a:effectLst/>
          </p:spPr>
        </p:cxnSp>
      </p:grpSp>
      <p:cxnSp>
        <p:nvCxnSpPr>
          <p:cNvPr id="74" name="Straight Connector 73"/>
          <p:cNvCxnSpPr/>
          <p:nvPr/>
        </p:nvCxnSpPr>
        <p:spPr bwMode="auto">
          <a:xfrm flipH="1">
            <a:off x="4442842" y="4279431"/>
            <a:ext cx="70615" cy="66549"/>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75" name="Straight Connector 74"/>
          <p:cNvCxnSpPr/>
          <p:nvPr/>
        </p:nvCxnSpPr>
        <p:spPr bwMode="auto">
          <a:xfrm>
            <a:off x="4453954" y="4336261"/>
            <a:ext cx="77202" cy="50166"/>
          </a:xfrm>
          <a:prstGeom prst="line">
            <a:avLst/>
          </a:prstGeom>
          <a:solidFill>
            <a:srgbClr val="000000"/>
          </a:solidFill>
          <a:ln w="9525" cap="flat" cmpd="sng" algn="ctr">
            <a:solidFill>
              <a:srgbClr val="008000"/>
            </a:solidFill>
            <a:prstDash val="solid"/>
            <a:round/>
            <a:headEnd type="none" w="med" len="med"/>
            <a:tailEnd type="none" w="med" len="med"/>
          </a:ln>
          <a:effectLst/>
        </p:spPr>
      </p:cxnSp>
      <p:grpSp>
        <p:nvGrpSpPr>
          <p:cNvPr id="77" name="Group 76"/>
          <p:cNvGrpSpPr/>
          <p:nvPr/>
        </p:nvGrpSpPr>
        <p:grpSpPr>
          <a:xfrm flipV="1">
            <a:off x="2301089" y="3466342"/>
            <a:ext cx="4843338" cy="654021"/>
            <a:chOff x="115237" y="3178278"/>
            <a:chExt cx="4843338" cy="631906"/>
          </a:xfrm>
        </p:grpSpPr>
        <p:cxnSp>
          <p:nvCxnSpPr>
            <p:cNvPr id="78" name="Straight Connector 77"/>
            <p:cNvCxnSpPr/>
            <p:nvPr/>
          </p:nvCxnSpPr>
          <p:spPr bwMode="auto">
            <a:xfrm flipV="1">
              <a:off x="115237" y="3178278"/>
              <a:ext cx="1288860" cy="631906"/>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79" name="Straight Connector 78"/>
            <p:cNvCxnSpPr/>
            <p:nvPr/>
          </p:nvCxnSpPr>
          <p:spPr bwMode="auto">
            <a:xfrm>
              <a:off x="1406502" y="3178315"/>
              <a:ext cx="1916062" cy="116819"/>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80" name="Straight Connector 79"/>
            <p:cNvCxnSpPr/>
            <p:nvPr/>
          </p:nvCxnSpPr>
          <p:spPr bwMode="auto">
            <a:xfrm>
              <a:off x="3324969" y="3299514"/>
              <a:ext cx="502216" cy="345085"/>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81" name="Straight Connector 80"/>
            <p:cNvCxnSpPr/>
            <p:nvPr/>
          </p:nvCxnSpPr>
          <p:spPr bwMode="auto">
            <a:xfrm flipV="1">
              <a:off x="3813063" y="3641451"/>
              <a:ext cx="1145512" cy="7528"/>
            </a:xfrm>
            <a:prstGeom prst="line">
              <a:avLst/>
            </a:prstGeom>
            <a:solidFill>
              <a:srgbClr val="000000"/>
            </a:solidFill>
            <a:ln w="34925" cap="flat" cmpd="sng" algn="ctr">
              <a:solidFill>
                <a:srgbClr val="008000"/>
              </a:solidFill>
              <a:prstDash val="solid"/>
              <a:round/>
              <a:headEnd type="none" w="med" len="med"/>
              <a:tailEnd type="none" w="med" len="med"/>
            </a:ln>
            <a:effectLst/>
          </p:spPr>
        </p:cxnSp>
      </p:grpSp>
      <p:sp>
        <p:nvSpPr>
          <p:cNvPr id="82" name="Rectangle 81"/>
          <p:cNvSpPr/>
          <p:nvPr/>
        </p:nvSpPr>
        <p:spPr bwMode="auto">
          <a:xfrm>
            <a:off x="5415896" y="4461613"/>
            <a:ext cx="126203" cy="338554"/>
          </a:xfrm>
          <a:prstGeom prst="rect">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3" name="Rectangle 82"/>
          <p:cNvSpPr/>
          <p:nvPr/>
        </p:nvSpPr>
        <p:spPr bwMode="auto">
          <a:xfrm>
            <a:off x="3419469" y="4461613"/>
            <a:ext cx="126203" cy="338554"/>
          </a:xfrm>
          <a:prstGeom prst="rect">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4" name="TextBox 83"/>
          <p:cNvSpPr txBox="1"/>
          <p:nvPr/>
        </p:nvSpPr>
        <p:spPr>
          <a:xfrm>
            <a:off x="5415890" y="5869335"/>
            <a:ext cx="3889216" cy="646331"/>
          </a:xfrm>
          <a:prstGeom prst="rect">
            <a:avLst/>
          </a:prstGeom>
          <a:noFill/>
        </p:spPr>
        <p:txBody>
          <a:bodyPr wrap="square" rtlCol="0">
            <a:spAutoFit/>
          </a:bodyPr>
          <a:lstStyle/>
          <a:p>
            <a:r>
              <a:rPr lang="en-US" b="1" dirty="0" smtClean="0">
                <a:solidFill>
                  <a:srgbClr val="FF0000"/>
                </a:solidFill>
              </a:rPr>
              <a:t>Combustor</a:t>
            </a:r>
          </a:p>
          <a:p>
            <a:r>
              <a:rPr lang="en-US" dirty="0" smtClean="0">
                <a:solidFill>
                  <a:srgbClr val="FF0000"/>
                </a:solidFill>
              </a:rPr>
              <a:t>(only used for takeoff/climb/dash)</a:t>
            </a:r>
            <a:endParaRPr lang="en-US" dirty="0">
              <a:solidFill>
                <a:srgbClr val="FF0000"/>
              </a:solidFill>
            </a:endParaRPr>
          </a:p>
        </p:txBody>
      </p:sp>
      <p:sp>
        <p:nvSpPr>
          <p:cNvPr id="46" name="TextBox 45"/>
          <p:cNvSpPr txBox="1"/>
          <p:nvPr/>
        </p:nvSpPr>
        <p:spPr>
          <a:xfrm>
            <a:off x="2671219" y="5688114"/>
            <a:ext cx="2609566" cy="923330"/>
          </a:xfrm>
          <a:prstGeom prst="rect">
            <a:avLst/>
          </a:prstGeom>
          <a:noFill/>
        </p:spPr>
        <p:txBody>
          <a:bodyPr wrap="square" rtlCol="0">
            <a:spAutoFit/>
          </a:bodyPr>
          <a:lstStyle/>
          <a:p>
            <a:r>
              <a:rPr lang="en-US" b="1" dirty="0" err="1" smtClean="0">
                <a:solidFill>
                  <a:srgbClr val="FF0000"/>
                </a:solidFill>
              </a:rPr>
              <a:t>RadioIsotope</a:t>
            </a:r>
            <a:r>
              <a:rPr lang="en-US" b="1" dirty="0" smtClean="0">
                <a:solidFill>
                  <a:srgbClr val="FF0000"/>
                </a:solidFill>
              </a:rPr>
              <a:t> Heat Exchanger</a:t>
            </a:r>
          </a:p>
          <a:p>
            <a:r>
              <a:rPr lang="en-US" dirty="0" smtClean="0">
                <a:solidFill>
                  <a:srgbClr val="FF0000"/>
                </a:solidFill>
              </a:rPr>
              <a:t>(sized for cruise power)</a:t>
            </a:r>
            <a:endParaRPr lang="en-US" dirty="0">
              <a:solidFill>
                <a:srgbClr val="FF0000"/>
              </a:solidFill>
            </a:endParaRPr>
          </a:p>
        </p:txBody>
      </p:sp>
      <p:cxnSp>
        <p:nvCxnSpPr>
          <p:cNvPr id="59" name="Straight Connector 58"/>
          <p:cNvCxnSpPr/>
          <p:nvPr/>
        </p:nvCxnSpPr>
        <p:spPr bwMode="auto">
          <a:xfrm flipH="1" flipV="1">
            <a:off x="4923442" y="5026782"/>
            <a:ext cx="570914" cy="864396"/>
          </a:xfrm>
          <a:prstGeom prst="line">
            <a:avLst/>
          </a:prstGeom>
          <a:solidFill>
            <a:srgbClr val="000000"/>
          </a:solidFill>
          <a:ln w="9525" cap="flat" cmpd="sng" algn="ctr">
            <a:solidFill>
              <a:srgbClr val="FF0000"/>
            </a:solidFill>
            <a:prstDash val="solid"/>
            <a:round/>
            <a:headEnd type="none" w="med" len="med"/>
            <a:tailEnd type="none" w="med" len="med"/>
          </a:ln>
          <a:effectLst/>
        </p:spPr>
      </p:cxnSp>
      <p:sp>
        <p:nvSpPr>
          <p:cNvPr id="13" name="Trapezoid 12"/>
          <p:cNvSpPr/>
          <p:nvPr/>
        </p:nvSpPr>
        <p:spPr bwMode="auto">
          <a:xfrm rot="16200000">
            <a:off x="4881603" y="4411027"/>
            <a:ext cx="1773991" cy="446842"/>
          </a:xfrm>
          <a:prstGeom prst="trapezoid">
            <a:avLst>
              <a:gd name="adj" fmla="val 69590"/>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4" name="Trapezoid 43"/>
          <p:cNvSpPr/>
          <p:nvPr/>
        </p:nvSpPr>
        <p:spPr bwMode="auto">
          <a:xfrm rot="16200000">
            <a:off x="3489885" y="4264844"/>
            <a:ext cx="972235" cy="726961"/>
          </a:xfrm>
          <a:prstGeom prst="trapezoid">
            <a:avLst>
              <a:gd name="adj" fmla="val 6851"/>
            </a:avLst>
          </a:prstGeom>
          <a:pattFill prst="openDmnd">
            <a:fgClr>
              <a:schemeClr val="accent1"/>
            </a:fgClr>
            <a:bgClr>
              <a:schemeClr val="bg1"/>
            </a:bgClr>
          </a:patt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42" name="Rectangle 41"/>
          <p:cNvSpPr/>
          <p:nvPr/>
        </p:nvSpPr>
        <p:spPr bwMode="auto">
          <a:xfrm>
            <a:off x="3544945" y="4490097"/>
            <a:ext cx="1870945" cy="289528"/>
          </a:xfrm>
          <a:prstGeom prst="rect">
            <a:avLst/>
          </a:prstGeom>
          <a:solidFill>
            <a:schemeClr val="bg1"/>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cxnSp>
        <p:nvCxnSpPr>
          <p:cNvPr id="45" name="Straight Connector 44"/>
          <p:cNvCxnSpPr/>
          <p:nvPr/>
        </p:nvCxnSpPr>
        <p:spPr bwMode="auto">
          <a:xfrm flipV="1">
            <a:off x="3419318" y="4923742"/>
            <a:ext cx="453796" cy="814482"/>
          </a:xfrm>
          <a:prstGeom prst="line">
            <a:avLst/>
          </a:prstGeom>
          <a:solidFill>
            <a:srgbClr val="000000"/>
          </a:solidFill>
          <a:ln w="9525" cap="flat" cmpd="sng" algn="ctr">
            <a:solidFill>
              <a:srgbClr val="FF0000"/>
            </a:solidFill>
            <a:prstDash val="solid"/>
            <a:round/>
            <a:headEnd type="none" w="med" len="med"/>
            <a:tailEnd type="none" w="med" len="med"/>
          </a:ln>
          <a:effectLst/>
        </p:spPr>
      </p:cxnSp>
      <p:sp>
        <p:nvSpPr>
          <p:cNvPr id="53" name="Rectangle 52"/>
          <p:cNvSpPr/>
          <p:nvPr/>
        </p:nvSpPr>
        <p:spPr bwMode="auto">
          <a:xfrm>
            <a:off x="3607327" y="1934619"/>
            <a:ext cx="1870945" cy="289528"/>
          </a:xfrm>
          <a:prstGeom prst="rect">
            <a:avLst/>
          </a:prstGeom>
          <a:solidFill>
            <a:schemeClr val="bg1"/>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nvGrpSpPr>
          <p:cNvPr id="56" name="Group 55"/>
          <p:cNvGrpSpPr>
            <a:grpSpLocks/>
          </p:cNvGrpSpPr>
          <p:nvPr/>
        </p:nvGrpSpPr>
        <p:grpSpPr bwMode="auto">
          <a:xfrm>
            <a:off x="2430799" y="1037648"/>
            <a:ext cx="3882007" cy="2527502"/>
            <a:chOff x="231779" y="348586"/>
            <a:chExt cx="990123" cy="470716"/>
          </a:xfrm>
        </p:grpSpPr>
      </p:grpSp>
      <p:sp>
        <p:nvSpPr>
          <p:cNvPr id="58" name="AutoShape 115"/>
          <p:cNvSpPr>
            <a:spLocks noChangeArrowheads="1"/>
          </p:cNvSpPr>
          <p:nvPr/>
        </p:nvSpPr>
        <p:spPr bwMode="auto">
          <a:xfrm rot="16200000">
            <a:off x="1947100" y="1544476"/>
            <a:ext cx="2018873" cy="105032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8000"/>
            </a:solidFill>
            <a:miter lim="800000"/>
            <a:headEnd/>
            <a:tailEnd/>
          </a:ln>
        </p:spPr>
        <p:txBody>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grpSp>
        <p:nvGrpSpPr>
          <p:cNvPr id="60" name="Group 59"/>
          <p:cNvGrpSpPr>
            <a:grpSpLocks/>
          </p:cNvGrpSpPr>
          <p:nvPr/>
        </p:nvGrpSpPr>
        <p:grpSpPr bwMode="auto">
          <a:xfrm>
            <a:off x="3682788" y="1037648"/>
            <a:ext cx="2630022" cy="2527502"/>
            <a:chOff x="551104" y="348586"/>
            <a:chExt cx="672942" cy="496948"/>
          </a:xfrm>
        </p:grpSpPr>
      </p:grpSp>
      <p:cxnSp>
        <p:nvCxnSpPr>
          <p:cNvPr id="67" name="Straight Connector 66"/>
          <p:cNvCxnSpPr/>
          <p:nvPr/>
        </p:nvCxnSpPr>
        <p:spPr bwMode="auto">
          <a:xfrm flipH="1">
            <a:off x="3674904" y="2353797"/>
            <a:ext cx="70615" cy="66549"/>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68" name="Straight Connector 67"/>
          <p:cNvCxnSpPr/>
          <p:nvPr/>
        </p:nvCxnSpPr>
        <p:spPr bwMode="auto">
          <a:xfrm>
            <a:off x="3686016" y="2421137"/>
            <a:ext cx="77202" cy="50166"/>
          </a:xfrm>
          <a:prstGeom prst="line">
            <a:avLst/>
          </a:prstGeom>
          <a:solidFill>
            <a:srgbClr val="000000"/>
          </a:solidFill>
          <a:ln w="9525" cap="flat" cmpd="sng" algn="ctr">
            <a:solidFill>
              <a:srgbClr val="008000"/>
            </a:solidFill>
            <a:prstDash val="solid"/>
            <a:round/>
            <a:headEnd type="none" w="med" len="med"/>
            <a:tailEnd type="none" w="med" len="med"/>
          </a:ln>
          <a:effectLst/>
        </p:spPr>
      </p:cxnSp>
      <p:grpSp>
        <p:nvGrpSpPr>
          <p:cNvPr id="86" name="Group 85"/>
          <p:cNvGrpSpPr/>
          <p:nvPr/>
        </p:nvGrpSpPr>
        <p:grpSpPr>
          <a:xfrm>
            <a:off x="2312650" y="2600222"/>
            <a:ext cx="4908281" cy="631906"/>
            <a:chOff x="115237" y="3178278"/>
            <a:chExt cx="4908281" cy="631906"/>
          </a:xfrm>
        </p:grpSpPr>
        <p:cxnSp>
          <p:nvCxnSpPr>
            <p:cNvPr id="87" name="Straight Connector 86"/>
            <p:cNvCxnSpPr/>
            <p:nvPr/>
          </p:nvCxnSpPr>
          <p:spPr bwMode="auto">
            <a:xfrm flipV="1">
              <a:off x="115237" y="3178278"/>
              <a:ext cx="1288860" cy="631906"/>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88" name="Straight Connector 87"/>
            <p:cNvCxnSpPr/>
            <p:nvPr/>
          </p:nvCxnSpPr>
          <p:spPr bwMode="auto">
            <a:xfrm>
              <a:off x="1406502" y="3178315"/>
              <a:ext cx="1954209" cy="113773"/>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89" name="Straight Connector 88"/>
            <p:cNvCxnSpPr/>
            <p:nvPr/>
          </p:nvCxnSpPr>
          <p:spPr bwMode="auto">
            <a:xfrm>
              <a:off x="3339750" y="3283170"/>
              <a:ext cx="545400" cy="385973"/>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90" name="Straight Connector 89"/>
            <p:cNvCxnSpPr/>
            <p:nvPr/>
          </p:nvCxnSpPr>
          <p:spPr bwMode="auto">
            <a:xfrm flipV="1">
              <a:off x="3878006" y="3661126"/>
              <a:ext cx="1145512" cy="7528"/>
            </a:xfrm>
            <a:prstGeom prst="line">
              <a:avLst/>
            </a:prstGeom>
            <a:solidFill>
              <a:srgbClr val="000000"/>
            </a:solidFill>
            <a:ln w="34925" cap="flat" cmpd="sng" algn="ctr">
              <a:solidFill>
                <a:srgbClr val="008000"/>
              </a:solidFill>
              <a:prstDash val="solid"/>
              <a:round/>
              <a:headEnd type="none" w="med" len="med"/>
              <a:tailEnd type="none" w="med" len="med"/>
            </a:ln>
            <a:effectLst/>
          </p:spPr>
        </p:cxnSp>
      </p:grpSp>
      <p:cxnSp>
        <p:nvCxnSpPr>
          <p:cNvPr id="92" name="Straight Connector 91"/>
          <p:cNvCxnSpPr/>
          <p:nvPr/>
        </p:nvCxnSpPr>
        <p:spPr bwMode="auto">
          <a:xfrm flipH="1">
            <a:off x="3664394" y="1723953"/>
            <a:ext cx="70615" cy="66549"/>
          </a:xfrm>
          <a:prstGeom prst="line">
            <a:avLst/>
          </a:prstGeom>
          <a:solidFill>
            <a:srgbClr val="000000"/>
          </a:solidFill>
          <a:ln w="9525" cap="flat" cmpd="sng" algn="ctr">
            <a:solidFill>
              <a:srgbClr val="008000"/>
            </a:solidFill>
            <a:prstDash val="solid"/>
            <a:round/>
            <a:headEnd type="none" w="med" len="med"/>
            <a:tailEnd type="none" w="med" len="med"/>
          </a:ln>
          <a:effectLst/>
        </p:spPr>
      </p:cxnSp>
      <p:cxnSp>
        <p:nvCxnSpPr>
          <p:cNvPr id="93" name="Straight Connector 92"/>
          <p:cNvCxnSpPr/>
          <p:nvPr/>
        </p:nvCxnSpPr>
        <p:spPr bwMode="auto">
          <a:xfrm>
            <a:off x="3675506" y="1780783"/>
            <a:ext cx="77202" cy="50166"/>
          </a:xfrm>
          <a:prstGeom prst="line">
            <a:avLst/>
          </a:prstGeom>
          <a:solidFill>
            <a:srgbClr val="000000"/>
          </a:solidFill>
          <a:ln w="9525" cap="flat" cmpd="sng" algn="ctr">
            <a:solidFill>
              <a:srgbClr val="008000"/>
            </a:solidFill>
            <a:prstDash val="solid"/>
            <a:round/>
            <a:headEnd type="none" w="med" len="med"/>
            <a:tailEnd type="none" w="med" len="med"/>
          </a:ln>
          <a:effectLst/>
        </p:spPr>
      </p:cxnSp>
      <p:grpSp>
        <p:nvGrpSpPr>
          <p:cNvPr id="94" name="Group 93"/>
          <p:cNvGrpSpPr/>
          <p:nvPr/>
        </p:nvGrpSpPr>
        <p:grpSpPr>
          <a:xfrm flipV="1">
            <a:off x="2363471" y="910864"/>
            <a:ext cx="4843338" cy="654021"/>
            <a:chOff x="115237" y="3178278"/>
            <a:chExt cx="4843338" cy="631906"/>
          </a:xfrm>
        </p:grpSpPr>
        <p:cxnSp>
          <p:nvCxnSpPr>
            <p:cNvPr id="95" name="Straight Connector 94"/>
            <p:cNvCxnSpPr/>
            <p:nvPr/>
          </p:nvCxnSpPr>
          <p:spPr bwMode="auto">
            <a:xfrm flipV="1">
              <a:off x="115237" y="3178278"/>
              <a:ext cx="1288860" cy="631906"/>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96" name="Straight Connector 95"/>
            <p:cNvCxnSpPr/>
            <p:nvPr/>
          </p:nvCxnSpPr>
          <p:spPr bwMode="auto">
            <a:xfrm>
              <a:off x="1406502" y="3178315"/>
              <a:ext cx="1916062" cy="116819"/>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97" name="Straight Connector 96"/>
            <p:cNvCxnSpPr/>
            <p:nvPr/>
          </p:nvCxnSpPr>
          <p:spPr bwMode="auto">
            <a:xfrm>
              <a:off x="3324969" y="3299514"/>
              <a:ext cx="502216" cy="345085"/>
            </a:xfrm>
            <a:prstGeom prst="line">
              <a:avLst/>
            </a:prstGeom>
            <a:solidFill>
              <a:srgbClr val="000000"/>
            </a:solidFill>
            <a:ln w="34925" cap="flat" cmpd="sng" algn="ctr">
              <a:solidFill>
                <a:srgbClr val="008000"/>
              </a:solidFill>
              <a:prstDash val="solid"/>
              <a:round/>
              <a:headEnd type="none" w="med" len="med"/>
              <a:tailEnd type="none" w="med" len="med"/>
            </a:ln>
            <a:effectLst/>
          </p:spPr>
        </p:cxnSp>
        <p:cxnSp>
          <p:nvCxnSpPr>
            <p:cNvPr id="98" name="Straight Connector 97"/>
            <p:cNvCxnSpPr/>
            <p:nvPr/>
          </p:nvCxnSpPr>
          <p:spPr bwMode="auto">
            <a:xfrm flipV="1">
              <a:off x="3813063" y="3641451"/>
              <a:ext cx="1145512" cy="7528"/>
            </a:xfrm>
            <a:prstGeom prst="line">
              <a:avLst/>
            </a:prstGeom>
            <a:solidFill>
              <a:srgbClr val="000000"/>
            </a:solidFill>
            <a:ln w="34925" cap="flat" cmpd="sng" algn="ctr">
              <a:solidFill>
                <a:srgbClr val="008000"/>
              </a:solidFill>
              <a:prstDash val="solid"/>
              <a:round/>
              <a:headEnd type="none" w="med" len="med"/>
              <a:tailEnd type="none" w="med" len="med"/>
            </a:ln>
            <a:effectLst/>
          </p:spPr>
        </p:cxnSp>
      </p:grpSp>
      <p:sp>
        <p:nvSpPr>
          <p:cNvPr id="99" name="Rectangle 98"/>
          <p:cNvSpPr/>
          <p:nvPr/>
        </p:nvSpPr>
        <p:spPr bwMode="auto">
          <a:xfrm>
            <a:off x="5478278" y="1906135"/>
            <a:ext cx="126203" cy="338554"/>
          </a:xfrm>
          <a:prstGeom prst="rect">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0" name="Rectangle 99"/>
          <p:cNvSpPr/>
          <p:nvPr/>
        </p:nvSpPr>
        <p:spPr bwMode="auto">
          <a:xfrm>
            <a:off x="3481851" y="1906135"/>
            <a:ext cx="126203" cy="338554"/>
          </a:xfrm>
          <a:prstGeom prst="rect">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3" name="Trapezoid 102"/>
          <p:cNvSpPr/>
          <p:nvPr/>
        </p:nvSpPr>
        <p:spPr bwMode="auto">
          <a:xfrm rot="16200000">
            <a:off x="4943985" y="1855549"/>
            <a:ext cx="1773991" cy="446842"/>
          </a:xfrm>
          <a:prstGeom prst="trapezoid">
            <a:avLst>
              <a:gd name="adj" fmla="val 69590"/>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5" name="TextBox 104"/>
          <p:cNvSpPr txBox="1"/>
          <p:nvPr/>
        </p:nvSpPr>
        <p:spPr>
          <a:xfrm>
            <a:off x="3823990" y="1588962"/>
            <a:ext cx="1502051" cy="369332"/>
          </a:xfrm>
          <a:prstGeom prst="rect">
            <a:avLst/>
          </a:prstGeom>
          <a:noFill/>
        </p:spPr>
        <p:txBody>
          <a:bodyPr wrap="square" rtlCol="0">
            <a:spAutoFit/>
          </a:bodyPr>
          <a:lstStyle/>
          <a:p>
            <a:r>
              <a:rPr lang="en-US" b="1" dirty="0" smtClean="0">
                <a:solidFill>
                  <a:srgbClr val="FF0000"/>
                </a:solidFill>
              </a:rPr>
              <a:t>Combustor</a:t>
            </a:r>
            <a:endParaRPr lang="en-US" dirty="0">
              <a:solidFill>
                <a:srgbClr val="FF0000"/>
              </a:solidFill>
            </a:endParaRPr>
          </a:p>
        </p:txBody>
      </p:sp>
      <p:sp>
        <p:nvSpPr>
          <p:cNvPr id="106" name="Text Box 7"/>
          <p:cNvSpPr txBox="1">
            <a:spLocks noChangeArrowheads="1"/>
          </p:cNvSpPr>
          <p:nvPr/>
        </p:nvSpPr>
        <p:spPr bwMode="auto">
          <a:xfrm>
            <a:off x="85105" y="1646282"/>
            <a:ext cx="1946028" cy="738664"/>
          </a:xfrm>
          <a:prstGeom prst="rect">
            <a:avLst/>
          </a:prstGeom>
          <a:solidFill>
            <a:srgbClr val="FFFFFF"/>
          </a:solidFill>
          <a:ln w="9525">
            <a:noFill/>
            <a:miter lim="800000"/>
            <a:headEnd/>
            <a:tailEnd/>
          </a:ln>
        </p:spPr>
        <p:txBody>
          <a:bodyPr wrap="square" lIns="0" tIns="0"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sz="2400" b="1" i="0" u="none" strike="noStrike" baseline="0" dirty="0" smtClean="0">
                <a:solidFill>
                  <a:srgbClr val="008000"/>
                </a:solidFill>
                <a:latin typeface="Arial"/>
                <a:cs typeface="Arial"/>
              </a:rPr>
              <a:t>Conventional Turbine</a:t>
            </a:r>
            <a:endParaRPr lang="en-US" sz="2400" b="1" i="0" u="none" strike="noStrike" baseline="0" dirty="0">
              <a:solidFill>
                <a:srgbClr val="008000"/>
              </a:solidFill>
              <a:latin typeface="Arial"/>
              <a:cs typeface="Arial"/>
            </a:endParaRPr>
          </a:p>
        </p:txBody>
      </p:sp>
      <p:sp>
        <p:nvSpPr>
          <p:cNvPr id="107" name="Text Box 7"/>
          <p:cNvSpPr txBox="1">
            <a:spLocks noChangeArrowheads="1"/>
          </p:cNvSpPr>
          <p:nvPr/>
        </p:nvSpPr>
        <p:spPr bwMode="auto">
          <a:xfrm>
            <a:off x="182025" y="3347152"/>
            <a:ext cx="1946028" cy="1477328"/>
          </a:xfrm>
          <a:prstGeom prst="rect">
            <a:avLst/>
          </a:prstGeom>
          <a:solidFill>
            <a:srgbClr val="FFFFFF"/>
          </a:solidFill>
          <a:ln w="9525">
            <a:noFill/>
            <a:miter lim="800000"/>
            <a:headEnd/>
            <a:tailEnd/>
          </a:ln>
        </p:spPr>
        <p:txBody>
          <a:bodyPr wrap="square" lIns="0" tIns="0"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r>
              <a:rPr lang="en-US" sz="2400" b="1" i="0" u="none" strike="noStrike" baseline="0" dirty="0" smtClean="0">
                <a:solidFill>
                  <a:srgbClr val="008000"/>
                </a:solidFill>
                <a:latin typeface="Arial"/>
                <a:cs typeface="Arial"/>
              </a:rPr>
              <a:t>Heated</a:t>
            </a:r>
            <a:r>
              <a:rPr lang="en-US" sz="2400" b="1" i="0" u="none" strike="noStrike" dirty="0" smtClean="0">
                <a:solidFill>
                  <a:srgbClr val="008000"/>
                </a:solidFill>
                <a:latin typeface="Arial"/>
                <a:cs typeface="Arial"/>
              </a:rPr>
              <a:t> Air Cycle</a:t>
            </a:r>
            <a:endParaRPr lang="en-US" sz="2400" b="1" i="0" u="none" strike="noStrike" baseline="0" dirty="0" smtClean="0">
              <a:solidFill>
                <a:srgbClr val="008000"/>
              </a:solidFill>
              <a:latin typeface="Arial"/>
              <a:cs typeface="Arial"/>
            </a:endParaRPr>
          </a:p>
          <a:p>
            <a:pPr algn="l" rtl="0">
              <a:defRPr sz="1000"/>
            </a:pPr>
            <a:r>
              <a:rPr lang="en-US" sz="2400" b="1" dirty="0" smtClean="0">
                <a:solidFill>
                  <a:srgbClr val="008000"/>
                </a:solidFill>
                <a:latin typeface="Arial"/>
                <a:cs typeface="Arial"/>
              </a:rPr>
              <a:t>Turbine (HACT)</a:t>
            </a:r>
            <a:endParaRPr lang="en-US" sz="2400" b="1" i="0" u="none" strike="noStrike" baseline="0" dirty="0">
              <a:solidFill>
                <a:srgbClr val="008000"/>
              </a:solidFill>
              <a:latin typeface="Arial"/>
              <a:cs typeface="Arial"/>
            </a:endParaRPr>
          </a:p>
        </p:txBody>
      </p:sp>
      <p:sp>
        <p:nvSpPr>
          <p:cNvPr id="17" name="TextBox 16"/>
          <p:cNvSpPr txBox="1"/>
          <p:nvPr/>
        </p:nvSpPr>
        <p:spPr>
          <a:xfrm>
            <a:off x="7236013" y="3533130"/>
            <a:ext cx="1918125" cy="2492990"/>
          </a:xfrm>
          <a:prstGeom prst="rect">
            <a:avLst/>
          </a:prstGeom>
          <a:noFill/>
        </p:spPr>
        <p:txBody>
          <a:bodyPr wrap="square" rtlCol="0">
            <a:spAutoFit/>
          </a:bodyPr>
          <a:lstStyle/>
          <a:p>
            <a:pPr marL="171450" indent="-171450">
              <a:buFont typeface="Arial" panose="020B0604020202020204" pitchFamily="34" charset="0"/>
              <a:buChar char="•"/>
            </a:pPr>
            <a:r>
              <a:rPr lang="en-US" sz="1200" dirty="0" err="1" smtClean="0"/>
              <a:t>Throttleable</a:t>
            </a:r>
            <a:endParaRPr lang="en-US" sz="1200" dirty="0" smtClean="0"/>
          </a:p>
          <a:p>
            <a:pPr marL="171450" indent="-171450">
              <a:buFont typeface="Arial" panose="020B0604020202020204" pitchFamily="34" charset="0"/>
              <a:buChar char="•"/>
            </a:pPr>
            <a:r>
              <a:rPr lang="en-US" sz="1200" dirty="0" smtClean="0"/>
              <a:t>Waste Heat leaves as exhaust</a:t>
            </a:r>
          </a:p>
          <a:p>
            <a:pPr marL="171450" indent="-171450">
              <a:buFont typeface="Arial" panose="020B0604020202020204" pitchFamily="34" charset="0"/>
              <a:buChar char="•"/>
            </a:pPr>
            <a:r>
              <a:rPr lang="en-US" sz="1200" dirty="0" smtClean="0"/>
              <a:t>Refuel for 4-13 months</a:t>
            </a:r>
          </a:p>
          <a:p>
            <a:pPr marL="171450" indent="-171450">
              <a:buFont typeface="Arial" panose="020B0604020202020204" pitchFamily="34" charset="0"/>
              <a:buChar char="•"/>
            </a:pPr>
            <a:r>
              <a:rPr lang="en-US" sz="1200" dirty="0" smtClean="0"/>
              <a:t>Minimize takeoff/landings/fuel logistics</a:t>
            </a:r>
          </a:p>
          <a:p>
            <a:r>
              <a:rPr lang="en-US" sz="1200" dirty="0" smtClean="0"/>
              <a:t>Select:</a:t>
            </a:r>
          </a:p>
          <a:p>
            <a:pPr marL="171450" indent="-171450">
              <a:buFont typeface="Arial" panose="020B0604020202020204" pitchFamily="34" charset="0"/>
              <a:buChar char="•"/>
            </a:pPr>
            <a:r>
              <a:rPr lang="en-US" sz="1200" dirty="0" smtClean="0"/>
              <a:t>low energy decay isotope to mitigate shielding </a:t>
            </a:r>
            <a:r>
              <a:rPr lang="en-US" sz="1200" dirty="0" err="1" smtClean="0"/>
              <a:t>requiriments</a:t>
            </a:r>
            <a:endParaRPr lang="en-US" sz="1200" dirty="0" smtClean="0"/>
          </a:p>
          <a:p>
            <a:pPr marL="171450" indent="-171450">
              <a:buFont typeface="Arial" panose="020B0604020202020204" pitchFamily="34" charset="0"/>
              <a:buChar char="•"/>
            </a:pPr>
            <a:r>
              <a:rPr lang="en-US" sz="1200" dirty="0" smtClean="0"/>
              <a:t>‘Short’ half-life that are benign in years</a:t>
            </a:r>
          </a:p>
        </p:txBody>
      </p:sp>
      <p:sp>
        <p:nvSpPr>
          <p:cNvPr id="57" name="TextBox 56"/>
          <p:cNvSpPr txBox="1"/>
          <p:nvPr/>
        </p:nvSpPr>
        <p:spPr>
          <a:xfrm>
            <a:off x="85511" y="5026781"/>
            <a:ext cx="2087293" cy="1384995"/>
          </a:xfrm>
          <a:prstGeom prst="rect">
            <a:avLst/>
          </a:prstGeom>
          <a:noFill/>
        </p:spPr>
        <p:txBody>
          <a:bodyPr wrap="square" rtlCol="0">
            <a:spAutoFit/>
          </a:bodyPr>
          <a:lstStyle/>
          <a:p>
            <a:pPr marL="285750" indent="-285750">
              <a:buFont typeface="Arial" panose="020B0604020202020204" pitchFamily="34" charset="0"/>
              <a:buChar char="•"/>
            </a:pPr>
            <a:r>
              <a:rPr lang="en-US" sz="1200" b="1" dirty="0" smtClean="0"/>
              <a:t>Significantly higher efficiency and power density than conventional RTG/TEG</a:t>
            </a:r>
          </a:p>
          <a:p>
            <a:pPr marL="285750" indent="-285750">
              <a:buFont typeface="Arial" panose="020B0604020202020204" pitchFamily="34" charset="0"/>
              <a:buChar char="•"/>
            </a:pPr>
            <a:r>
              <a:rPr lang="en-US" sz="1200" b="1" dirty="0" smtClean="0"/>
              <a:t>Design for intrinsic safety</a:t>
            </a:r>
          </a:p>
        </p:txBody>
      </p:sp>
      <p:sp>
        <p:nvSpPr>
          <p:cNvPr id="5" name="Rectangle 4"/>
          <p:cNvSpPr/>
          <p:nvPr/>
        </p:nvSpPr>
        <p:spPr>
          <a:xfrm>
            <a:off x="6976997" y="1200241"/>
            <a:ext cx="2239565" cy="1107996"/>
          </a:xfrm>
          <a:prstGeom prst="rect">
            <a:avLst/>
          </a:prstGeom>
        </p:spPr>
        <p:txBody>
          <a:bodyPr wrap="square">
            <a:spAutoFit/>
          </a:bodyPr>
          <a:lstStyle/>
          <a:p>
            <a:pPr marL="285750" indent="-285750">
              <a:buFont typeface="Arial" panose="020B0604020202020204" pitchFamily="34" charset="0"/>
              <a:buChar char="•"/>
            </a:pPr>
            <a:r>
              <a:rPr lang="en-US" sz="1600" dirty="0" err="1"/>
              <a:t>Throttleable</a:t>
            </a:r>
            <a:endParaRPr lang="en-US" sz="1600" dirty="0"/>
          </a:p>
          <a:p>
            <a:pPr marL="285750" indent="-285750">
              <a:buFont typeface="Arial" panose="020B0604020202020204" pitchFamily="34" charset="0"/>
              <a:buChar char="•"/>
            </a:pPr>
            <a:r>
              <a:rPr lang="en-US" sz="1600" dirty="0"/>
              <a:t>Waste Heat leaves as </a:t>
            </a:r>
            <a:r>
              <a:rPr lang="en-US" sz="1600" dirty="0" smtClean="0"/>
              <a:t>exhaust</a:t>
            </a:r>
          </a:p>
          <a:p>
            <a:pPr marL="285750" indent="-285750">
              <a:buFont typeface="Arial" panose="020B0604020202020204" pitchFamily="34" charset="0"/>
              <a:buChar char="•"/>
            </a:pPr>
            <a:r>
              <a:rPr lang="en-US" sz="1600" dirty="0" smtClean="0"/>
              <a:t>Fly for hours/days</a:t>
            </a:r>
            <a:endParaRPr lang="en-US" sz="1600" dirty="0"/>
          </a:p>
        </p:txBody>
      </p:sp>
    </p:spTree>
    <p:extLst>
      <p:ext uri="{BB962C8B-B14F-4D97-AF65-F5344CB8AC3E}">
        <p14:creationId xmlns:p14="http://schemas.microsoft.com/office/powerpoint/2010/main" val="453213823"/>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8"/>
          <p:cNvSpPr>
            <a:spLocks noChangeArrowheads="1"/>
          </p:cNvSpPr>
          <p:nvPr/>
        </p:nvSpPr>
        <p:spPr bwMode="auto">
          <a:xfrm>
            <a:off x="3429000" y="1905000"/>
            <a:ext cx="5715000" cy="1371600"/>
          </a:xfrm>
          <a:prstGeom prst="rect">
            <a:avLst/>
          </a:prstGeom>
          <a:noFill/>
          <a:ln w="9525">
            <a:noFill/>
            <a:miter lim="800000"/>
            <a:headEnd/>
            <a:tailEnd/>
          </a:ln>
        </p:spPr>
        <p:txBody>
          <a:bodyPr lIns="91271" tIns="45636" rIns="91271" bIns="45636" anchor="ctr"/>
          <a:lstStyle/>
          <a:p>
            <a:pPr algn="ctr"/>
            <a:r>
              <a:rPr lang="en-US" sz="3600" dirty="0">
                <a:solidFill>
                  <a:srgbClr val="000066"/>
                </a:solidFill>
                <a:latin typeface="Arial" charset="0"/>
                <a:cs typeface="Arial" charset="0"/>
              </a:rPr>
              <a:t>Radioactive Nuclide Production for Radioisotope Propulsion</a:t>
            </a:r>
          </a:p>
        </p:txBody>
      </p:sp>
      <p:sp>
        <p:nvSpPr>
          <p:cNvPr id="7170" name="Text Box 9"/>
          <p:cNvSpPr txBox="1">
            <a:spLocks noChangeArrowheads="1"/>
          </p:cNvSpPr>
          <p:nvPr/>
        </p:nvSpPr>
        <p:spPr bwMode="auto">
          <a:xfrm>
            <a:off x="3993566" y="3886200"/>
            <a:ext cx="4613275" cy="2133600"/>
          </a:xfrm>
          <a:prstGeom prst="rect">
            <a:avLst/>
          </a:prstGeom>
          <a:noFill/>
          <a:ln w="12700">
            <a:noFill/>
            <a:miter lim="800000"/>
            <a:headEnd/>
            <a:tailEnd/>
          </a:ln>
        </p:spPr>
        <p:txBody>
          <a:bodyPr lIns="91271" tIns="45636" rIns="91271" bIns="45636" anchor="ctr"/>
          <a:lstStyle/>
          <a:p>
            <a:pPr algn="ctr" eaLnBrk="0" hangingPunct="0">
              <a:spcBef>
                <a:spcPct val="20000"/>
              </a:spcBef>
            </a:pPr>
            <a:r>
              <a:rPr lang="en-US" sz="1600" i="1" dirty="0">
                <a:solidFill>
                  <a:srgbClr val="000066"/>
                </a:solidFill>
                <a:latin typeface="Times New Roman" pitchFamily="18" charset="0"/>
                <a:cs typeface="Times New Roman" pitchFamily="18" charset="0"/>
              </a:rPr>
              <a:t>Air Force Institute of Technology</a:t>
            </a:r>
          </a:p>
          <a:p>
            <a:pPr algn="ctr" eaLnBrk="0" hangingPunct="0">
              <a:spcBef>
                <a:spcPct val="20000"/>
              </a:spcBef>
            </a:pPr>
            <a:r>
              <a:rPr lang="en-US" dirty="0" smtClean="0">
                <a:solidFill>
                  <a:srgbClr val="000066"/>
                </a:solidFill>
                <a:latin typeface="Times New Roman" pitchFamily="18" charset="0"/>
                <a:cs typeface="Times New Roman" pitchFamily="18" charset="0"/>
              </a:rPr>
              <a:t>14 December, </a:t>
            </a:r>
            <a:r>
              <a:rPr lang="en-US" dirty="0">
                <a:solidFill>
                  <a:srgbClr val="000066"/>
                </a:solidFill>
                <a:latin typeface="Times New Roman" pitchFamily="18" charset="0"/>
                <a:cs typeface="Times New Roman" pitchFamily="18" charset="0"/>
              </a:rPr>
              <a:t>2017</a:t>
            </a:r>
            <a:endParaRPr lang="en-US" sz="1600"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102988263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pPr marL="0" indent="0">
              <a:buNone/>
            </a:pPr>
            <a:r>
              <a:rPr lang="en-US" dirty="0" smtClean="0"/>
              <a:t>NENG  681 Looked at Po 210 and Tm 170</a:t>
            </a:r>
          </a:p>
          <a:p>
            <a:endParaRPr lang="en-US" dirty="0"/>
          </a:p>
          <a:p>
            <a:r>
              <a:rPr lang="en-US" dirty="0" smtClean="0"/>
              <a:t>Po 210 from Bi 210:</a:t>
            </a:r>
          </a:p>
          <a:p>
            <a:pPr lvl="1"/>
            <a:r>
              <a:rPr lang="en-US" dirty="0" smtClean="0"/>
              <a:t>low production potential</a:t>
            </a:r>
          </a:p>
          <a:p>
            <a:pPr lvl="1"/>
            <a:r>
              <a:rPr lang="en-US" dirty="0" smtClean="0"/>
              <a:t>Low melting temperature</a:t>
            </a:r>
          </a:p>
          <a:p>
            <a:pPr lvl="1"/>
            <a:r>
              <a:rPr lang="en-US" dirty="0" smtClean="0"/>
              <a:t>Product is Lead (low melting temperature)</a:t>
            </a:r>
          </a:p>
          <a:p>
            <a:endParaRPr lang="en-US" dirty="0" smtClean="0"/>
          </a:p>
          <a:p>
            <a:r>
              <a:rPr lang="en-US" dirty="0" smtClean="0"/>
              <a:t>Tm 170 from Tm 169</a:t>
            </a:r>
          </a:p>
          <a:p>
            <a:pPr lvl="1"/>
            <a:r>
              <a:rPr lang="en-US" dirty="0" smtClean="0"/>
              <a:t>High production potential</a:t>
            </a:r>
          </a:p>
          <a:p>
            <a:pPr lvl="1"/>
            <a:r>
              <a:rPr lang="en-US" dirty="0" smtClean="0"/>
              <a:t>Product is </a:t>
            </a:r>
            <a:r>
              <a:rPr lang="en-US" dirty="0" err="1" smtClean="0"/>
              <a:t>Yb</a:t>
            </a:r>
            <a:r>
              <a:rPr lang="en-US" dirty="0" smtClean="0"/>
              <a:t> 170 (stable)</a:t>
            </a:r>
          </a:p>
          <a:p>
            <a:pPr lvl="1"/>
            <a:endParaRPr lang="en-US" dirty="0"/>
          </a:p>
          <a:p>
            <a:endParaRPr lang="en-US" dirty="0" smtClean="0"/>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pPr>
                <a:defRPr/>
              </a:pPr>
              <a:t>48</a:t>
            </a:fld>
            <a:endParaRPr lang="en-US" dirty="0"/>
          </a:p>
        </p:txBody>
      </p:sp>
    </p:spTree>
    <p:extLst>
      <p:ext uri="{BB962C8B-B14F-4D97-AF65-F5344CB8AC3E}">
        <p14:creationId xmlns:p14="http://schemas.microsoft.com/office/powerpoint/2010/main" val="14404563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a:t>Bi-209 Irradiation </a:t>
            </a: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solidFill>
                  <a:srgbClr val="000000">
                    <a:tint val="75000"/>
                  </a:srgbClr>
                </a:solidFill>
              </a:rPr>
              <a:pPr>
                <a:defRPr/>
              </a:pPr>
              <a:t>49</a:t>
            </a:fld>
            <a:endParaRPr lang="en-US" dirty="0">
              <a:solidFill>
                <a:srgbClr val="000000">
                  <a:tint val="75000"/>
                </a:srgbClr>
              </a:solidFill>
            </a:endParaRPr>
          </a:p>
        </p:txBody>
      </p:sp>
      <p:graphicFrame>
        <p:nvGraphicFramePr>
          <p:cNvPr id="5" name="Table 4">
            <a:extLst>
              <a:ext uri="{FF2B5EF4-FFF2-40B4-BE49-F238E27FC236}">
                <a16:creationId xmlns="" xmlns:a16="http://schemas.microsoft.com/office/drawing/2014/main" id="{44839654-B197-4D28-9302-903E6D6DFE2E}"/>
              </a:ext>
            </a:extLst>
          </p:cNvPr>
          <p:cNvGraphicFramePr>
            <a:graphicFrameLocks noGrp="1"/>
          </p:cNvGraphicFramePr>
          <p:nvPr>
            <p:extLst/>
          </p:nvPr>
        </p:nvGraphicFramePr>
        <p:xfrm>
          <a:off x="190500" y="1571029"/>
          <a:ext cx="8763000" cy="2177254"/>
        </p:xfrm>
        <a:graphic>
          <a:graphicData uri="http://schemas.openxmlformats.org/drawingml/2006/table">
            <a:tbl>
              <a:tblPr firstRow="1" bandRow="1">
                <a:tableStyleId>{073A0DAA-6AF3-43AB-8588-CEC1D06C72B9}</a:tableStyleId>
              </a:tblPr>
              <a:tblGrid>
                <a:gridCol w="1219200">
                  <a:extLst>
                    <a:ext uri="{9D8B030D-6E8A-4147-A177-3AD203B41FA5}">
                      <a16:colId xmlns="" xmlns:a16="http://schemas.microsoft.com/office/drawing/2014/main" val="252709476"/>
                    </a:ext>
                  </a:extLst>
                </a:gridCol>
                <a:gridCol w="1219200">
                  <a:extLst>
                    <a:ext uri="{9D8B030D-6E8A-4147-A177-3AD203B41FA5}">
                      <a16:colId xmlns="" xmlns:a16="http://schemas.microsoft.com/office/drawing/2014/main" val="1377366940"/>
                    </a:ext>
                  </a:extLst>
                </a:gridCol>
                <a:gridCol w="1257300">
                  <a:extLst>
                    <a:ext uri="{9D8B030D-6E8A-4147-A177-3AD203B41FA5}">
                      <a16:colId xmlns="" xmlns:a16="http://schemas.microsoft.com/office/drawing/2014/main" val="916095886"/>
                    </a:ext>
                  </a:extLst>
                </a:gridCol>
                <a:gridCol w="1219200">
                  <a:extLst>
                    <a:ext uri="{9D8B030D-6E8A-4147-A177-3AD203B41FA5}">
                      <a16:colId xmlns="" xmlns:a16="http://schemas.microsoft.com/office/drawing/2014/main" val="2771048960"/>
                    </a:ext>
                  </a:extLst>
                </a:gridCol>
                <a:gridCol w="1295400">
                  <a:extLst>
                    <a:ext uri="{9D8B030D-6E8A-4147-A177-3AD203B41FA5}">
                      <a16:colId xmlns="" xmlns:a16="http://schemas.microsoft.com/office/drawing/2014/main" val="2173539317"/>
                    </a:ext>
                  </a:extLst>
                </a:gridCol>
                <a:gridCol w="1295400">
                  <a:extLst>
                    <a:ext uri="{9D8B030D-6E8A-4147-A177-3AD203B41FA5}">
                      <a16:colId xmlns="" xmlns:a16="http://schemas.microsoft.com/office/drawing/2014/main" val="811373425"/>
                    </a:ext>
                  </a:extLst>
                </a:gridCol>
                <a:gridCol w="1257300">
                  <a:extLst>
                    <a:ext uri="{9D8B030D-6E8A-4147-A177-3AD203B41FA5}">
                      <a16:colId xmlns="" xmlns:a16="http://schemas.microsoft.com/office/drawing/2014/main" val="4055204507"/>
                    </a:ext>
                  </a:extLst>
                </a:gridCol>
              </a:tblGrid>
              <a:tr h="609600">
                <a:tc>
                  <a:txBody>
                    <a:bodyPr/>
                    <a:lstStyle/>
                    <a:p>
                      <a:pPr algn="ctr"/>
                      <a:r>
                        <a:rPr lang="en-US" sz="2200" dirty="0"/>
                        <a:t>Isotope </a:t>
                      </a:r>
                    </a:p>
                  </a:txBody>
                  <a:tcPr/>
                </a:tc>
                <a:tc>
                  <a:txBody>
                    <a:bodyPr/>
                    <a:lstStyle/>
                    <a:p>
                      <a:pPr algn="ctr"/>
                      <a:r>
                        <a:rPr lang="en-US" sz="2200" dirty="0"/>
                        <a:t>Po-210 </a:t>
                      </a:r>
                    </a:p>
                  </a:txBody>
                  <a:tcPr/>
                </a:tc>
                <a:tc>
                  <a:txBody>
                    <a:bodyPr/>
                    <a:lstStyle/>
                    <a:p>
                      <a:pPr algn="ctr"/>
                      <a:r>
                        <a:rPr lang="en-US" sz="2200" dirty="0"/>
                        <a:t>Bi-209</a:t>
                      </a:r>
                    </a:p>
                  </a:txBody>
                  <a:tcPr/>
                </a:tc>
                <a:tc>
                  <a:txBody>
                    <a:bodyPr/>
                    <a:lstStyle/>
                    <a:p>
                      <a:pPr algn="ctr"/>
                      <a:r>
                        <a:rPr lang="en-US" sz="2200" dirty="0"/>
                        <a:t>Bi-210</a:t>
                      </a:r>
                    </a:p>
                  </a:txBody>
                  <a:tcPr/>
                </a:tc>
                <a:tc>
                  <a:txBody>
                    <a:bodyPr/>
                    <a:lstStyle/>
                    <a:p>
                      <a:pPr algn="ctr"/>
                      <a:r>
                        <a:rPr lang="en-US" sz="2200" dirty="0"/>
                        <a:t>Tl-206</a:t>
                      </a:r>
                    </a:p>
                  </a:txBody>
                  <a:tcPr/>
                </a:tc>
                <a:tc>
                  <a:txBody>
                    <a:bodyPr/>
                    <a:lstStyle/>
                    <a:p>
                      <a:pPr algn="ctr"/>
                      <a:r>
                        <a:rPr lang="en-US" sz="2200" dirty="0"/>
                        <a:t>Bi-210m</a:t>
                      </a:r>
                    </a:p>
                  </a:txBody>
                  <a:tcPr/>
                </a:tc>
                <a:tc>
                  <a:txBody>
                    <a:bodyPr/>
                    <a:lstStyle/>
                    <a:p>
                      <a:pPr algn="ctr"/>
                      <a:r>
                        <a:rPr lang="en-US" sz="2200" dirty="0"/>
                        <a:t>Pb-206</a:t>
                      </a:r>
                    </a:p>
                  </a:txBody>
                  <a:tcPr/>
                </a:tc>
                <a:extLst>
                  <a:ext uri="{0D108BD9-81ED-4DB2-BD59-A6C34878D82A}">
                    <a16:rowId xmlns="" xmlns:a16="http://schemas.microsoft.com/office/drawing/2014/main" val="2861037909"/>
                  </a:ext>
                </a:extLst>
              </a:tr>
              <a:tr h="533400">
                <a:tc>
                  <a:txBody>
                    <a:bodyPr/>
                    <a:lstStyle/>
                    <a:p>
                      <a:pPr algn="ctr"/>
                      <a:r>
                        <a:rPr lang="en-US" sz="2000" dirty="0"/>
                        <a:t>Grams</a:t>
                      </a:r>
                    </a:p>
                  </a:txBody>
                  <a:tcPr/>
                </a:tc>
                <a:tc>
                  <a:txBody>
                    <a:bodyPr/>
                    <a:lstStyle/>
                    <a:p>
                      <a:pPr algn="ctr" fontAlgn="b"/>
                      <a:r>
                        <a:rPr lang="en-US" sz="2200" b="1" i="0" u="none" strike="noStrike" dirty="0">
                          <a:solidFill>
                            <a:srgbClr val="000000"/>
                          </a:solidFill>
                          <a:effectLst/>
                          <a:latin typeface="Times New Roman" panose="02020603050405020304" pitchFamily="18" charset="0"/>
                          <a:cs typeface="Times New Roman" panose="02020603050405020304" pitchFamily="18" charset="0"/>
                        </a:rPr>
                        <a:t>2.01E-05</a:t>
                      </a:r>
                    </a:p>
                  </a:txBody>
                  <a:tcPr marL="7620" marR="7620" marT="7620" marB="0" anchor="b"/>
                </a:tc>
                <a:tc>
                  <a:txBody>
                    <a:bodyPr/>
                    <a:lstStyle/>
                    <a:p>
                      <a:pPr algn="ctr" fontAlgn="b"/>
                      <a:r>
                        <a:rPr lang="en-US" sz="2200" b="0" i="0" u="none" strike="noStrike" dirty="0">
                          <a:solidFill>
                            <a:srgbClr val="000000"/>
                          </a:solidFill>
                          <a:effectLst/>
                          <a:latin typeface="Calibri" panose="020F0502020204030204" pitchFamily="34" charset="0"/>
                        </a:rPr>
                        <a:t>0.999</a:t>
                      </a:r>
                    </a:p>
                  </a:txBody>
                  <a:tcPr marL="7620" marR="7620" marT="7620" marB="0" anchor="b"/>
                </a:tc>
                <a:tc>
                  <a:txBody>
                    <a:bodyPr/>
                    <a:lstStyle/>
                    <a:p>
                      <a:pPr algn="ctr" fontAlgn="b"/>
                      <a:r>
                        <a:rPr lang="en-US" sz="2200" b="0" i="0" u="none" strike="noStrike" dirty="0">
                          <a:solidFill>
                            <a:srgbClr val="000000"/>
                          </a:solidFill>
                          <a:effectLst/>
                          <a:latin typeface="Times New Roman" panose="02020603050405020304" pitchFamily="18" charset="0"/>
                          <a:cs typeface="Times New Roman" panose="02020603050405020304" pitchFamily="18" charset="0"/>
                        </a:rPr>
                        <a:t>1.06E-06</a:t>
                      </a:r>
                    </a:p>
                  </a:txBody>
                  <a:tcPr marL="7620" marR="7620" marT="7620" marB="0" anchor="b"/>
                </a:tc>
                <a:tc>
                  <a:txBody>
                    <a:bodyPr/>
                    <a:lstStyle/>
                    <a:p>
                      <a:pPr algn="ctr" fontAlgn="b"/>
                      <a:r>
                        <a:rPr lang="en-US" sz="2200" b="0" i="0" u="none" strike="noStrike" dirty="0">
                          <a:solidFill>
                            <a:srgbClr val="000000"/>
                          </a:solidFill>
                          <a:effectLst/>
                          <a:latin typeface="Times New Roman" panose="02020603050405020304" pitchFamily="18" charset="0"/>
                          <a:cs typeface="Times New Roman" panose="02020603050405020304" pitchFamily="18" charset="0"/>
                        </a:rPr>
                        <a:t>1.44E-08</a:t>
                      </a:r>
                    </a:p>
                  </a:txBody>
                  <a:tcPr marL="7620" marR="7620" marT="7620" marB="0" anchor="b"/>
                </a:tc>
                <a:tc>
                  <a:txBody>
                    <a:bodyPr/>
                    <a:lstStyle/>
                    <a:p>
                      <a:pPr algn="ctr" fontAlgn="b"/>
                      <a:r>
                        <a:rPr lang="en-US" sz="2200" b="0" i="0" u="none" strike="noStrike" dirty="0">
                          <a:solidFill>
                            <a:srgbClr val="000000"/>
                          </a:solidFill>
                          <a:effectLst/>
                          <a:latin typeface="Times New Roman" panose="02020603050405020304" pitchFamily="18" charset="0"/>
                          <a:cs typeface="Times New Roman" panose="02020603050405020304" pitchFamily="18" charset="0"/>
                        </a:rPr>
                        <a:t>1.65E-05</a:t>
                      </a:r>
                    </a:p>
                  </a:txBody>
                  <a:tcPr marL="7620" marR="7620" marT="7620" marB="0" anchor="b"/>
                </a:tc>
                <a:tc>
                  <a:txBody>
                    <a:bodyPr/>
                    <a:lstStyle/>
                    <a:p>
                      <a:pPr algn="ctr" fontAlgn="b"/>
                      <a:r>
                        <a:rPr lang="en-US" sz="2200" b="0" i="0" u="none" strike="noStrike" dirty="0">
                          <a:solidFill>
                            <a:srgbClr val="000000"/>
                          </a:solidFill>
                          <a:effectLst/>
                          <a:latin typeface="Times New Roman" panose="02020603050405020304" pitchFamily="18" charset="0"/>
                          <a:cs typeface="Times New Roman" panose="02020603050405020304" pitchFamily="18" charset="0"/>
                        </a:rPr>
                        <a:t>1.39E-05</a:t>
                      </a:r>
                    </a:p>
                  </a:txBody>
                  <a:tcPr marL="7620" marR="7620" marT="7620" marB="0" anchor="b"/>
                </a:tc>
                <a:extLst>
                  <a:ext uri="{0D108BD9-81ED-4DB2-BD59-A6C34878D82A}">
                    <a16:rowId xmlns="" xmlns:a16="http://schemas.microsoft.com/office/drawing/2014/main" val="1263799895"/>
                  </a:ext>
                </a:extLst>
              </a:tr>
              <a:tr h="517127">
                <a:tc>
                  <a:txBody>
                    <a:bodyPr/>
                    <a:lstStyle/>
                    <a:p>
                      <a:pPr algn="ctr"/>
                      <a:r>
                        <a:rPr lang="en-US" sz="2000" dirty="0"/>
                        <a:t>Ci </a:t>
                      </a:r>
                    </a:p>
                  </a:txBody>
                  <a:tcPr/>
                </a:tc>
                <a:tc>
                  <a:txBody>
                    <a:bodyPr/>
                    <a:lstStyle/>
                    <a:p>
                      <a:pPr algn="ctr" fontAlgn="b"/>
                      <a:r>
                        <a:rPr lang="en-US" sz="2200" b="0" i="0" u="none" strike="noStrike" dirty="0">
                          <a:solidFill>
                            <a:srgbClr val="000000"/>
                          </a:solidFill>
                          <a:effectLst/>
                          <a:latin typeface="Times New Roman" panose="02020603050405020304" pitchFamily="18" charset="0"/>
                          <a:cs typeface="Times New Roman" panose="02020603050405020304" pitchFamily="18" charset="0"/>
                        </a:rPr>
                        <a:t>9.02E-02</a:t>
                      </a:r>
                    </a:p>
                  </a:txBody>
                  <a:tcPr marL="7620" marR="7620" marT="7620" marB="0" anchor="b"/>
                </a:tc>
                <a:tc>
                  <a:txBody>
                    <a:bodyPr/>
                    <a:lstStyle/>
                    <a:p>
                      <a:pPr algn="ctr" fontAlgn="b"/>
                      <a:r>
                        <a:rPr lang="en-US" sz="2200" b="0" i="0" u="none" strike="noStrike" dirty="0">
                          <a:solidFill>
                            <a:srgbClr val="000000"/>
                          </a:solidFill>
                          <a:effectLst/>
                          <a:latin typeface="Calibri" panose="020F0502020204030204" pitchFamily="34" charset="0"/>
                        </a:rPr>
                        <a:t>~0</a:t>
                      </a:r>
                    </a:p>
                  </a:txBody>
                  <a:tcPr marL="7620" marR="7620" marT="7620" marB="0" anchor="b"/>
                </a:tc>
                <a:tc>
                  <a:txBody>
                    <a:bodyPr/>
                    <a:lstStyle/>
                    <a:p>
                      <a:pPr algn="ctr" fontAlgn="b"/>
                      <a:r>
                        <a:rPr lang="en-US" sz="2200" b="0" i="0" u="none" strike="noStrike" dirty="0">
                          <a:solidFill>
                            <a:srgbClr val="000000"/>
                          </a:solidFill>
                          <a:effectLst/>
                          <a:latin typeface="Times New Roman" panose="02020603050405020304" pitchFamily="18" charset="0"/>
                          <a:cs typeface="Times New Roman" panose="02020603050405020304" pitchFamily="18" charset="0"/>
                        </a:rPr>
                        <a:t>1.31E-01</a:t>
                      </a:r>
                    </a:p>
                  </a:txBody>
                  <a:tcPr marL="7620" marR="7620" marT="7620" marB="0" anchor="b"/>
                </a:tc>
                <a:tc>
                  <a:txBody>
                    <a:bodyPr/>
                    <a:lstStyle/>
                    <a:p>
                      <a:pPr algn="ctr" fontAlgn="b"/>
                      <a:r>
                        <a:rPr lang="en-US" sz="2200" b="0" i="0" u="none" strike="noStrike" dirty="0">
                          <a:solidFill>
                            <a:srgbClr val="000000"/>
                          </a:solidFill>
                          <a:effectLst/>
                          <a:latin typeface="Times New Roman" panose="02020603050405020304" pitchFamily="18" charset="0"/>
                          <a:cs typeface="Times New Roman" panose="02020603050405020304" pitchFamily="18" charset="0"/>
                        </a:rPr>
                        <a:t>9.68E-04</a:t>
                      </a:r>
                    </a:p>
                  </a:txBody>
                  <a:tcPr marL="7620" marR="7620" marT="7620" marB="0" anchor="b"/>
                </a:tc>
                <a:tc>
                  <a:txBody>
                    <a:bodyPr/>
                    <a:lstStyle/>
                    <a:p>
                      <a:pPr algn="ctr" fontAlgn="b"/>
                      <a:r>
                        <a:rPr lang="en-US" sz="2200" b="0" i="0" u="none" strike="noStrike" dirty="0">
                          <a:solidFill>
                            <a:srgbClr val="000000"/>
                          </a:solidFill>
                          <a:effectLst/>
                          <a:latin typeface="Calibri" panose="020F0502020204030204" pitchFamily="34" charset="0"/>
                        </a:rPr>
                        <a:t>~0</a:t>
                      </a:r>
                    </a:p>
                  </a:txBody>
                  <a:tcPr marL="7620" marR="7620" marT="7620" marB="0" anchor="b"/>
                </a:tc>
                <a:tc>
                  <a:txBody>
                    <a:bodyPr/>
                    <a:lstStyle/>
                    <a:p>
                      <a:pPr algn="ctr" fontAlgn="b"/>
                      <a:r>
                        <a:rPr lang="en-US" sz="2200" b="0" i="0" u="none" strike="noStrike" dirty="0">
                          <a:solidFill>
                            <a:srgbClr val="000000"/>
                          </a:solidFill>
                          <a:effectLst/>
                          <a:latin typeface="Calibri" panose="020F0502020204030204" pitchFamily="34" charset="0"/>
                        </a:rPr>
                        <a:t>2.01E-05</a:t>
                      </a:r>
                    </a:p>
                  </a:txBody>
                  <a:tcPr marL="7620" marR="7620" marT="7620" marB="0" anchor="b"/>
                </a:tc>
                <a:extLst>
                  <a:ext uri="{0D108BD9-81ED-4DB2-BD59-A6C34878D82A}">
                    <a16:rowId xmlns="" xmlns:a16="http://schemas.microsoft.com/office/drawing/2014/main" val="148533375"/>
                  </a:ext>
                </a:extLst>
              </a:tr>
              <a:tr h="517127">
                <a:tc>
                  <a:txBody>
                    <a:bodyPr/>
                    <a:lstStyle/>
                    <a:p>
                      <a:pPr algn="ctr"/>
                      <a:r>
                        <a:rPr lang="en-US" sz="2000" dirty="0"/>
                        <a:t>Watts</a:t>
                      </a:r>
                    </a:p>
                  </a:txBody>
                  <a:tcPr/>
                </a:tc>
                <a:tc>
                  <a:txBody>
                    <a:bodyPr/>
                    <a:lstStyle/>
                    <a:p>
                      <a:pPr algn="ctr" fontAlgn="b"/>
                      <a:r>
                        <a:rPr lang="en-US" sz="2200" b="0" i="0" u="none" strike="noStrike" dirty="0">
                          <a:solidFill>
                            <a:srgbClr val="000000"/>
                          </a:solidFill>
                          <a:effectLst/>
                          <a:latin typeface="Times New Roman" panose="02020603050405020304" pitchFamily="18" charset="0"/>
                          <a:cs typeface="Times New Roman" panose="02020603050405020304" pitchFamily="18" charset="0"/>
                        </a:rPr>
                        <a:t>3.02E-04</a:t>
                      </a:r>
                    </a:p>
                  </a:txBody>
                  <a:tcPr marL="7620" marR="7620" marT="7620" marB="0" anchor="b"/>
                </a:tc>
                <a:tc>
                  <a:txBody>
                    <a:bodyPr/>
                    <a:lstStyle/>
                    <a:p>
                      <a:pPr algn="ctr" fontAlgn="b"/>
                      <a:r>
                        <a:rPr lang="en-US" sz="2200" b="0" i="0" u="none" strike="noStrike" dirty="0">
                          <a:solidFill>
                            <a:srgbClr val="000000"/>
                          </a:solidFill>
                          <a:effectLst/>
                          <a:latin typeface="Calibri" panose="020F0502020204030204" pitchFamily="34" charset="0"/>
                        </a:rPr>
                        <a:t>~0</a:t>
                      </a:r>
                    </a:p>
                  </a:txBody>
                  <a:tcPr marL="7620" marR="7620" marT="7620" marB="0" anchor="b"/>
                </a:tc>
                <a:tc>
                  <a:txBody>
                    <a:bodyPr/>
                    <a:lstStyle/>
                    <a:p>
                      <a:pPr algn="ctr" fontAlgn="b"/>
                      <a:r>
                        <a:rPr lang="en-US" sz="2200" b="0" i="0" u="none" strike="noStrike" dirty="0">
                          <a:solidFill>
                            <a:srgbClr val="000000"/>
                          </a:solidFill>
                          <a:effectLst/>
                          <a:latin typeface="Times New Roman" panose="02020603050405020304" pitchFamily="18" charset="0"/>
                          <a:cs typeface="Times New Roman" panose="02020603050405020304" pitchFamily="18" charset="0"/>
                        </a:rPr>
                        <a:t>0.000302</a:t>
                      </a:r>
                    </a:p>
                  </a:txBody>
                  <a:tcPr marL="7620" marR="7620" marT="7620" marB="0" anchor="b"/>
                </a:tc>
                <a:tc>
                  <a:txBody>
                    <a:bodyPr/>
                    <a:lstStyle/>
                    <a:p>
                      <a:pPr algn="ctr" fontAlgn="b"/>
                      <a:r>
                        <a:rPr lang="en-US" sz="2200" b="0" i="0" u="none" strike="noStrike" dirty="0">
                          <a:solidFill>
                            <a:srgbClr val="000000"/>
                          </a:solidFill>
                          <a:effectLst/>
                          <a:latin typeface="Times New Roman" panose="02020603050405020304" pitchFamily="18" charset="0"/>
                          <a:cs typeface="Times New Roman" panose="02020603050405020304" pitchFamily="18" charset="0"/>
                        </a:rPr>
                        <a:t>3.10E-06</a:t>
                      </a:r>
                    </a:p>
                  </a:txBody>
                  <a:tcPr marL="7620" marR="7620" marT="7620" marB="0" anchor="b"/>
                </a:tc>
                <a:tc>
                  <a:txBody>
                    <a:bodyPr/>
                    <a:lstStyle/>
                    <a:p>
                      <a:pPr algn="ctr" fontAlgn="b"/>
                      <a:r>
                        <a:rPr lang="en-US" sz="2200" b="0" i="0" u="none" strike="noStrike" dirty="0">
                          <a:solidFill>
                            <a:srgbClr val="000000"/>
                          </a:solidFill>
                          <a:effectLst/>
                          <a:latin typeface="Calibri" panose="020F0502020204030204" pitchFamily="34" charset="0"/>
                        </a:rPr>
                        <a:t>~0</a:t>
                      </a:r>
                    </a:p>
                  </a:txBody>
                  <a:tcPr marL="7620" marR="7620" marT="7620" marB="0" anchor="b"/>
                </a:tc>
                <a:tc>
                  <a:txBody>
                    <a:bodyPr/>
                    <a:lstStyle/>
                    <a:p>
                      <a:pPr algn="ctr" fontAlgn="b"/>
                      <a:r>
                        <a:rPr lang="en-US" sz="2200" b="0" i="0" u="none" strike="noStrike" dirty="0">
                          <a:solidFill>
                            <a:srgbClr val="000000"/>
                          </a:solidFill>
                          <a:effectLst/>
                          <a:latin typeface="Calibri" panose="020F0502020204030204" pitchFamily="34" charset="0"/>
                        </a:rPr>
                        <a:t>0</a:t>
                      </a:r>
                    </a:p>
                  </a:txBody>
                  <a:tcPr marL="7620" marR="7620" marT="7620" marB="0" anchor="b"/>
                </a:tc>
                <a:extLst>
                  <a:ext uri="{0D108BD9-81ED-4DB2-BD59-A6C34878D82A}">
                    <a16:rowId xmlns="" xmlns:a16="http://schemas.microsoft.com/office/drawing/2014/main" val="1792311503"/>
                  </a:ext>
                </a:extLst>
              </a:tr>
            </a:tbl>
          </a:graphicData>
        </a:graphic>
      </p:graphicFrame>
      <p:sp>
        <p:nvSpPr>
          <p:cNvPr id="7" name="Content Placeholder 1">
            <a:extLst>
              <a:ext uri="{FF2B5EF4-FFF2-40B4-BE49-F238E27FC236}">
                <a16:creationId xmlns="" xmlns:a16="http://schemas.microsoft.com/office/drawing/2014/main" id="{D7C73CB7-955A-4FDA-A58D-1A0DE144F014}"/>
              </a:ext>
            </a:extLst>
          </p:cNvPr>
          <p:cNvSpPr txBox="1">
            <a:spLocks/>
          </p:cNvSpPr>
          <p:nvPr/>
        </p:nvSpPr>
        <p:spPr>
          <a:xfrm>
            <a:off x="190500" y="3980430"/>
            <a:ext cx="8763000" cy="2497757"/>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kern="0" dirty="0">
                <a:solidFill>
                  <a:srgbClr val="000000"/>
                </a:solidFill>
              </a:rPr>
              <a:t>Low production of Po-210 in volume. </a:t>
            </a:r>
          </a:p>
          <a:p>
            <a:r>
              <a:rPr lang="en-US" kern="0" dirty="0">
                <a:solidFill>
                  <a:srgbClr val="000000"/>
                </a:solidFill>
              </a:rPr>
              <a:t>Result expected from low absorption cross section of Bi-209. </a:t>
            </a:r>
          </a:p>
          <a:p>
            <a:r>
              <a:rPr lang="en-US" kern="0" dirty="0">
                <a:solidFill>
                  <a:srgbClr val="000000"/>
                </a:solidFill>
              </a:rPr>
              <a:t>Nearly all Bi-209 remains after 8 months of irradiation.  </a:t>
            </a:r>
          </a:p>
          <a:p>
            <a:r>
              <a:rPr lang="en-US" kern="0" dirty="0">
                <a:solidFill>
                  <a:srgbClr val="000000"/>
                </a:solidFill>
              </a:rPr>
              <a:t>Low contribution isotopes not included (~0)</a:t>
            </a:r>
          </a:p>
          <a:p>
            <a:r>
              <a:rPr lang="en-US" kern="0" dirty="0">
                <a:solidFill>
                  <a:srgbClr val="000000"/>
                </a:solidFill>
              </a:rPr>
              <a:t>Total 0.0032 W/g-feed </a:t>
            </a:r>
          </a:p>
          <a:p>
            <a:pPr marL="0" indent="0">
              <a:buFontTx/>
              <a:buNone/>
            </a:pPr>
            <a:endParaRPr lang="en-US" kern="0" dirty="0">
              <a:solidFill>
                <a:srgbClr val="000000"/>
              </a:solidFill>
            </a:endParaRPr>
          </a:p>
        </p:txBody>
      </p:sp>
    </p:spTree>
    <p:extLst>
      <p:ext uri="{BB962C8B-B14F-4D97-AF65-F5344CB8AC3E}">
        <p14:creationId xmlns:p14="http://schemas.microsoft.com/office/powerpoint/2010/main" val="80984055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525"/>
            <a:ext cx="6787896" cy="981075"/>
          </a:xfrm>
        </p:spPr>
        <p:txBody>
          <a:bodyPr/>
          <a:lstStyle/>
          <a:p>
            <a:r>
              <a:rPr lang="en-US" dirty="0" smtClean="0"/>
              <a:t>Three ways for high speed HACE</a:t>
            </a:r>
            <a:br>
              <a:rPr lang="en-US" dirty="0" smtClean="0"/>
            </a:br>
            <a:r>
              <a:rPr lang="en-US" dirty="0" smtClean="0"/>
              <a:t>(enabling RAM/SCRAM)</a:t>
            </a:r>
            <a:endParaRPr lang="en-US" dirty="0"/>
          </a:p>
        </p:txBody>
      </p:sp>
      <p:pic>
        <p:nvPicPr>
          <p:cNvPr id="3" name="Picture 2"/>
          <p:cNvPicPr>
            <a:picLocks noChangeAspect="1"/>
          </p:cNvPicPr>
          <p:nvPr/>
        </p:nvPicPr>
        <p:blipFill>
          <a:blip r:embed="rId2"/>
          <a:stretch>
            <a:fillRect/>
          </a:stretch>
        </p:blipFill>
        <p:spPr>
          <a:xfrm>
            <a:off x="4035084" y="1030267"/>
            <a:ext cx="5086350" cy="3733800"/>
          </a:xfrm>
          <a:prstGeom prst="rect">
            <a:avLst/>
          </a:prstGeom>
        </p:spPr>
      </p:pic>
      <p:sp>
        <p:nvSpPr>
          <p:cNvPr id="4" name="Rectangle 3"/>
          <p:cNvSpPr/>
          <p:nvPr/>
        </p:nvSpPr>
        <p:spPr>
          <a:xfrm>
            <a:off x="7030661" y="1663898"/>
            <a:ext cx="1595501" cy="307777"/>
          </a:xfrm>
          <a:prstGeom prst="rect">
            <a:avLst/>
          </a:prstGeom>
        </p:spPr>
        <p:txBody>
          <a:bodyPr wrap="none">
            <a:spAutoFit/>
          </a:bodyPr>
          <a:lstStyle/>
          <a:p>
            <a:r>
              <a:rPr lang="en-US" sz="1400" i="1" dirty="0"/>
              <a:t>RTO-EN-AVT-116</a:t>
            </a:r>
          </a:p>
        </p:txBody>
      </p:sp>
      <p:sp>
        <p:nvSpPr>
          <p:cNvPr id="5" name="TextBox 4"/>
          <p:cNvSpPr txBox="1"/>
          <p:nvPr/>
        </p:nvSpPr>
        <p:spPr>
          <a:xfrm>
            <a:off x="59564" y="1159095"/>
            <a:ext cx="4104572" cy="5078313"/>
          </a:xfrm>
          <a:prstGeom prst="rect">
            <a:avLst/>
          </a:prstGeom>
          <a:noFill/>
        </p:spPr>
        <p:txBody>
          <a:bodyPr wrap="square" rtlCol="0">
            <a:spAutoFit/>
          </a:bodyPr>
          <a:lstStyle/>
          <a:p>
            <a:pPr marL="342900" indent="-342900">
              <a:buFont typeface="+mj-lt"/>
              <a:buAutoNum type="arabicPeriod"/>
            </a:pPr>
            <a:r>
              <a:rPr lang="en-US" dirty="0" smtClean="0"/>
              <a:t>Ram (don’t we care about </a:t>
            </a:r>
            <a:r>
              <a:rPr lang="en-US" dirty="0" err="1" smtClean="0"/>
              <a:t>Isp</a:t>
            </a:r>
            <a:r>
              <a:rPr lang="en-US" dirty="0" smtClean="0"/>
              <a:t> when ‘fuel’ energy density is 1,000 to 100,000 times conventional)</a:t>
            </a:r>
          </a:p>
          <a:p>
            <a:pPr marL="342900" indent="-342900">
              <a:buFont typeface="+mj-lt"/>
              <a:buAutoNum type="arabicPeriod"/>
            </a:pPr>
            <a:endParaRPr lang="en-US" dirty="0"/>
          </a:p>
          <a:p>
            <a:pPr marL="342900" indent="-342900">
              <a:buFont typeface="+mj-lt"/>
              <a:buAutoNum type="arabicPeriod"/>
            </a:pPr>
            <a:r>
              <a:rPr lang="en-US" dirty="0" smtClean="0"/>
              <a:t>Supersonic Heat Exchanger</a:t>
            </a:r>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r>
              <a:rPr lang="en-US" dirty="0" smtClean="0"/>
              <a:t>Heated Particle Injection (enables thermal management) or pitch/catch secondary HEX loop (TRL commensurate with illustration)</a:t>
            </a:r>
          </a:p>
        </p:txBody>
      </p:sp>
      <p:pic>
        <p:nvPicPr>
          <p:cNvPr id="6" name="Picture 5"/>
          <p:cNvPicPr/>
          <p:nvPr/>
        </p:nvPicPr>
        <p:blipFill>
          <a:blip r:embed="rId3"/>
          <a:stretch>
            <a:fillRect/>
          </a:stretch>
        </p:blipFill>
        <p:spPr>
          <a:xfrm>
            <a:off x="2135473" y="3013103"/>
            <a:ext cx="1899611" cy="1147369"/>
          </a:xfrm>
          <a:prstGeom prst="rect">
            <a:avLst/>
          </a:prstGeom>
        </p:spPr>
      </p:pic>
      <p:pic>
        <p:nvPicPr>
          <p:cNvPr id="7" name="Picture 6"/>
          <p:cNvPicPr/>
          <p:nvPr/>
        </p:nvPicPr>
        <p:blipFill>
          <a:blip r:embed="rId4"/>
          <a:stretch>
            <a:fillRect/>
          </a:stretch>
        </p:blipFill>
        <p:spPr>
          <a:xfrm>
            <a:off x="189924" y="2839415"/>
            <a:ext cx="1796415" cy="1717675"/>
          </a:xfrm>
          <a:prstGeom prst="rect">
            <a:avLst/>
          </a:prstGeom>
        </p:spPr>
      </p:pic>
      <p:cxnSp>
        <p:nvCxnSpPr>
          <p:cNvPr id="9" name="Straight Arrow Connector 8"/>
          <p:cNvCxnSpPr/>
          <p:nvPr/>
        </p:nvCxnSpPr>
        <p:spPr bwMode="auto">
          <a:xfrm>
            <a:off x="3502838" y="2061840"/>
            <a:ext cx="2881826" cy="1523734"/>
          </a:xfrm>
          <a:prstGeom prst="straightConnector1">
            <a:avLst/>
          </a:prstGeom>
          <a:noFill/>
          <a:ln w="25400" cap="flat" cmpd="sng" algn="ctr">
            <a:solidFill>
              <a:srgbClr val="FF0000"/>
            </a:solidFill>
            <a:prstDash val="solid"/>
            <a:round/>
            <a:headEnd type="none" w="med" len="med"/>
            <a:tailEnd type="triangle"/>
          </a:ln>
          <a:effectLst/>
        </p:spPr>
      </p:cxnSp>
      <p:grpSp>
        <p:nvGrpSpPr>
          <p:cNvPr id="22" name="Group 21"/>
          <p:cNvGrpSpPr/>
          <p:nvPr/>
        </p:nvGrpSpPr>
        <p:grpSpPr>
          <a:xfrm>
            <a:off x="4063469" y="4764067"/>
            <a:ext cx="4222296" cy="2062130"/>
            <a:chOff x="4071698" y="4647763"/>
            <a:chExt cx="4222296" cy="2062130"/>
          </a:xfrm>
        </p:grpSpPr>
        <p:cxnSp>
          <p:nvCxnSpPr>
            <p:cNvPr id="10" name="Straight Arrow Connector 9"/>
            <p:cNvCxnSpPr/>
            <p:nvPr/>
          </p:nvCxnSpPr>
          <p:spPr bwMode="auto">
            <a:xfrm flipV="1">
              <a:off x="4876800" y="5986272"/>
              <a:ext cx="2153861" cy="450254"/>
            </a:xfrm>
            <a:prstGeom prst="straightConnector1">
              <a:avLst/>
            </a:prstGeom>
            <a:noFill/>
            <a:ln w="25400" cap="flat" cmpd="sng" algn="ctr">
              <a:solidFill>
                <a:srgbClr val="FF0000"/>
              </a:solidFill>
              <a:prstDash val="solid"/>
              <a:round/>
              <a:headEnd type="none" w="med" len="med"/>
              <a:tailEnd type="triangle"/>
            </a:ln>
            <a:effectLst/>
          </p:spPr>
        </p:cxnSp>
        <p:sp>
          <p:nvSpPr>
            <p:cNvPr id="13" name="Rectangle 12"/>
            <p:cNvSpPr/>
            <p:nvPr/>
          </p:nvSpPr>
          <p:spPr bwMode="auto">
            <a:xfrm>
              <a:off x="4425696" y="4864608"/>
              <a:ext cx="3402715" cy="597408"/>
            </a:xfrm>
            <a:prstGeom prst="rect">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cxnSp>
          <p:nvCxnSpPr>
            <p:cNvPr id="15" name="Straight Arrow Connector 14"/>
            <p:cNvCxnSpPr/>
            <p:nvPr/>
          </p:nvCxnSpPr>
          <p:spPr bwMode="auto">
            <a:xfrm>
              <a:off x="4876800" y="5112037"/>
              <a:ext cx="524256" cy="0"/>
            </a:xfrm>
            <a:prstGeom prst="straightConnector1">
              <a:avLst/>
            </a:prstGeom>
            <a:noFill/>
            <a:ln w="25400" cap="flat" cmpd="sng" algn="ctr">
              <a:solidFill>
                <a:srgbClr val="FF0000"/>
              </a:solidFill>
              <a:prstDash val="solid"/>
              <a:round/>
              <a:headEnd type="none" w="med" len="med"/>
              <a:tailEnd type="triangle"/>
            </a:ln>
            <a:effectLst/>
          </p:spPr>
        </p:cxnSp>
        <p:cxnSp>
          <p:nvCxnSpPr>
            <p:cNvPr id="16" name="Straight Arrow Connector 15"/>
            <p:cNvCxnSpPr/>
            <p:nvPr/>
          </p:nvCxnSpPr>
          <p:spPr bwMode="auto">
            <a:xfrm>
              <a:off x="4888992" y="5215669"/>
              <a:ext cx="524256" cy="0"/>
            </a:xfrm>
            <a:prstGeom prst="straightConnector1">
              <a:avLst/>
            </a:prstGeom>
            <a:noFill/>
            <a:ln w="25400" cap="flat" cmpd="sng" algn="ctr">
              <a:solidFill>
                <a:srgbClr val="FF0000"/>
              </a:solidFill>
              <a:prstDash val="solid"/>
              <a:round/>
              <a:headEnd type="none" w="med" len="med"/>
              <a:tailEnd type="triangle"/>
            </a:ln>
            <a:effectLst/>
          </p:spPr>
        </p:cxnSp>
        <p:cxnSp>
          <p:nvCxnSpPr>
            <p:cNvPr id="17" name="Straight Arrow Connector 16"/>
            <p:cNvCxnSpPr/>
            <p:nvPr/>
          </p:nvCxnSpPr>
          <p:spPr bwMode="auto">
            <a:xfrm>
              <a:off x="4876800" y="5337589"/>
              <a:ext cx="524256" cy="0"/>
            </a:xfrm>
            <a:prstGeom prst="straightConnector1">
              <a:avLst/>
            </a:prstGeom>
            <a:noFill/>
            <a:ln w="25400" cap="flat" cmpd="sng" algn="ctr">
              <a:solidFill>
                <a:srgbClr val="FF0000"/>
              </a:solidFill>
              <a:prstDash val="solid"/>
              <a:round/>
              <a:headEnd type="none" w="med" len="med"/>
              <a:tailEnd type="triangle"/>
            </a:ln>
            <a:effectLst/>
          </p:spPr>
        </p:cxnSp>
        <p:sp>
          <p:nvSpPr>
            <p:cNvPr id="19" name="Rectangle 18"/>
            <p:cNvSpPr/>
            <p:nvPr/>
          </p:nvSpPr>
          <p:spPr bwMode="auto">
            <a:xfrm>
              <a:off x="4425694" y="5887885"/>
              <a:ext cx="3402715" cy="597408"/>
            </a:xfrm>
            <a:prstGeom prst="rect">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20" name="Rectangle 19"/>
            <p:cNvSpPr/>
            <p:nvPr/>
          </p:nvSpPr>
          <p:spPr bwMode="auto">
            <a:xfrm>
              <a:off x="7714445" y="4723892"/>
              <a:ext cx="579549" cy="1986001"/>
            </a:xfrm>
            <a:prstGeom prst="rect">
              <a:avLst/>
            </a:prstGeom>
            <a:solidFill>
              <a:schemeClr val="bg1"/>
            </a:solid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4071698" y="4647763"/>
              <a:ext cx="579549" cy="1986001"/>
            </a:xfrm>
            <a:prstGeom prst="rect">
              <a:avLst/>
            </a:prstGeom>
            <a:solidFill>
              <a:schemeClr val="bg1"/>
            </a:solid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grpSp>
      <p:sp>
        <p:nvSpPr>
          <p:cNvPr id="8" name="Right Brace 7"/>
          <p:cNvSpPr/>
          <p:nvPr/>
        </p:nvSpPr>
        <p:spPr bwMode="auto">
          <a:xfrm rot="17283500" flipH="1">
            <a:off x="6555776" y="3337710"/>
            <a:ext cx="149955" cy="925049"/>
          </a:xfrm>
          <a:prstGeom prst="rightBrace">
            <a:avLst>
              <a:gd name="adj1" fmla="val 8333"/>
              <a:gd name="adj2" fmla="val 15935"/>
            </a:avLst>
          </a:prstGeom>
          <a:noFill/>
          <a:ln w="25400" cap="flat" cmpd="sng" algn="ctr">
            <a:solidFill>
              <a:srgbClr val="FF0000"/>
            </a:solidFill>
            <a:prstDash val="solid"/>
            <a:round/>
            <a:headEnd type="none" w="med" len="med"/>
            <a:tailEnd type="none" w="lg" len="lg"/>
          </a:ln>
          <a:effectLst/>
        </p:spPr>
        <p:txBody>
          <a:bodyPr rtlCol="0" anchor="ctr"/>
          <a:lstStyle/>
          <a:p>
            <a:pPr algn="ctr"/>
            <a:endParaRPr lang="en-US"/>
          </a:p>
        </p:txBody>
      </p:sp>
    </p:spTree>
    <p:extLst>
      <p:ext uri="{BB962C8B-B14F-4D97-AF65-F5344CB8AC3E}">
        <p14:creationId xmlns:p14="http://schemas.microsoft.com/office/powerpoint/2010/main" val="32423162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295400"/>
            <a:ext cx="7696200" cy="5045075"/>
          </a:xfrm>
        </p:spPr>
        <p:txBody>
          <a:bodyPr/>
          <a:lstStyle/>
          <a:p>
            <a:r>
              <a:rPr lang="en-US" dirty="0"/>
              <a:t>Electrical Power Requirements 40 kW </a:t>
            </a:r>
          </a:p>
          <a:p>
            <a:pPr lvl="1"/>
            <a:r>
              <a:rPr lang="en-US" dirty="0"/>
              <a:t>Assume 30% thermal power efficiency to turbine power </a:t>
            </a:r>
          </a:p>
          <a:p>
            <a:pPr lvl="1"/>
            <a:r>
              <a:rPr lang="en-US" dirty="0"/>
              <a:t>Iteratively determined requires 164.4 kg of thulium oxide</a:t>
            </a:r>
          </a:p>
          <a:p>
            <a:r>
              <a:rPr lang="en-US" dirty="0"/>
              <a:t>Radioactive decay requires that the electrical power produced is at End of Life (EOL)</a:t>
            </a:r>
          </a:p>
          <a:p>
            <a:pPr lvl="1"/>
            <a:r>
              <a:rPr lang="en-US" dirty="0"/>
              <a:t>After EOL, radioisotopes need to be replaced. </a:t>
            </a:r>
          </a:p>
          <a:p>
            <a:pPr lvl="1"/>
            <a:r>
              <a:rPr lang="en-US" dirty="0"/>
              <a:t>EOL goal of 6 months</a:t>
            </a:r>
          </a:p>
          <a:p>
            <a:pPr lvl="1"/>
            <a:endParaRPr lang="en-US" dirty="0"/>
          </a:p>
          <a:p>
            <a:endParaRPr lang="en-US" dirty="0"/>
          </a:p>
        </p:txBody>
      </p:sp>
      <p:sp>
        <p:nvSpPr>
          <p:cNvPr id="10241" name="Title 1"/>
          <p:cNvSpPr>
            <a:spLocks noGrp="1"/>
          </p:cNvSpPr>
          <p:nvPr>
            <p:ph type="title"/>
          </p:nvPr>
        </p:nvSpPr>
        <p:spPr/>
        <p:txBody>
          <a:bodyPr/>
          <a:lstStyle/>
          <a:p>
            <a:r>
              <a:rPr lang="en-US" dirty="0"/>
              <a:t>Full Irradiation Simulations</a:t>
            </a: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solidFill>
                  <a:srgbClr val="000000">
                    <a:tint val="75000"/>
                  </a:srgbClr>
                </a:solidFill>
              </a:rPr>
              <a:pPr>
                <a:defRPr/>
              </a:pPr>
              <a:t>50</a:t>
            </a:fld>
            <a:endParaRPr lang="en-US" dirty="0">
              <a:solidFill>
                <a:srgbClr val="000000">
                  <a:tint val="75000"/>
                </a:srgbClr>
              </a:solidFill>
            </a:endParaRPr>
          </a:p>
        </p:txBody>
      </p:sp>
      <p:graphicFrame>
        <p:nvGraphicFramePr>
          <p:cNvPr id="4" name="Diagram 3">
            <a:extLst>
              <a:ext uri="{FF2B5EF4-FFF2-40B4-BE49-F238E27FC236}">
                <a16:creationId xmlns="" xmlns:a16="http://schemas.microsoft.com/office/drawing/2014/main" id="{6873590D-AB02-4D6B-9177-8BC81D8EBC0B}"/>
              </a:ext>
            </a:extLst>
          </p:cNvPr>
          <p:cNvGraphicFramePr/>
          <p:nvPr>
            <p:extLst/>
          </p:nvPr>
        </p:nvGraphicFramePr>
        <p:xfrm>
          <a:off x="1164021" y="21336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68442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143000"/>
            <a:ext cx="3124200" cy="5197475"/>
          </a:xfrm>
        </p:spPr>
        <p:txBody>
          <a:bodyPr/>
          <a:lstStyle/>
          <a:p>
            <a:r>
              <a:rPr lang="en-US" dirty="0"/>
              <a:t>Irradiation Thulium-Oxide for 90 days. </a:t>
            </a:r>
          </a:p>
          <a:p>
            <a:r>
              <a:rPr lang="en-US" dirty="0"/>
              <a:t>Flux availability: </a:t>
            </a:r>
          </a:p>
          <a:p>
            <a:pPr lvl="1"/>
            <a:r>
              <a:rPr lang="en-US" dirty="0"/>
              <a:t>Commercial Reactor (Irradiation timescale not great pairing for scheduling with core refuel. </a:t>
            </a:r>
          </a:p>
          <a:p>
            <a:pPr lvl="1"/>
            <a:r>
              <a:rPr lang="en-US" dirty="0"/>
              <a:t>High Flux Isotope Reactor ~ 10^15 n/cm^2-s flux </a:t>
            </a:r>
            <a:endParaRPr lang="en-US" b="1" u="sng" dirty="0"/>
          </a:p>
          <a:p>
            <a:endParaRPr lang="en-US" dirty="0"/>
          </a:p>
        </p:txBody>
      </p:sp>
      <p:sp>
        <p:nvSpPr>
          <p:cNvPr id="10241" name="Title 1"/>
          <p:cNvSpPr>
            <a:spLocks noGrp="1"/>
          </p:cNvSpPr>
          <p:nvPr>
            <p:ph type="title"/>
          </p:nvPr>
        </p:nvSpPr>
        <p:spPr>
          <a:xfrm>
            <a:off x="838200" y="0"/>
            <a:ext cx="6629400" cy="990600"/>
          </a:xfrm>
        </p:spPr>
        <p:txBody>
          <a:bodyPr/>
          <a:lstStyle/>
          <a:p>
            <a:r>
              <a:rPr lang="en-US" dirty="0"/>
              <a:t>Full Irradiation Simulations</a:t>
            </a: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solidFill>
                  <a:srgbClr val="000000">
                    <a:tint val="75000"/>
                  </a:srgbClr>
                </a:solidFill>
              </a:rPr>
              <a:pPr>
                <a:defRPr/>
              </a:pPr>
              <a:t>51</a:t>
            </a:fld>
            <a:endParaRPr lang="en-US" dirty="0">
              <a:solidFill>
                <a:srgbClr val="000000">
                  <a:tint val="75000"/>
                </a:srgbClr>
              </a:solidFill>
            </a:endParaRPr>
          </a:p>
        </p:txBody>
      </p:sp>
      <p:pic>
        <p:nvPicPr>
          <p:cNvPr id="4" name="Picture 3">
            <a:extLst>
              <a:ext uri="{FF2B5EF4-FFF2-40B4-BE49-F238E27FC236}">
                <a16:creationId xmlns="" xmlns:a16="http://schemas.microsoft.com/office/drawing/2014/main" id="{E3497595-EF85-41BA-9A21-3686790B8593}"/>
              </a:ext>
            </a:extLst>
          </p:cNvPr>
          <p:cNvPicPr>
            <a:picLocks noChangeAspect="1"/>
          </p:cNvPicPr>
          <p:nvPr/>
        </p:nvPicPr>
        <p:blipFill>
          <a:blip r:embed="rId3"/>
          <a:stretch>
            <a:fillRect/>
          </a:stretch>
        </p:blipFill>
        <p:spPr>
          <a:xfrm>
            <a:off x="3463159" y="1600200"/>
            <a:ext cx="5017119" cy="4501493"/>
          </a:xfrm>
          <a:prstGeom prst="rect">
            <a:avLst/>
          </a:prstGeom>
        </p:spPr>
      </p:pic>
      <p:sp>
        <p:nvSpPr>
          <p:cNvPr id="5" name="Star: 5 Points 4">
            <a:extLst>
              <a:ext uri="{FF2B5EF4-FFF2-40B4-BE49-F238E27FC236}">
                <a16:creationId xmlns="" xmlns:a16="http://schemas.microsoft.com/office/drawing/2014/main" id="{C807E364-9A6D-46E3-B777-F22A5A71B490}"/>
              </a:ext>
            </a:extLst>
          </p:cNvPr>
          <p:cNvSpPr/>
          <p:nvPr/>
        </p:nvSpPr>
        <p:spPr bwMode="auto">
          <a:xfrm>
            <a:off x="6547945" y="4343400"/>
            <a:ext cx="457200" cy="381000"/>
          </a:xfrm>
          <a:prstGeom prst="star5">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a:solidFill>
                <a:srgbClr val="000000"/>
              </a:solidFill>
              <a:latin typeface="Arial" charset="0"/>
              <a:cs typeface="Arial" charset="0"/>
            </a:endParaRPr>
          </a:p>
        </p:txBody>
      </p:sp>
      <p:sp>
        <p:nvSpPr>
          <p:cNvPr id="6" name="TextBox 5">
            <a:extLst>
              <a:ext uri="{FF2B5EF4-FFF2-40B4-BE49-F238E27FC236}">
                <a16:creationId xmlns="" xmlns:a16="http://schemas.microsoft.com/office/drawing/2014/main" id="{76476BC8-CAFB-45B4-A9BF-C52CCCDA4750}"/>
              </a:ext>
            </a:extLst>
          </p:cNvPr>
          <p:cNvSpPr txBox="1"/>
          <p:nvPr/>
        </p:nvSpPr>
        <p:spPr>
          <a:xfrm>
            <a:off x="3916945" y="6101693"/>
            <a:ext cx="4109545" cy="276999"/>
          </a:xfrm>
          <a:prstGeom prst="rect">
            <a:avLst/>
          </a:prstGeom>
          <a:noFill/>
        </p:spPr>
        <p:txBody>
          <a:bodyPr wrap="square" rtlCol="0">
            <a:spAutoFit/>
          </a:bodyPr>
          <a:lstStyle/>
          <a:p>
            <a:r>
              <a:rPr lang="en-US" sz="1200" dirty="0">
                <a:solidFill>
                  <a:srgbClr val="000000"/>
                </a:solidFill>
                <a:latin typeface="Arial" charset="0"/>
                <a:cs typeface="Arial" charset="0"/>
              </a:rPr>
              <a:t>US Patent No 3,432,386</a:t>
            </a:r>
          </a:p>
        </p:txBody>
      </p:sp>
    </p:spTree>
    <p:extLst>
      <p:ext uri="{BB962C8B-B14F-4D97-AF65-F5344CB8AC3E}">
        <p14:creationId xmlns:p14="http://schemas.microsoft.com/office/powerpoint/2010/main" val="1439941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sz="3000" dirty="0"/>
              <a:t>Tm-169 Irradiation Mass Production</a:t>
            </a: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solidFill>
                  <a:srgbClr val="000000">
                    <a:tint val="75000"/>
                  </a:srgbClr>
                </a:solidFill>
              </a:rPr>
              <a:pPr>
                <a:defRPr/>
              </a:pPr>
              <a:t>52</a:t>
            </a:fld>
            <a:endParaRPr lang="en-US" dirty="0">
              <a:solidFill>
                <a:srgbClr val="000000">
                  <a:tint val="75000"/>
                </a:srgbClr>
              </a:solidFill>
            </a:endParaRPr>
          </a:p>
        </p:txBody>
      </p:sp>
      <p:sp>
        <p:nvSpPr>
          <p:cNvPr id="7" name="Content Placeholder 1">
            <a:extLst>
              <a:ext uri="{FF2B5EF4-FFF2-40B4-BE49-F238E27FC236}">
                <a16:creationId xmlns="" xmlns:a16="http://schemas.microsoft.com/office/drawing/2014/main" id="{D7C73CB7-955A-4FDA-A58D-1A0DE144F014}"/>
              </a:ext>
            </a:extLst>
          </p:cNvPr>
          <p:cNvSpPr txBox="1">
            <a:spLocks/>
          </p:cNvSpPr>
          <p:nvPr/>
        </p:nvSpPr>
        <p:spPr>
          <a:xfrm>
            <a:off x="151524" y="3701254"/>
            <a:ext cx="8763000" cy="2497757"/>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endParaRPr lang="en-US" kern="0" dirty="0">
              <a:solidFill>
                <a:srgbClr val="000000"/>
              </a:solidFill>
            </a:endParaRPr>
          </a:p>
          <a:p>
            <a:endParaRPr lang="en-US" kern="0" dirty="0">
              <a:solidFill>
                <a:srgbClr val="000000"/>
              </a:solidFill>
            </a:endParaRPr>
          </a:p>
          <a:p>
            <a:endParaRPr lang="en-US" kern="0" dirty="0">
              <a:solidFill>
                <a:srgbClr val="000000"/>
              </a:solidFill>
            </a:endParaRPr>
          </a:p>
          <a:p>
            <a:r>
              <a:rPr lang="en-US" kern="0" dirty="0">
                <a:solidFill>
                  <a:srgbClr val="000000"/>
                </a:solidFill>
              </a:rPr>
              <a:t>Starting Mass is 164.4 kg of Thulium Oxide </a:t>
            </a:r>
          </a:p>
          <a:p>
            <a:r>
              <a:rPr lang="en-US" kern="0" dirty="0">
                <a:solidFill>
                  <a:srgbClr val="000000"/>
                </a:solidFill>
              </a:rPr>
              <a:t>Large Production of Tm-170, decays to Yb-170 </a:t>
            </a:r>
          </a:p>
          <a:p>
            <a:endParaRPr lang="en-US" kern="0" dirty="0">
              <a:solidFill>
                <a:srgbClr val="000000"/>
              </a:solidFill>
            </a:endParaRPr>
          </a:p>
          <a:p>
            <a:pPr marL="0" indent="0">
              <a:buFontTx/>
              <a:buNone/>
            </a:pPr>
            <a:endParaRPr lang="en-US" kern="0" dirty="0">
              <a:solidFill>
                <a:srgbClr val="000000"/>
              </a:solidFill>
            </a:endParaRPr>
          </a:p>
        </p:txBody>
      </p:sp>
      <p:pic>
        <p:nvPicPr>
          <p:cNvPr id="4" name="Picture 3">
            <a:extLst>
              <a:ext uri="{FF2B5EF4-FFF2-40B4-BE49-F238E27FC236}">
                <a16:creationId xmlns="" xmlns:a16="http://schemas.microsoft.com/office/drawing/2014/main" id="{EBB79163-FF18-4A06-AA67-9A70B5EB1E13}"/>
              </a:ext>
            </a:extLst>
          </p:cNvPr>
          <p:cNvPicPr>
            <a:picLocks noChangeAspect="1"/>
          </p:cNvPicPr>
          <p:nvPr/>
        </p:nvPicPr>
        <p:blipFill>
          <a:blip r:embed="rId3"/>
          <a:stretch>
            <a:fillRect/>
          </a:stretch>
        </p:blipFill>
        <p:spPr>
          <a:xfrm>
            <a:off x="1066800" y="1251173"/>
            <a:ext cx="6477000" cy="3846635"/>
          </a:xfrm>
          <a:prstGeom prst="rect">
            <a:avLst/>
          </a:prstGeom>
        </p:spPr>
      </p:pic>
    </p:spTree>
    <p:extLst>
      <p:ext uri="{BB962C8B-B14F-4D97-AF65-F5344CB8AC3E}">
        <p14:creationId xmlns:p14="http://schemas.microsoft.com/office/powerpoint/2010/main" val="25417946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sz="3000" dirty="0"/>
              <a:t>Tm-169 Irradiation Heat Production</a:t>
            </a:r>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solidFill>
                  <a:srgbClr val="000000">
                    <a:tint val="75000"/>
                  </a:srgbClr>
                </a:solidFill>
              </a:rPr>
              <a:pPr>
                <a:defRPr/>
              </a:pPr>
              <a:t>53</a:t>
            </a:fld>
            <a:endParaRPr lang="en-US" dirty="0">
              <a:solidFill>
                <a:srgbClr val="000000">
                  <a:tint val="75000"/>
                </a:srgbClr>
              </a:solidFill>
            </a:endParaRPr>
          </a:p>
        </p:txBody>
      </p:sp>
      <p:sp>
        <p:nvSpPr>
          <p:cNvPr id="7" name="Content Placeholder 1">
            <a:extLst>
              <a:ext uri="{FF2B5EF4-FFF2-40B4-BE49-F238E27FC236}">
                <a16:creationId xmlns="" xmlns:a16="http://schemas.microsoft.com/office/drawing/2014/main" id="{D7C73CB7-955A-4FDA-A58D-1A0DE144F014}"/>
              </a:ext>
            </a:extLst>
          </p:cNvPr>
          <p:cNvSpPr txBox="1">
            <a:spLocks/>
          </p:cNvSpPr>
          <p:nvPr/>
        </p:nvSpPr>
        <p:spPr>
          <a:xfrm>
            <a:off x="372862" y="4038600"/>
            <a:ext cx="8763000" cy="2008011"/>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endParaRPr lang="en-US" kern="0" dirty="0">
              <a:solidFill>
                <a:srgbClr val="000000"/>
              </a:solidFill>
            </a:endParaRPr>
          </a:p>
          <a:p>
            <a:pPr marL="0" indent="0">
              <a:buFontTx/>
              <a:buNone/>
            </a:pPr>
            <a:endParaRPr lang="en-US" kern="0" dirty="0">
              <a:solidFill>
                <a:srgbClr val="000000"/>
              </a:solidFill>
            </a:endParaRPr>
          </a:p>
          <a:p>
            <a:pPr marL="0" indent="0">
              <a:buFontTx/>
              <a:buNone/>
            </a:pPr>
            <a:endParaRPr lang="en-US" kern="0" dirty="0">
              <a:solidFill>
                <a:srgbClr val="000000"/>
              </a:solidFill>
            </a:endParaRPr>
          </a:p>
          <a:p>
            <a:r>
              <a:rPr lang="en-US" sz="1800" kern="0" dirty="0">
                <a:solidFill>
                  <a:srgbClr val="000000"/>
                </a:solidFill>
              </a:rPr>
              <a:t>Large heat from Tm-172 decays quickly.</a:t>
            </a:r>
          </a:p>
          <a:p>
            <a:pPr lvl="1"/>
            <a:r>
              <a:rPr lang="en-US" sz="1800" kern="0" dirty="0">
                <a:solidFill>
                  <a:srgbClr val="000000"/>
                </a:solidFill>
                <a:cs typeface="Arial" charset="0"/>
              </a:rPr>
              <a:t>Places restriction on delay time from post-irradiation to operation </a:t>
            </a:r>
          </a:p>
          <a:p>
            <a:r>
              <a:rPr lang="en-US" sz="1800" kern="0" dirty="0">
                <a:solidFill>
                  <a:srgbClr val="000000"/>
                </a:solidFill>
              </a:rPr>
              <a:t>Tm-170 has longer half-life, primary source for heat generation. </a:t>
            </a:r>
          </a:p>
          <a:p>
            <a:pPr marL="0" indent="0">
              <a:buFontTx/>
              <a:buNone/>
            </a:pPr>
            <a:endParaRPr lang="en-US" kern="0" dirty="0">
              <a:solidFill>
                <a:srgbClr val="000000"/>
              </a:solidFill>
            </a:endParaRPr>
          </a:p>
          <a:p>
            <a:endParaRPr lang="en-US" kern="0" dirty="0">
              <a:solidFill>
                <a:srgbClr val="000000"/>
              </a:solidFill>
            </a:endParaRPr>
          </a:p>
          <a:p>
            <a:pPr marL="0" indent="0">
              <a:buFontTx/>
              <a:buNone/>
            </a:pPr>
            <a:endParaRPr lang="en-US" kern="0" dirty="0">
              <a:solidFill>
                <a:srgbClr val="000000"/>
              </a:solidFill>
            </a:endParaRPr>
          </a:p>
        </p:txBody>
      </p:sp>
      <p:pic>
        <p:nvPicPr>
          <p:cNvPr id="2" name="Picture 1">
            <a:extLst>
              <a:ext uri="{FF2B5EF4-FFF2-40B4-BE49-F238E27FC236}">
                <a16:creationId xmlns="" xmlns:a16="http://schemas.microsoft.com/office/drawing/2014/main" id="{34972778-0CCB-45C7-A6CD-69FC3EB846EB}"/>
              </a:ext>
            </a:extLst>
          </p:cNvPr>
          <p:cNvPicPr>
            <a:picLocks noChangeAspect="1"/>
          </p:cNvPicPr>
          <p:nvPr/>
        </p:nvPicPr>
        <p:blipFill>
          <a:blip r:embed="rId3"/>
          <a:stretch>
            <a:fillRect/>
          </a:stretch>
        </p:blipFill>
        <p:spPr>
          <a:xfrm>
            <a:off x="762000" y="1219200"/>
            <a:ext cx="6248400" cy="4239987"/>
          </a:xfrm>
          <a:prstGeom prst="rect">
            <a:avLst/>
          </a:prstGeom>
        </p:spPr>
      </p:pic>
    </p:spTree>
    <p:extLst>
      <p:ext uri="{BB962C8B-B14F-4D97-AF65-F5344CB8AC3E}">
        <p14:creationId xmlns:p14="http://schemas.microsoft.com/office/powerpoint/2010/main" val="344818459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dirty="0" smtClean="0"/>
              <a:t>Material Properties</a:t>
            </a:r>
            <a:endParaRPr lang="en-US" dirty="0"/>
          </a:p>
        </p:txBody>
      </p:sp>
      <p:sp>
        <p:nvSpPr>
          <p:cNvPr id="3" name="Slide Number Placeholder 2"/>
          <p:cNvSpPr>
            <a:spLocks noGrp="1"/>
          </p:cNvSpPr>
          <p:nvPr>
            <p:ph type="sldNum" sz="quarter" idx="10"/>
          </p:nvPr>
        </p:nvSpPr>
        <p:spPr/>
        <p:txBody>
          <a:bodyPr/>
          <a:lstStyle/>
          <a:p>
            <a:pPr>
              <a:defRPr/>
            </a:pPr>
            <a:fld id="{54D80F8A-463A-4890-BC87-BDB129B2791E}" type="slidenum">
              <a:rPr lang="en-US" smtClean="0">
                <a:solidFill>
                  <a:srgbClr val="000000">
                    <a:tint val="75000"/>
                  </a:srgbClr>
                </a:solidFill>
              </a:rPr>
              <a:pPr>
                <a:defRPr/>
              </a:pPr>
              <a:t>54</a:t>
            </a:fld>
            <a:endParaRPr lang="en-US" dirty="0">
              <a:solidFill>
                <a:srgbClr val="000000">
                  <a:tint val="75000"/>
                </a:srgbClr>
              </a:solidFill>
            </a:endParaRPr>
          </a:p>
        </p:txBody>
      </p:sp>
      <p:pic>
        <p:nvPicPr>
          <p:cNvPr id="5" name="Picture 4"/>
          <p:cNvPicPr>
            <a:picLocks noChangeAspect="1"/>
          </p:cNvPicPr>
          <p:nvPr/>
        </p:nvPicPr>
        <p:blipFill>
          <a:blip r:embed="rId3"/>
          <a:stretch>
            <a:fillRect/>
          </a:stretch>
        </p:blipFill>
        <p:spPr>
          <a:xfrm>
            <a:off x="2009708" y="1523690"/>
            <a:ext cx="4591183" cy="4191000"/>
          </a:xfrm>
          <a:prstGeom prst="rect">
            <a:avLst/>
          </a:prstGeom>
          <a:ln>
            <a:solidFill>
              <a:schemeClr val="tx1"/>
            </a:solidFill>
          </a:ln>
        </p:spPr>
      </p:pic>
      <p:sp>
        <p:nvSpPr>
          <p:cNvPr id="8" name="TextBox 7"/>
          <p:cNvSpPr txBox="1"/>
          <p:nvPr/>
        </p:nvSpPr>
        <p:spPr>
          <a:xfrm>
            <a:off x="3276600" y="5433053"/>
            <a:ext cx="2286000" cy="276999"/>
          </a:xfrm>
          <a:prstGeom prst="rect">
            <a:avLst/>
          </a:prstGeom>
          <a:noFill/>
        </p:spPr>
        <p:txBody>
          <a:bodyPr wrap="square" rtlCol="0">
            <a:spAutoFit/>
          </a:bodyPr>
          <a:lstStyle/>
          <a:p>
            <a:r>
              <a:rPr lang="en-US" sz="1200" dirty="0" smtClean="0">
                <a:solidFill>
                  <a:srgbClr val="000000"/>
                </a:solidFill>
                <a:latin typeface="Arial" charset="0"/>
                <a:cs typeface="Arial" charset="0"/>
              </a:rPr>
              <a:t>Banders Nuclear Corporation</a:t>
            </a:r>
            <a:endParaRPr lang="en-US" sz="1200" dirty="0">
              <a:solidFill>
                <a:srgbClr val="000000"/>
              </a:solidFill>
              <a:latin typeface="Arial" charset="0"/>
              <a:cs typeface="Arial" charset="0"/>
            </a:endParaRPr>
          </a:p>
        </p:txBody>
      </p:sp>
    </p:spTree>
    <p:extLst>
      <p:ext uri="{BB962C8B-B14F-4D97-AF65-F5344CB8AC3E}">
        <p14:creationId xmlns:p14="http://schemas.microsoft.com/office/powerpoint/2010/main" val="278425403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a:t>
            </a:r>
            <a:r>
              <a:rPr lang="en-US" dirty="0"/>
              <a:t>Properties</a:t>
            </a:r>
          </a:p>
        </p:txBody>
      </p:sp>
      <p:sp>
        <p:nvSpPr>
          <p:cNvPr id="3" name="Content Placeholder 2"/>
          <p:cNvSpPr>
            <a:spLocks noGrp="1"/>
          </p:cNvSpPr>
          <p:nvPr>
            <p:ph idx="1"/>
          </p:nvPr>
        </p:nvSpPr>
        <p:spPr>
          <a:xfrm>
            <a:off x="304800" y="1295400"/>
            <a:ext cx="3886200" cy="4876800"/>
          </a:xfrm>
        </p:spPr>
        <p:txBody>
          <a:bodyPr/>
          <a:lstStyle/>
          <a:p>
            <a:r>
              <a:rPr lang="en-US" dirty="0" smtClean="0"/>
              <a:t>No phase changes for the desired temperature ranges, up to 2300 degrees Celsius</a:t>
            </a:r>
          </a:p>
          <a:p>
            <a:r>
              <a:rPr lang="en-US" dirty="0" smtClean="0"/>
              <a:t>From 100/0 Tm/Yb composition to 0/100, the melting temperature was higher than 2300 degrees Celsius</a:t>
            </a:r>
            <a:endParaRPr lang="en-US" dirty="0"/>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solidFill>
                  <a:srgbClr val="000000">
                    <a:tint val="75000"/>
                  </a:srgbClr>
                </a:solidFill>
              </a:rPr>
              <a:pPr>
                <a:defRPr/>
              </a:pPr>
              <a:t>55</a:t>
            </a:fld>
            <a:endParaRPr lang="en-US" dirty="0">
              <a:solidFill>
                <a:srgbClr val="000000">
                  <a:tint val="75000"/>
                </a:srgbClr>
              </a:solidFill>
            </a:endParaRPr>
          </a:p>
        </p:txBody>
      </p:sp>
      <p:pic>
        <p:nvPicPr>
          <p:cNvPr id="6" name="Picture 5"/>
          <p:cNvPicPr>
            <a:picLocks noChangeAspect="1"/>
          </p:cNvPicPr>
          <p:nvPr/>
        </p:nvPicPr>
        <p:blipFill>
          <a:blip r:embed="rId3"/>
          <a:stretch>
            <a:fillRect/>
          </a:stretch>
        </p:blipFill>
        <p:spPr>
          <a:xfrm>
            <a:off x="4648200" y="1371600"/>
            <a:ext cx="4243184" cy="4877223"/>
          </a:xfrm>
          <a:prstGeom prst="rect">
            <a:avLst/>
          </a:prstGeom>
        </p:spPr>
      </p:pic>
      <p:cxnSp>
        <p:nvCxnSpPr>
          <p:cNvPr id="8" name="Straight Connector 7"/>
          <p:cNvCxnSpPr/>
          <p:nvPr/>
        </p:nvCxnSpPr>
        <p:spPr bwMode="auto">
          <a:xfrm flipH="1">
            <a:off x="8211902" y="1752600"/>
            <a:ext cx="17698" cy="38458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8305800" y="1676400"/>
            <a:ext cx="0" cy="3617288"/>
          </a:xfrm>
          <a:prstGeom prst="line">
            <a:avLst/>
          </a:prstGeom>
          <a:solidFill>
            <a:schemeClr val="accent1"/>
          </a:solidFill>
          <a:ln w="25400" cap="flat" cmpd="sng" algn="ctr">
            <a:solidFill>
              <a:schemeClr val="accent2"/>
            </a:solidFill>
            <a:prstDash val="solid"/>
            <a:round/>
            <a:headEnd type="none" w="med" len="med"/>
            <a:tailEnd type="none" w="med" len="med"/>
          </a:ln>
          <a:effectLst/>
        </p:spPr>
      </p:cxnSp>
    </p:spTree>
    <p:extLst>
      <p:ext uri="{BB962C8B-B14F-4D97-AF65-F5344CB8AC3E}">
        <p14:creationId xmlns:p14="http://schemas.microsoft.com/office/powerpoint/2010/main" val="104658401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Properties</a:t>
            </a:r>
            <a:endParaRPr lang="en-US" dirty="0"/>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solidFill>
                  <a:srgbClr val="000000">
                    <a:tint val="75000"/>
                  </a:srgbClr>
                </a:solidFill>
              </a:rPr>
              <a:pPr>
                <a:defRPr/>
              </a:pPr>
              <a:t>56</a:t>
            </a:fld>
            <a:endParaRPr lang="en-US" dirty="0">
              <a:solidFill>
                <a:srgbClr val="000000">
                  <a:tint val="75000"/>
                </a:srgbClr>
              </a:solidFill>
            </a:endParaRPr>
          </a:p>
        </p:txBody>
      </p:sp>
      <p:pic>
        <p:nvPicPr>
          <p:cNvPr id="5" name="Picture 4"/>
          <p:cNvPicPr>
            <a:picLocks noChangeAspect="1"/>
          </p:cNvPicPr>
          <p:nvPr/>
        </p:nvPicPr>
        <p:blipFill>
          <a:blip r:embed="rId3"/>
          <a:stretch>
            <a:fillRect/>
          </a:stretch>
        </p:blipFill>
        <p:spPr>
          <a:xfrm>
            <a:off x="2459675" y="1295400"/>
            <a:ext cx="3691250" cy="5004405"/>
          </a:xfrm>
          <a:prstGeom prst="rect">
            <a:avLst/>
          </a:prstGeom>
          <a:ln>
            <a:solidFill>
              <a:schemeClr val="tx1"/>
            </a:solidFill>
          </a:ln>
        </p:spPr>
      </p:pic>
    </p:spTree>
    <p:extLst>
      <p:ext uri="{BB962C8B-B14F-4D97-AF65-F5344CB8AC3E}">
        <p14:creationId xmlns:p14="http://schemas.microsoft.com/office/powerpoint/2010/main" val="418695213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Thermal Conductivity</a:t>
            </a:r>
            <a:endParaRPr lang="en-US" dirty="0"/>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solidFill>
                  <a:srgbClr val="000000">
                    <a:tint val="75000"/>
                  </a:srgbClr>
                </a:solidFill>
              </a:rPr>
              <a:pPr>
                <a:defRPr/>
              </a:pPr>
              <a:t>57</a:t>
            </a:fld>
            <a:endParaRPr lang="en-US" dirty="0">
              <a:solidFill>
                <a:srgbClr val="000000">
                  <a:tint val="75000"/>
                </a:srgbClr>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lstStyle/>
              <a:p>
                <a:pPr marL="0" indent="0">
                  <a:buNone/>
                </a:pP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=0.0782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9∗</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m:t>
                        </m:r>
                        <m:r>
                          <a:rPr lang="en-US" b="0" i="1" smtClean="0">
                            <a:latin typeface="Cambria Math" panose="02040503050406030204" pitchFamily="18" charset="0"/>
                          </a:rPr>
                          <m:t>𝑇</m:t>
                        </m:r>
                      </m:sup>
                    </m:sSup>
                  </m:oMath>
                </a14:m>
                <a:r>
                  <a:rPr lang="en-US" dirty="0" smtClean="0"/>
                  <a:t> [W/m-K]</a:t>
                </a:r>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rotWithShape="0">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1905000" y="1964766"/>
            <a:ext cx="5029200" cy="4207434"/>
          </a:xfrm>
          <a:prstGeom prst="rect">
            <a:avLst/>
          </a:prstGeom>
          <a:ln>
            <a:solidFill>
              <a:schemeClr val="tx1"/>
            </a:solidFill>
          </a:ln>
        </p:spPr>
      </p:pic>
      <p:sp>
        <p:nvSpPr>
          <p:cNvPr id="9" name="Freeform 8"/>
          <p:cNvSpPr/>
          <p:nvPr/>
        </p:nvSpPr>
        <p:spPr bwMode="auto">
          <a:xfrm>
            <a:off x="3038168" y="2878885"/>
            <a:ext cx="3586807" cy="1687216"/>
          </a:xfrm>
          <a:custGeom>
            <a:avLst/>
            <a:gdLst>
              <a:gd name="connsiteX0" fmla="*/ 0 w 3586807"/>
              <a:gd name="connsiteY0" fmla="*/ 0 h 1687216"/>
              <a:gd name="connsiteX1" fmla="*/ 595835 w 3586807"/>
              <a:gd name="connsiteY1" fmla="*/ 601734 h 1687216"/>
              <a:gd name="connsiteX2" fmla="*/ 1085481 w 3586807"/>
              <a:gd name="connsiteY2" fmla="*/ 879004 h 1687216"/>
              <a:gd name="connsiteX3" fmla="*/ 1911391 w 3586807"/>
              <a:gd name="connsiteY3" fmla="*/ 1256563 h 1687216"/>
              <a:gd name="connsiteX4" fmla="*/ 2813992 w 3586807"/>
              <a:gd name="connsiteY4" fmla="*/ 1539732 h 1687216"/>
              <a:gd name="connsiteX5" fmla="*/ 3586807 w 3586807"/>
              <a:gd name="connsiteY5" fmla="*/ 1687216 h 16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6807" h="1687216">
                <a:moveTo>
                  <a:pt x="0" y="0"/>
                </a:moveTo>
                <a:cubicBezTo>
                  <a:pt x="207461" y="227616"/>
                  <a:pt x="414922" y="455233"/>
                  <a:pt x="595835" y="601734"/>
                </a:cubicBezTo>
                <a:cubicBezTo>
                  <a:pt x="776748" y="748235"/>
                  <a:pt x="866222" y="769866"/>
                  <a:pt x="1085481" y="879004"/>
                </a:cubicBezTo>
                <a:cubicBezTo>
                  <a:pt x="1304740" y="988142"/>
                  <a:pt x="1623306" y="1146442"/>
                  <a:pt x="1911391" y="1256563"/>
                </a:cubicBezTo>
                <a:cubicBezTo>
                  <a:pt x="2199476" y="1366684"/>
                  <a:pt x="2534756" y="1467957"/>
                  <a:pt x="2813992" y="1539732"/>
                </a:cubicBezTo>
                <a:cubicBezTo>
                  <a:pt x="3093228" y="1611508"/>
                  <a:pt x="3390162" y="1654770"/>
                  <a:pt x="3586807" y="1687216"/>
                </a:cubicBezTo>
              </a:path>
            </a:pathLst>
          </a:cu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cs typeface="Arial" charset="0"/>
            </a:endParaRPr>
          </a:p>
        </p:txBody>
      </p:sp>
      <p:sp>
        <p:nvSpPr>
          <p:cNvPr id="10" name="Freeform 9"/>
          <p:cNvSpPr/>
          <p:nvPr/>
        </p:nvSpPr>
        <p:spPr bwMode="auto">
          <a:xfrm>
            <a:off x="3067665" y="2849388"/>
            <a:ext cx="3486518" cy="1675417"/>
          </a:xfrm>
          <a:custGeom>
            <a:avLst/>
            <a:gdLst>
              <a:gd name="connsiteX0" fmla="*/ 0 w 3486518"/>
              <a:gd name="connsiteY0" fmla="*/ 0 h 1675417"/>
              <a:gd name="connsiteX1" fmla="*/ 607633 w 3486518"/>
              <a:gd name="connsiteY1" fmla="*/ 572238 h 1675417"/>
              <a:gd name="connsiteX2" fmla="*/ 825909 w 3486518"/>
              <a:gd name="connsiteY2" fmla="*/ 719722 h 1675417"/>
              <a:gd name="connsiteX3" fmla="*/ 1144474 w 3486518"/>
              <a:gd name="connsiteY3" fmla="*/ 914400 h 1675417"/>
              <a:gd name="connsiteX4" fmla="*/ 1474838 w 3486518"/>
              <a:gd name="connsiteY4" fmla="*/ 1079582 h 1675417"/>
              <a:gd name="connsiteX5" fmla="*/ 1758007 w 3486518"/>
              <a:gd name="connsiteY5" fmla="*/ 1191670 h 1675417"/>
              <a:gd name="connsiteX6" fmla="*/ 2336144 w 3486518"/>
              <a:gd name="connsiteY6" fmla="*/ 1380449 h 1675417"/>
              <a:gd name="connsiteX7" fmla="*/ 2920180 w 3486518"/>
              <a:gd name="connsiteY7" fmla="*/ 1563329 h 1675417"/>
              <a:gd name="connsiteX8" fmla="*/ 3486518 w 3486518"/>
              <a:gd name="connsiteY8" fmla="*/ 1675417 h 1675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6518" h="1675417">
                <a:moveTo>
                  <a:pt x="0" y="0"/>
                </a:moveTo>
                <a:cubicBezTo>
                  <a:pt x="234991" y="226142"/>
                  <a:pt x="469982" y="452284"/>
                  <a:pt x="607633" y="572238"/>
                </a:cubicBezTo>
                <a:cubicBezTo>
                  <a:pt x="745284" y="692192"/>
                  <a:pt x="736435" y="662695"/>
                  <a:pt x="825909" y="719722"/>
                </a:cubicBezTo>
                <a:cubicBezTo>
                  <a:pt x="915383" y="776749"/>
                  <a:pt x="1036319" y="854423"/>
                  <a:pt x="1144474" y="914400"/>
                </a:cubicBezTo>
                <a:cubicBezTo>
                  <a:pt x="1252629" y="974377"/>
                  <a:pt x="1372583" y="1033370"/>
                  <a:pt x="1474838" y="1079582"/>
                </a:cubicBezTo>
                <a:cubicBezTo>
                  <a:pt x="1577094" y="1125794"/>
                  <a:pt x="1614456" y="1141525"/>
                  <a:pt x="1758007" y="1191670"/>
                </a:cubicBezTo>
                <a:cubicBezTo>
                  <a:pt x="1901558" y="1241815"/>
                  <a:pt x="2336144" y="1380449"/>
                  <a:pt x="2336144" y="1380449"/>
                </a:cubicBezTo>
                <a:cubicBezTo>
                  <a:pt x="2529839" y="1442392"/>
                  <a:pt x="2728451" y="1514168"/>
                  <a:pt x="2920180" y="1563329"/>
                </a:cubicBezTo>
                <a:cubicBezTo>
                  <a:pt x="3111909" y="1612490"/>
                  <a:pt x="3313470" y="1648870"/>
                  <a:pt x="3486518" y="1675417"/>
                </a:cubicBezTo>
              </a:path>
            </a:pathLst>
          </a:custGeom>
          <a:noFill/>
          <a:ln w="4127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dirty="0" smtClean="0">
              <a:solidFill>
                <a:srgbClr val="000000"/>
              </a:solidFill>
              <a:latin typeface="Arial" charset="0"/>
              <a:cs typeface="Arial" charset="0"/>
            </a:endParaRPr>
          </a:p>
        </p:txBody>
      </p:sp>
    </p:spTree>
    <p:extLst>
      <p:ext uri="{BB962C8B-B14F-4D97-AF65-F5344CB8AC3E}">
        <p14:creationId xmlns:p14="http://schemas.microsoft.com/office/powerpoint/2010/main" val="70717491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Profile</a:t>
            </a:r>
            <a:endParaRPr lang="en-US" dirty="0"/>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solidFill>
                  <a:srgbClr val="000000">
                    <a:tint val="75000"/>
                  </a:srgbClr>
                </a:solidFill>
              </a:rPr>
              <a:pPr>
                <a:defRPr/>
              </a:pPr>
              <a:t>58</a:t>
            </a:fld>
            <a:endParaRPr lang="en-US" dirty="0">
              <a:solidFill>
                <a:srgbClr val="000000">
                  <a:tint val="75000"/>
                </a:srgbClr>
              </a:solidFill>
            </a:endParaRPr>
          </a:p>
        </p:txBody>
      </p:sp>
      <p:pic>
        <p:nvPicPr>
          <p:cNvPr id="6" name="Picture 5"/>
          <p:cNvPicPr>
            <a:picLocks noChangeAspect="1"/>
          </p:cNvPicPr>
          <p:nvPr/>
        </p:nvPicPr>
        <p:blipFill>
          <a:blip r:embed="rId3"/>
          <a:stretch>
            <a:fillRect/>
          </a:stretch>
        </p:blipFill>
        <p:spPr>
          <a:xfrm>
            <a:off x="1455176" y="1389668"/>
            <a:ext cx="5700247" cy="4743894"/>
          </a:xfrm>
          <a:prstGeom prst="rect">
            <a:avLst/>
          </a:prstGeom>
          <a:noFill/>
          <a:ln>
            <a:solidFill>
              <a:schemeClr val="tx1"/>
            </a:solidFill>
          </a:ln>
        </p:spPr>
      </p:pic>
    </p:spTree>
    <p:extLst>
      <p:ext uri="{BB962C8B-B14F-4D97-AF65-F5344CB8AC3E}">
        <p14:creationId xmlns:p14="http://schemas.microsoft.com/office/powerpoint/2010/main" val="40412803"/>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Radiation Properties</a:t>
            </a:r>
            <a:endParaRPr lang="en-US" dirty="0"/>
          </a:p>
        </p:txBody>
      </p:sp>
      <p:sp>
        <p:nvSpPr>
          <p:cNvPr id="3" name="Content Placeholder 2"/>
          <p:cNvSpPr>
            <a:spLocks noGrp="1"/>
          </p:cNvSpPr>
          <p:nvPr>
            <p:ph idx="1"/>
          </p:nvPr>
        </p:nvSpPr>
        <p:spPr>
          <a:xfrm>
            <a:off x="304800" y="1295400"/>
            <a:ext cx="3124200" cy="4876800"/>
          </a:xfrm>
        </p:spPr>
        <p:txBody>
          <a:bodyPr/>
          <a:lstStyle/>
          <a:p>
            <a:r>
              <a:rPr lang="en-US" dirty="0" smtClean="0"/>
              <a:t>Two low energy photons, and Bremsstrahlung effects from two Beta emissions</a:t>
            </a:r>
            <a:endParaRPr lang="en-US" dirty="0"/>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solidFill>
                  <a:srgbClr val="000000">
                    <a:tint val="75000"/>
                  </a:srgbClr>
                </a:solidFill>
              </a:rPr>
              <a:pPr>
                <a:defRPr/>
              </a:pPr>
              <a:t>59</a:t>
            </a:fld>
            <a:endParaRPr lang="en-US" dirty="0">
              <a:solidFill>
                <a:srgbClr val="000000">
                  <a:tint val="75000"/>
                </a:srgb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1371600"/>
            <a:ext cx="4831453" cy="2796075"/>
          </a:xfrm>
          <a:prstGeom prst="rect">
            <a:avLst/>
          </a:prstGeom>
        </p:spPr>
      </p:pic>
    </p:spTree>
    <p:extLst>
      <p:ext uri="{BB962C8B-B14F-4D97-AF65-F5344CB8AC3E}">
        <p14:creationId xmlns:p14="http://schemas.microsoft.com/office/powerpoint/2010/main" val="409408138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371600" y="152400"/>
            <a:ext cx="6400800" cy="822960"/>
          </a:xfrm>
        </p:spPr>
        <p:txBody>
          <a:bodyPr/>
          <a:lstStyle/>
          <a:p>
            <a:r>
              <a:rPr lang="en-US" sz="3200" b="1" dirty="0" smtClean="0"/>
              <a:t>Energy Storage</a:t>
            </a:r>
          </a:p>
        </p:txBody>
      </p:sp>
      <p:sp>
        <p:nvSpPr>
          <p:cNvPr id="6" name="Rectangle 3"/>
          <p:cNvSpPr txBox="1">
            <a:spLocks noChangeArrowheads="1"/>
          </p:cNvSpPr>
          <p:nvPr/>
        </p:nvSpPr>
        <p:spPr bwMode="auto">
          <a:xfrm>
            <a:off x="517004" y="1066800"/>
            <a:ext cx="8850085" cy="4191000"/>
          </a:xfrm>
          <a:prstGeom prst="rect">
            <a:avLst/>
          </a:prstGeom>
          <a:noFill/>
          <a:ln w="9525">
            <a:noFill/>
            <a:miter lim="800000"/>
            <a:headEnd/>
            <a:tailEnd/>
          </a:ln>
        </p:spPr>
        <p:txBody>
          <a:bodyPr vert="horz" wrap="square" lIns="96838" tIns="47625" rIns="96838" bIns="47625" numCol="1" anchor="t" anchorCtr="0" compatLnSpc="1">
            <a:prstTxWarp prst="textNoShape">
              <a:avLst/>
            </a:prstTxWarp>
          </a:bodyPr>
          <a:lstStyle/>
          <a:p>
            <a:pPr marL="342900" indent="-342900" eaLnBrk="0" hangingPunct="0">
              <a:lnSpc>
                <a:spcPct val="60000"/>
              </a:lnSpc>
              <a:spcBef>
                <a:spcPct val="20000"/>
              </a:spcBef>
              <a:defRPr/>
            </a:pPr>
            <a:r>
              <a:rPr lang="en-US" sz="2000" b="1" u="sng" kern="0" dirty="0" smtClean="0">
                <a:solidFill>
                  <a:srgbClr val="000000"/>
                </a:solidFill>
                <a:latin typeface="Arial"/>
                <a:cs typeface="Arial" charset="0"/>
              </a:rPr>
              <a:t>Energy Source</a:t>
            </a:r>
            <a:r>
              <a:rPr lang="en-US" sz="2000" b="1" kern="0" dirty="0" smtClean="0">
                <a:solidFill>
                  <a:srgbClr val="000000"/>
                </a:solidFill>
                <a:latin typeface="Arial"/>
                <a:cs typeface="Arial" charset="0"/>
              </a:rPr>
              <a:t>			</a:t>
            </a:r>
            <a:r>
              <a:rPr lang="en-US" sz="2000" b="1" u="sng" kern="0" dirty="0" smtClean="0">
                <a:solidFill>
                  <a:srgbClr val="000000"/>
                </a:solidFill>
                <a:latin typeface="Arial"/>
                <a:cs typeface="Arial" charset="0"/>
              </a:rPr>
              <a:t>Energy density </a:t>
            </a:r>
            <a:endParaRPr lang="en-US" sz="2000" b="1" kern="0" dirty="0" smtClean="0">
              <a:solidFill>
                <a:srgbClr val="000000"/>
              </a:solidFill>
              <a:latin typeface="Arial"/>
              <a:cs typeface="Arial" charset="0"/>
            </a:endParaRP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HC (+ 15 parts air)		~4.3   x 10E6    J/kg</a:t>
            </a: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Metals (Al, Boron, etc. + air)	~2-6   x 10E6</a:t>
            </a: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H</a:t>
            </a:r>
            <a:r>
              <a:rPr lang="en-US" sz="2000" b="1" kern="0" baseline="-25000" dirty="0" smtClean="0">
                <a:solidFill>
                  <a:srgbClr val="000000"/>
                </a:solidFill>
                <a:latin typeface="Arial"/>
                <a:cs typeface="Arial" charset="0"/>
              </a:rPr>
              <a:t>2</a:t>
            </a:r>
            <a:r>
              <a:rPr lang="en-US" sz="2000" b="1" kern="0" dirty="0" smtClean="0">
                <a:solidFill>
                  <a:srgbClr val="000000"/>
                </a:solidFill>
                <a:latin typeface="Arial"/>
                <a:cs typeface="Arial" charset="0"/>
              </a:rPr>
              <a:t> (+ 30 parts air)		~12    x 10E6</a:t>
            </a: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Methane (CH4)			~5      x 10E6</a:t>
            </a: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Explosives			~5      x 10E5</a:t>
            </a:r>
          </a:p>
          <a:p>
            <a:pPr marL="342900" indent="-342900" eaLnBrk="0" hangingPunct="0">
              <a:lnSpc>
                <a:spcPct val="60000"/>
              </a:lnSpc>
              <a:spcBef>
                <a:spcPct val="25000"/>
              </a:spcBef>
              <a:defRPr/>
            </a:pPr>
            <a:endParaRPr lang="en-US" sz="2000" b="1" kern="0" dirty="0" smtClean="0">
              <a:solidFill>
                <a:srgbClr val="000000"/>
              </a:solidFill>
              <a:latin typeface="Arial"/>
              <a:cs typeface="Times New Roman" pitchFamily="18" charset="0"/>
            </a:endParaRP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Fuel Cell			~1-5   x 10E5</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Battery				~1-3   x 10E4</a:t>
            </a:r>
          </a:p>
          <a:p>
            <a:pPr marL="342900" indent="-342900" eaLnBrk="0" hangingPunct="0">
              <a:lnSpc>
                <a:spcPct val="60000"/>
              </a:lnSpc>
              <a:spcBef>
                <a:spcPct val="25000"/>
              </a:spcBef>
              <a:defRPr/>
            </a:pPr>
            <a:endParaRPr lang="en-US" sz="2000" b="1" kern="0" dirty="0" smtClean="0">
              <a:solidFill>
                <a:srgbClr val="000000"/>
              </a:solidFill>
              <a:latin typeface="Arial"/>
              <a:cs typeface="Times New Roman" pitchFamily="18" charset="0"/>
            </a:endParaRP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Spring				~1      x 10E2</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Flywheel			~.2-3  x 10E5</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Pressure (LN2)			~3      x 10E4</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Pressure (3000psi air)		~.4-1  x 10E4</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Hydraulic Accumulator	~1      x 10E4</a:t>
            </a:r>
          </a:p>
          <a:p>
            <a:pPr marL="342900" indent="-342900" eaLnBrk="0" hangingPunct="0">
              <a:lnSpc>
                <a:spcPct val="60000"/>
              </a:lnSpc>
              <a:spcBef>
                <a:spcPct val="25000"/>
              </a:spcBef>
              <a:defRPr/>
            </a:pPr>
            <a:endParaRPr lang="en-US" sz="2000" b="1" kern="0" dirty="0" smtClean="0">
              <a:solidFill>
                <a:srgbClr val="000000"/>
              </a:solidFill>
              <a:latin typeface="Arial"/>
              <a:cs typeface="Times New Roman" pitchFamily="18" charset="0"/>
            </a:endParaRPr>
          </a:p>
          <a:p>
            <a:pPr marL="342900" indent="-342900" eaLnBrk="0" hangingPunct="0">
              <a:lnSpc>
                <a:spcPct val="60000"/>
              </a:lnSpc>
              <a:spcBef>
                <a:spcPct val="25000"/>
              </a:spcBef>
              <a:defRPr/>
            </a:pPr>
            <a:r>
              <a:rPr lang="en-US" sz="2000" b="1" kern="0" dirty="0" err="1" smtClean="0">
                <a:solidFill>
                  <a:srgbClr val="000000"/>
                </a:solidFill>
                <a:latin typeface="Arial"/>
                <a:cs typeface="Times New Roman" pitchFamily="18" charset="0"/>
              </a:rPr>
              <a:t>RadioIsotope</a:t>
            </a:r>
            <a:r>
              <a:rPr lang="en-US" sz="2000" b="1" kern="0" dirty="0" smtClean="0">
                <a:solidFill>
                  <a:srgbClr val="000000"/>
                </a:solidFill>
                <a:latin typeface="Arial"/>
                <a:cs typeface="Times New Roman" pitchFamily="18" charset="0"/>
              </a:rPr>
              <a:t>	                                    x 10E9 to 10E11</a:t>
            </a: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Fission (U235)			~8.2   x 10E12</a:t>
            </a: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25MW portable Fission	          x 10E1 per second </a:t>
            </a:r>
            <a:r>
              <a:rPr lang="en-US" b="1" kern="0" dirty="0" smtClean="0">
                <a:solidFill>
                  <a:srgbClr val="000000"/>
                </a:solidFill>
                <a:latin typeface="Arial"/>
                <a:cs typeface="Times New Roman" pitchFamily="18" charset="0"/>
              </a:rPr>
              <a:t>(on semi trailer)</a:t>
            </a:r>
            <a:endParaRPr lang="en-US" sz="2000" b="1" kern="0" dirty="0" smtClean="0">
              <a:solidFill>
                <a:srgbClr val="000000"/>
              </a:solidFill>
              <a:latin typeface="Arial"/>
              <a:cs typeface="Times New Roman" pitchFamily="18" charset="0"/>
            </a:endParaRPr>
          </a:p>
          <a:p>
            <a:pPr marL="342900" indent="-342900" eaLnBrk="0" hangingPunct="0">
              <a:lnSpc>
                <a:spcPct val="60000"/>
              </a:lnSpc>
              <a:spcBef>
                <a:spcPct val="25000"/>
              </a:spcBef>
              <a:defRPr/>
            </a:pPr>
            <a:r>
              <a:rPr lang="en-US" sz="2000" b="1" kern="0" dirty="0" smtClean="0">
                <a:solidFill>
                  <a:srgbClr val="000000"/>
                </a:solidFill>
                <a:latin typeface="Arial"/>
                <a:cs typeface="Arial" charset="0"/>
              </a:rPr>
              <a:t>Fusion (D+T)			~5.6   x 10E13</a:t>
            </a:r>
            <a:endParaRPr lang="en-US" sz="2000" b="1" kern="0" dirty="0" smtClean="0">
              <a:solidFill>
                <a:srgbClr val="000000"/>
              </a:solidFill>
              <a:latin typeface="Arial"/>
              <a:cs typeface="Times New Roman" pitchFamily="18" charset="0"/>
            </a:endParaRPr>
          </a:p>
          <a:p>
            <a:pPr marL="342900" indent="-342900" eaLnBrk="0" hangingPunct="0">
              <a:lnSpc>
                <a:spcPct val="60000"/>
              </a:lnSpc>
              <a:spcBef>
                <a:spcPct val="25000"/>
              </a:spcBef>
              <a:defRPr/>
            </a:pPr>
            <a:r>
              <a:rPr lang="en-US" sz="2000" b="1" kern="0" dirty="0" smtClean="0">
                <a:solidFill>
                  <a:srgbClr val="000000"/>
                </a:solidFill>
                <a:latin typeface="Arial"/>
                <a:cs typeface="Times New Roman" pitchFamily="18" charset="0"/>
              </a:rPr>
              <a:t>Antimatter (</a:t>
            </a:r>
            <a:r>
              <a:rPr lang="en-US" sz="2000" b="1" kern="0" dirty="0" err="1" smtClean="0">
                <a:solidFill>
                  <a:srgbClr val="000000"/>
                </a:solidFill>
                <a:latin typeface="Arial"/>
                <a:cs typeface="Times New Roman" pitchFamily="18" charset="0"/>
              </a:rPr>
              <a:t>p+e</a:t>
            </a:r>
            <a:r>
              <a:rPr lang="en-US" sz="2000" b="1" kern="0" dirty="0" smtClean="0">
                <a:solidFill>
                  <a:srgbClr val="000000"/>
                </a:solidFill>
                <a:latin typeface="Arial"/>
                <a:cs typeface="Times New Roman" pitchFamily="18" charset="0"/>
              </a:rPr>
              <a:t>)		~9.0   x 10E15</a:t>
            </a:r>
            <a:r>
              <a:rPr lang="en-US" sz="2000" b="1" kern="0" dirty="0" smtClean="0">
                <a:solidFill>
                  <a:srgbClr val="000000"/>
                </a:solidFill>
                <a:latin typeface="Arial"/>
              </a:rPr>
              <a:t> </a:t>
            </a:r>
          </a:p>
        </p:txBody>
      </p:sp>
      <p:sp>
        <p:nvSpPr>
          <p:cNvPr id="4" name="TextBox 3"/>
          <p:cNvSpPr txBox="1"/>
          <p:nvPr/>
        </p:nvSpPr>
        <p:spPr>
          <a:xfrm>
            <a:off x="7467600" y="6550223"/>
            <a:ext cx="1676400" cy="307777"/>
          </a:xfrm>
          <a:prstGeom prst="rect">
            <a:avLst/>
          </a:prstGeom>
          <a:noFill/>
        </p:spPr>
        <p:txBody>
          <a:bodyPr wrap="square" rtlCol="0">
            <a:spAutoFit/>
          </a:bodyPr>
          <a:lstStyle/>
          <a:p>
            <a:pPr algn="r"/>
            <a:r>
              <a:rPr lang="en-US" sz="1400" dirty="0" smtClean="0">
                <a:solidFill>
                  <a:srgbClr val="000000"/>
                </a:solidFill>
                <a:latin typeface="Arial" charset="0"/>
              </a:rPr>
              <a:t>5</a:t>
            </a:r>
            <a:endParaRPr lang="en-US" sz="1400" dirty="0">
              <a:solidFill>
                <a:srgbClr val="000000"/>
              </a:solidFill>
              <a:latin typeface="Arial" charset="0"/>
            </a:endParaRPr>
          </a:p>
        </p:txBody>
      </p:sp>
    </p:spTree>
    <p:extLst>
      <p:ext uri="{BB962C8B-B14F-4D97-AF65-F5344CB8AC3E}">
        <p14:creationId xmlns:p14="http://schemas.microsoft.com/office/powerpoint/2010/main" val="2528986938"/>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162800" cy="990600"/>
          </a:xfrm>
        </p:spPr>
        <p:txBody>
          <a:bodyPr/>
          <a:lstStyle/>
          <a:p>
            <a:r>
              <a:rPr lang="en-US" sz="3200" dirty="0" smtClean="0"/>
              <a:t>Environmental Barrier </a:t>
            </a:r>
            <a:br>
              <a:rPr lang="en-US" sz="3200" dirty="0" smtClean="0"/>
            </a:br>
            <a:r>
              <a:rPr lang="en-US" sz="3200" dirty="0" smtClean="0"/>
              <a:t>Coatings (EBC)</a:t>
            </a:r>
            <a:endParaRPr lang="en-US" sz="3200" dirty="0"/>
          </a:p>
        </p:txBody>
      </p:sp>
      <p:sp>
        <p:nvSpPr>
          <p:cNvPr id="3" name="Content Placeholder 2"/>
          <p:cNvSpPr>
            <a:spLocks noGrp="1"/>
          </p:cNvSpPr>
          <p:nvPr>
            <p:ph idx="1"/>
          </p:nvPr>
        </p:nvSpPr>
        <p:spPr/>
        <p:txBody>
          <a:bodyPr/>
          <a:lstStyle/>
          <a:p>
            <a:r>
              <a:rPr lang="en-US" dirty="0" smtClean="0"/>
              <a:t>Used within aircraft turbine engines to coat the outside of oxidation sensitive components particularly ceramic components which are highly sensitive to oxidation and volatilization </a:t>
            </a:r>
          </a:p>
          <a:p>
            <a:r>
              <a:rPr lang="en-US" dirty="0" smtClean="0"/>
              <a:t>Material requirements:</a:t>
            </a:r>
          </a:p>
          <a:p>
            <a:pPr lvl="1"/>
            <a:r>
              <a:rPr lang="en-US" dirty="0" smtClean="0"/>
              <a:t>High phase stability</a:t>
            </a:r>
          </a:p>
          <a:p>
            <a:pPr lvl="1"/>
            <a:r>
              <a:rPr lang="en-US" dirty="0" smtClean="0"/>
              <a:t>Similar thermal expansion coefficients to the materials they are covering</a:t>
            </a:r>
          </a:p>
          <a:p>
            <a:pPr lvl="1"/>
            <a:r>
              <a:rPr lang="en-US" dirty="0" smtClean="0"/>
              <a:t>Corrosion-resistant </a:t>
            </a:r>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solidFill>
                  <a:srgbClr val="000000">
                    <a:tint val="75000"/>
                  </a:srgbClr>
                </a:solidFill>
              </a:rPr>
              <a:pPr>
                <a:defRPr/>
              </a:pPr>
              <a:t>60</a:t>
            </a:fld>
            <a:endParaRPr lang="en-US" dirty="0">
              <a:solidFill>
                <a:srgbClr val="000000">
                  <a:tint val="75000"/>
                </a:srgbClr>
              </a:solidFill>
            </a:endParaRPr>
          </a:p>
        </p:txBody>
      </p:sp>
    </p:spTree>
    <p:extLst>
      <p:ext uri="{BB962C8B-B14F-4D97-AF65-F5344CB8AC3E}">
        <p14:creationId xmlns:p14="http://schemas.microsoft.com/office/powerpoint/2010/main" val="205160892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Ytterbium Disilicate</a:t>
            </a:r>
            <a:r>
              <a:rPr lang="en-US" dirty="0"/>
              <a:t> </a:t>
            </a:r>
            <a:r>
              <a:rPr lang="en-US" dirty="0" smtClean="0"/>
              <a:t>EBC</a:t>
            </a:r>
            <a:endParaRPr lang="en-US" dirty="0"/>
          </a:p>
        </p:txBody>
      </p:sp>
      <p:sp>
        <p:nvSpPr>
          <p:cNvPr id="3" name="Content Placeholder 2"/>
          <p:cNvSpPr>
            <a:spLocks noGrp="1"/>
          </p:cNvSpPr>
          <p:nvPr>
            <p:ph idx="1"/>
          </p:nvPr>
        </p:nvSpPr>
        <p:spPr>
          <a:xfrm>
            <a:off x="304800" y="1371600"/>
            <a:ext cx="5791200" cy="4800600"/>
          </a:xfrm>
        </p:spPr>
        <p:txBody>
          <a:bodyPr/>
          <a:lstStyle/>
          <a:p>
            <a:r>
              <a:rPr lang="en-US" dirty="0"/>
              <a:t>Ytterbium disilicate (Yb</a:t>
            </a:r>
            <a:r>
              <a:rPr lang="en-US" baseline="-25000" dirty="0"/>
              <a:t>2</a:t>
            </a:r>
            <a:r>
              <a:rPr lang="en-US" dirty="0"/>
              <a:t>Si</a:t>
            </a:r>
            <a:r>
              <a:rPr lang="en-US" baseline="-25000" dirty="0"/>
              <a:t>2</a:t>
            </a:r>
            <a:r>
              <a:rPr lang="en-US" dirty="0"/>
              <a:t>O</a:t>
            </a:r>
            <a:r>
              <a:rPr lang="en-US" baseline="-25000" dirty="0"/>
              <a:t>7</a:t>
            </a:r>
            <a:r>
              <a:rPr lang="en-US" dirty="0"/>
              <a:t>) satisfies the characteristics necessary to be used as an EBC</a:t>
            </a:r>
          </a:p>
          <a:p>
            <a:pPr lvl="1"/>
            <a:r>
              <a:rPr lang="en-US" dirty="0"/>
              <a:t>It can be subjected to up to 1800 </a:t>
            </a:r>
            <a:r>
              <a:rPr lang="en-US" dirty="0" smtClean="0"/>
              <a:t>K</a:t>
            </a:r>
          </a:p>
          <a:p>
            <a:pPr lvl="1"/>
            <a:r>
              <a:rPr lang="en-US" dirty="0" smtClean="0"/>
              <a:t>High phase stability</a:t>
            </a:r>
          </a:p>
          <a:p>
            <a:pPr lvl="1"/>
            <a:r>
              <a:rPr lang="en-US" dirty="0" smtClean="0"/>
              <a:t>Stress tested for 10,000h with 3% of  coating showing signs of degradation</a:t>
            </a:r>
          </a:p>
          <a:p>
            <a:pPr lvl="1"/>
            <a:endParaRPr lang="en-US" dirty="0"/>
          </a:p>
          <a:p>
            <a:pPr marL="0" indent="0" algn="ctr">
              <a:buNone/>
            </a:pPr>
            <a:r>
              <a:rPr lang="en-US" b="1" dirty="0"/>
              <a:t>Yb</a:t>
            </a:r>
            <a:r>
              <a:rPr lang="en-US" b="1" baseline="-25000" dirty="0"/>
              <a:t>2</a:t>
            </a:r>
            <a:r>
              <a:rPr lang="en-US" b="1" dirty="0"/>
              <a:t>Si</a:t>
            </a:r>
            <a:r>
              <a:rPr lang="en-US" b="1" baseline="-25000" dirty="0"/>
              <a:t>2</a:t>
            </a:r>
            <a:r>
              <a:rPr lang="en-US" b="1" dirty="0"/>
              <a:t>O</a:t>
            </a:r>
            <a:r>
              <a:rPr lang="en-US" b="1" baseline="-25000" dirty="0"/>
              <a:t>7 </a:t>
            </a:r>
            <a:r>
              <a:rPr lang="en-US" b="1" dirty="0"/>
              <a:t>is a promising option for an EBC to coat the ceramic oxide </a:t>
            </a:r>
            <a:r>
              <a:rPr lang="en-US" b="1" dirty="0" smtClean="0"/>
              <a:t>fuel</a:t>
            </a:r>
            <a:endParaRPr lang="en-US" b="1" dirty="0"/>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solidFill>
                  <a:srgbClr val="000000">
                    <a:tint val="75000"/>
                  </a:srgbClr>
                </a:solidFill>
              </a:rPr>
              <a:pPr>
                <a:defRPr/>
              </a:pPr>
              <a:t>61</a:t>
            </a:fld>
            <a:endParaRPr lang="en-US" dirty="0">
              <a:solidFill>
                <a:srgbClr val="000000">
                  <a:tint val="75000"/>
                </a:srgb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291" y="1193843"/>
            <a:ext cx="2402364" cy="238755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7417" y="3600091"/>
            <a:ext cx="2399238" cy="2425196"/>
          </a:xfrm>
          <a:prstGeom prst="rect">
            <a:avLst/>
          </a:prstGeom>
        </p:spPr>
      </p:pic>
      <p:sp>
        <p:nvSpPr>
          <p:cNvPr id="7" name="TextBox 6"/>
          <p:cNvSpPr txBox="1"/>
          <p:nvPr/>
        </p:nvSpPr>
        <p:spPr>
          <a:xfrm>
            <a:off x="6286500" y="6019445"/>
            <a:ext cx="2476500" cy="461665"/>
          </a:xfrm>
          <a:prstGeom prst="rect">
            <a:avLst/>
          </a:prstGeom>
          <a:noFill/>
        </p:spPr>
        <p:txBody>
          <a:bodyPr wrap="square" rtlCol="0">
            <a:spAutoFit/>
          </a:bodyPr>
          <a:lstStyle/>
          <a:p>
            <a:pPr marL="228600" indent="-228600">
              <a:buFontTx/>
              <a:buAutoNum type="alphaLcParenR"/>
            </a:pPr>
            <a:r>
              <a:rPr lang="en-US" sz="1200" i="1" dirty="0" smtClean="0">
                <a:solidFill>
                  <a:srgbClr val="000000"/>
                </a:solidFill>
                <a:latin typeface="Arial" charset="0"/>
                <a:cs typeface="Arial" charset="0"/>
              </a:rPr>
              <a:t>Yb</a:t>
            </a:r>
            <a:r>
              <a:rPr lang="en-US" sz="1200" i="1" baseline="-25000" dirty="0" smtClean="0">
                <a:solidFill>
                  <a:srgbClr val="000000"/>
                </a:solidFill>
                <a:latin typeface="Arial" charset="0"/>
                <a:cs typeface="Arial" charset="0"/>
              </a:rPr>
              <a:t>2</a:t>
            </a:r>
            <a:r>
              <a:rPr lang="en-US" sz="1200" i="1" dirty="0" smtClean="0">
                <a:solidFill>
                  <a:srgbClr val="000000"/>
                </a:solidFill>
                <a:latin typeface="Arial" charset="0"/>
                <a:cs typeface="Arial" charset="0"/>
              </a:rPr>
              <a:t>Si</a:t>
            </a:r>
            <a:r>
              <a:rPr lang="en-US" sz="1200" i="1" baseline="-25000" dirty="0" smtClean="0">
                <a:solidFill>
                  <a:srgbClr val="000000"/>
                </a:solidFill>
                <a:latin typeface="Arial" charset="0"/>
                <a:cs typeface="Arial" charset="0"/>
              </a:rPr>
              <a:t>2</a:t>
            </a:r>
            <a:r>
              <a:rPr lang="en-US" sz="1200" i="1" dirty="0" smtClean="0">
                <a:solidFill>
                  <a:srgbClr val="000000"/>
                </a:solidFill>
                <a:latin typeface="Arial" charset="0"/>
                <a:cs typeface="Arial" charset="0"/>
              </a:rPr>
              <a:t>O</a:t>
            </a:r>
            <a:r>
              <a:rPr lang="en-US" sz="1200" i="1" baseline="-25000" dirty="0" smtClean="0">
                <a:solidFill>
                  <a:srgbClr val="000000"/>
                </a:solidFill>
                <a:latin typeface="Arial" charset="0"/>
                <a:cs typeface="Arial" charset="0"/>
              </a:rPr>
              <a:t>7  </a:t>
            </a:r>
            <a:r>
              <a:rPr lang="en-US" sz="1200" i="1" dirty="0" smtClean="0">
                <a:solidFill>
                  <a:srgbClr val="000000"/>
                </a:solidFill>
                <a:latin typeface="Arial" charset="0"/>
                <a:cs typeface="Arial" charset="0"/>
              </a:rPr>
              <a:t>as applied </a:t>
            </a:r>
          </a:p>
          <a:p>
            <a:pPr marL="228600" indent="-228600">
              <a:buFontTx/>
              <a:buAutoNum type="alphaLcParenR"/>
            </a:pPr>
            <a:r>
              <a:rPr lang="en-US" sz="1200" i="1" dirty="0" smtClean="0">
                <a:solidFill>
                  <a:srgbClr val="000000"/>
                </a:solidFill>
                <a:latin typeface="Arial" charset="0"/>
                <a:cs typeface="Arial" charset="0"/>
              </a:rPr>
              <a:t>Heated at 1300°C for 100h </a:t>
            </a:r>
            <a:endParaRPr lang="en-US" sz="1200" i="1" dirty="0">
              <a:solidFill>
                <a:srgbClr val="000000"/>
              </a:solidFill>
              <a:latin typeface="Arial" charset="0"/>
              <a:cs typeface="Arial" charset="0"/>
            </a:endParaRPr>
          </a:p>
        </p:txBody>
      </p:sp>
    </p:spTree>
    <p:extLst>
      <p:ext uri="{BB962C8B-B14F-4D97-AF65-F5344CB8AC3E}">
        <p14:creationId xmlns:p14="http://schemas.microsoft.com/office/powerpoint/2010/main" val="254551582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Evaluation</a:t>
            </a:r>
            <a:endParaRPr lang="en-US" dirty="0"/>
          </a:p>
        </p:txBody>
      </p:sp>
      <p:sp>
        <p:nvSpPr>
          <p:cNvPr id="3" name="Content Placeholder 2"/>
          <p:cNvSpPr>
            <a:spLocks noGrp="1"/>
          </p:cNvSpPr>
          <p:nvPr>
            <p:ph idx="1"/>
          </p:nvPr>
        </p:nvSpPr>
        <p:spPr/>
        <p:txBody>
          <a:bodyPr/>
          <a:lstStyle/>
          <a:p>
            <a:r>
              <a:rPr lang="en-US" dirty="0" smtClean="0"/>
              <a:t>Melting Temperatures:</a:t>
            </a:r>
          </a:p>
          <a:p>
            <a:pPr lvl="1"/>
            <a:r>
              <a:rPr lang="en-US" sz="2400" b="1" dirty="0"/>
              <a:t>Tm</a:t>
            </a:r>
            <a:r>
              <a:rPr lang="en-US" sz="2400" b="1" baseline="-25000" dirty="0"/>
              <a:t>2</a:t>
            </a:r>
            <a:r>
              <a:rPr lang="en-US" sz="2400" b="1" dirty="0"/>
              <a:t>O</a:t>
            </a:r>
            <a:r>
              <a:rPr lang="en-US" sz="2400" b="1" baseline="-25000" dirty="0"/>
              <a:t>3</a:t>
            </a:r>
            <a:r>
              <a:rPr lang="en-US" sz="2400" b="1" dirty="0"/>
              <a:t>:</a:t>
            </a:r>
            <a:r>
              <a:rPr lang="en-US" sz="2400" dirty="0"/>
              <a:t> </a:t>
            </a:r>
            <a:r>
              <a:rPr lang="en-US" sz="2400" dirty="0" smtClean="0"/>
              <a:t>2301 </a:t>
            </a:r>
            <a:r>
              <a:rPr lang="en-US" sz="2400" dirty="0"/>
              <a:t>± 33.5°C</a:t>
            </a:r>
          </a:p>
          <a:p>
            <a:pPr lvl="1"/>
            <a:r>
              <a:rPr lang="en-US" sz="2400" b="1" dirty="0" smtClean="0"/>
              <a:t>Yb</a:t>
            </a:r>
            <a:r>
              <a:rPr lang="en-US" sz="2400" b="1" baseline="-25000" dirty="0" smtClean="0"/>
              <a:t>2</a:t>
            </a:r>
            <a:r>
              <a:rPr lang="en-US" sz="2400" b="1" dirty="0" smtClean="0"/>
              <a:t>O</a:t>
            </a:r>
            <a:r>
              <a:rPr lang="en-US" sz="2400" b="1" baseline="-25000" dirty="0" smtClean="0"/>
              <a:t>3</a:t>
            </a:r>
            <a:r>
              <a:rPr lang="en-US" sz="2400" b="1" dirty="0" smtClean="0"/>
              <a:t>: </a:t>
            </a:r>
            <a:r>
              <a:rPr lang="en-US" sz="2400" dirty="0" smtClean="0"/>
              <a:t>2328 </a:t>
            </a:r>
            <a:r>
              <a:rPr lang="en-US" sz="2400" dirty="0"/>
              <a:t>± </a:t>
            </a:r>
            <a:r>
              <a:rPr lang="en-US" sz="2400" dirty="0" smtClean="0"/>
              <a:t>33.5°C</a:t>
            </a:r>
          </a:p>
          <a:p>
            <a:r>
              <a:rPr lang="en-US" dirty="0" smtClean="0"/>
              <a:t>Both remain solid and cubic crystal structure</a:t>
            </a:r>
          </a:p>
          <a:p>
            <a:r>
              <a:rPr lang="en-US" b="1" dirty="0" smtClean="0"/>
              <a:t>Yb</a:t>
            </a:r>
            <a:r>
              <a:rPr lang="en-US" b="1" baseline="-25000" dirty="0" smtClean="0"/>
              <a:t>2</a:t>
            </a:r>
            <a:r>
              <a:rPr lang="en-US" b="1" dirty="0" smtClean="0"/>
              <a:t>Si</a:t>
            </a:r>
            <a:r>
              <a:rPr lang="en-US" b="1" baseline="-25000" dirty="0" smtClean="0"/>
              <a:t>2</a:t>
            </a:r>
            <a:r>
              <a:rPr lang="en-US" b="1" dirty="0" smtClean="0"/>
              <a:t>O</a:t>
            </a:r>
            <a:r>
              <a:rPr lang="en-US" b="1" baseline="-25000" dirty="0" smtClean="0"/>
              <a:t>7</a:t>
            </a:r>
            <a:r>
              <a:rPr lang="en-US" b="1" dirty="0" smtClean="0"/>
              <a:t> coating</a:t>
            </a:r>
          </a:p>
          <a:p>
            <a:r>
              <a:rPr lang="en-US" dirty="0" smtClean="0"/>
              <a:t>Radiation properties:</a:t>
            </a:r>
          </a:p>
          <a:p>
            <a:pPr lvl="1"/>
            <a:r>
              <a:rPr lang="en-US" sz="2400" dirty="0" smtClean="0"/>
              <a:t>Self-shielding</a:t>
            </a:r>
          </a:p>
          <a:p>
            <a:pPr lvl="1"/>
            <a:r>
              <a:rPr lang="en-US" sz="2400" dirty="0" smtClean="0"/>
              <a:t>3 inches of lead maximum</a:t>
            </a:r>
          </a:p>
        </p:txBody>
      </p:sp>
      <p:sp>
        <p:nvSpPr>
          <p:cNvPr id="4" name="Slide Number Placeholder 3"/>
          <p:cNvSpPr>
            <a:spLocks noGrp="1"/>
          </p:cNvSpPr>
          <p:nvPr>
            <p:ph type="sldNum" sz="quarter" idx="10"/>
          </p:nvPr>
        </p:nvSpPr>
        <p:spPr/>
        <p:txBody>
          <a:bodyPr/>
          <a:lstStyle/>
          <a:p>
            <a:pPr>
              <a:defRPr/>
            </a:pPr>
            <a:fld id="{19845459-3F1B-4F43-8FC0-35ADCE8623CC}" type="slidenum">
              <a:rPr lang="en-US" smtClean="0">
                <a:solidFill>
                  <a:srgbClr val="000000">
                    <a:tint val="75000"/>
                  </a:srgbClr>
                </a:solidFill>
              </a:rPr>
              <a:pPr>
                <a:defRPr/>
              </a:pPr>
              <a:t>62</a:t>
            </a:fld>
            <a:endParaRPr lang="en-US" dirty="0">
              <a:solidFill>
                <a:srgbClr val="000000">
                  <a:tint val="75000"/>
                </a:srgbClr>
              </a:solidFill>
            </a:endParaRPr>
          </a:p>
        </p:txBody>
      </p:sp>
    </p:spTree>
    <p:extLst>
      <p:ext uri="{BB962C8B-B14F-4D97-AF65-F5344CB8AC3E}">
        <p14:creationId xmlns:p14="http://schemas.microsoft.com/office/powerpoint/2010/main" val="364071499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Isotope Selection Questions</a:t>
            </a:r>
            <a:endParaRPr lang="en-US" dirty="0"/>
          </a:p>
        </p:txBody>
      </p:sp>
      <p:sp>
        <p:nvSpPr>
          <p:cNvPr id="3" name="Content Placeholder 2"/>
          <p:cNvSpPr>
            <a:spLocks noGrp="1"/>
          </p:cNvSpPr>
          <p:nvPr>
            <p:ph idx="4294967295"/>
          </p:nvPr>
        </p:nvSpPr>
        <p:spPr>
          <a:xfrm>
            <a:off x="0" y="1153511"/>
            <a:ext cx="8229600" cy="5105400"/>
          </a:xfrm>
        </p:spPr>
        <p:txBody>
          <a:bodyPr>
            <a:normAutofit fontScale="70000" lnSpcReduction="20000"/>
          </a:bodyPr>
          <a:lstStyle/>
          <a:p>
            <a:pPr lvl="1"/>
            <a:r>
              <a:rPr lang="en-US" dirty="0" smtClean="0"/>
              <a:t>Isotope:</a:t>
            </a:r>
          </a:p>
          <a:p>
            <a:pPr lvl="2"/>
            <a:r>
              <a:rPr lang="en-US" dirty="0" smtClean="0"/>
              <a:t>Production</a:t>
            </a:r>
          </a:p>
          <a:p>
            <a:pPr lvl="2"/>
            <a:r>
              <a:rPr lang="en-US" dirty="0" smtClean="0"/>
              <a:t>Handling</a:t>
            </a:r>
          </a:p>
          <a:p>
            <a:pPr lvl="2"/>
            <a:r>
              <a:rPr lang="en-US" dirty="0" smtClean="0"/>
              <a:t>Decay </a:t>
            </a:r>
            <a:r>
              <a:rPr lang="en-US" dirty="0"/>
              <a:t>Chain</a:t>
            </a:r>
          </a:p>
          <a:p>
            <a:pPr lvl="2"/>
            <a:r>
              <a:rPr lang="en-US" dirty="0"/>
              <a:t>Disposal</a:t>
            </a:r>
          </a:p>
          <a:p>
            <a:pPr lvl="2"/>
            <a:r>
              <a:rPr lang="en-US" dirty="0" smtClean="0"/>
              <a:t>Accident/dispersal</a:t>
            </a:r>
            <a:endParaRPr lang="en-US" dirty="0"/>
          </a:p>
          <a:p>
            <a:pPr lvl="1"/>
            <a:r>
              <a:rPr lang="en-US" dirty="0" smtClean="0"/>
              <a:t>Mission/Cycle:</a:t>
            </a:r>
          </a:p>
          <a:p>
            <a:pPr lvl="2"/>
            <a:r>
              <a:rPr lang="en-US" dirty="0" smtClean="0"/>
              <a:t>Turbine Cycle</a:t>
            </a:r>
            <a:endParaRPr lang="en-US" dirty="0"/>
          </a:p>
          <a:p>
            <a:pPr lvl="2"/>
            <a:r>
              <a:rPr lang="en-US" dirty="0" smtClean="0"/>
              <a:t>Isotope Heat Exchanger Requirements</a:t>
            </a:r>
          </a:p>
          <a:p>
            <a:pPr lvl="1"/>
            <a:r>
              <a:rPr lang="en-US" dirty="0" smtClean="0"/>
              <a:t>Heat Exchanger Integration:</a:t>
            </a:r>
          </a:p>
          <a:p>
            <a:pPr lvl="2"/>
            <a:r>
              <a:rPr lang="en-US" dirty="0" smtClean="0"/>
              <a:t>kg per kW</a:t>
            </a:r>
          </a:p>
          <a:p>
            <a:pPr lvl="2"/>
            <a:r>
              <a:rPr lang="en-US" dirty="0" smtClean="0"/>
              <a:t>Temperature Stability (1800-3000 </a:t>
            </a:r>
            <a:r>
              <a:rPr lang="en-US" baseline="30000" dirty="0" err="1" smtClean="0"/>
              <a:t>o</a:t>
            </a:r>
            <a:r>
              <a:rPr lang="en-US" dirty="0" err="1" smtClean="0"/>
              <a:t>F</a:t>
            </a:r>
            <a:r>
              <a:rPr lang="en-US" dirty="0" smtClean="0"/>
              <a:t> with reasonable CTE)</a:t>
            </a:r>
          </a:p>
          <a:p>
            <a:pPr lvl="2"/>
            <a:r>
              <a:rPr lang="en-US" dirty="0" smtClean="0"/>
              <a:t>Packaging (plate-fin/porous/balls/coatings?)</a:t>
            </a:r>
          </a:p>
          <a:p>
            <a:pPr lvl="2"/>
            <a:r>
              <a:rPr lang="en-US" dirty="0" smtClean="0"/>
              <a:t>Heat Exchanger Design</a:t>
            </a:r>
          </a:p>
        </p:txBody>
      </p:sp>
    </p:spTree>
    <p:extLst>
      <p:ext uri="{BB962C8B-B14F-4D97-AF65-F5344CB8AC3E}">
        <p14:creationId xmlns:p14="http://schemas.microsoft.com/office/powerpoint/2010/main" val="378998465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188376"/>
            <a:ext cx="4671723"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20"/>
          <p:cNvGrpSpPr/>
          <p:nvPr/>
        </p:nvGrpSpPr>
        <p:grpSpPr>
          <a:xfrm>
            <a:off x="1106389" y="2506893"/>
            <a:ext cx="7779705" cy="4083940"/>
            <a:chOff x="1106389" y="2506893"/>
            <a:chExt cx="7779705" cy="4083940"/>
          </a:xfrm>
        </p:grpSpPr>
        <p:sp>
          <p:nvSpPr>
            <p:cNvPr id="2" name="Rectangle 1"/>
            <p:cNvSpPr/>
            <p:nvPr/>
          </p:nvSpPr>
          <p:spPr bwMode="auto">
            <a:xfrm>
              <a:off x="1106389" y="2506893"/>
              <a:ext cx="1458072" cy="1371600"/>
            </a:xfrm>
            <a:prstGeom prst="rect">
              <a:avLst/>
            </a:prstGeom>
            <a:noFill/>
            <a:ln w="349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grpSp>
          <p:nvGrpSpPr>
            <p:cNvPr id="4" name="Group 3"/>
            <p:cNvGrpSpPr/>
            <p:nvPr/>
          </p:nvGrpSpPr>
          <p:grpSpPr>
            <a:xfrm>
              <a:off x="3347729" y="2753473"/>
              <a:ext cx="5538365" cy="3837360"/>
              <a:chOff x="3347729" y="2506893"/>
              <a:chExt cx="5538365" cy="3837360"/>
            </a:xfrm>
          </p:grpSpPr>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729" y="2506893"/>
                <a:ext cx="5538365" cy="3837360"/>
              </a:xfrm>
              <a:prstGeom prst="rect">
                <a:avLst/>
              </a:prstGeom>
              <a:noFill/>
              <a:ln w="412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bwMode="auto">
              <a:xfrm>
                <a:off x="3489435" y="3605048"/>
                <a:ext cx="241738" cy="567559"/>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3704897" y="3723996"/>
                <a:ext cx="593833" cy="283779"/>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4114801" y="4141794"/>
                <a:ext cx="593833" cy="283779"/>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5239409" y="4263380"/>
                <a:ext cx="173420" cy="283779"/>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6400801" y="4189806"/>
                <a:ext cx="257504" cy="357354"/>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7641022" y="4193627"/>
                <a:ext cx="257504" cy="357354"/>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7898526" y="4189805"/>
                <a:ext cx="257504" cy="357354"/>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5018692" y="3121570"/>
                <a:ext cx="307428" cy="178677"/>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5486292" y="4976171"/>
                <a:ext cx="420304" cy="256070"/>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15" name="Rectangle 14"/>
              <p:cNvSpPr/>
              <p:nvPr/>
            </p:nvSpPr>
            <p:spPr bwMode="auto">
              <a:xfrm>
                <a:off x="5696444" y="5806489"/>
                <a:ext cx="581066" cy="537764"/>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23" name="Rectangle 22"/>
              <p:cNvSpPr/>
              <p:nvPr/>
            </p:nvSpPr>
            <p:spPr bwMode="auto">
              <a:xfrm>
                <a:off x="5018692" y="3295798"/>
                <a:ext cx="307428" cy="178677"/>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sp>
            <p:nvSpPr>
              <p:cNvPr id="24" name="Rectangle 23"/>
              <p:cNvSpPr/>
              <p:nvPr/>
            </p:nvSpPr>
            <p:spPr bwMode="auto">
              <a:xfrm>
                <a:off x="6987949" y="4409693"/>
                <a:ext cx="307428" cy="178677"/>
              </a:xfrm>
              <a:prstGeom prst="rect">
                <a:avLst/>
              </a:prstGeom>
              <a:solidFill>
                <a:srgbClr val="0070C0">
                  <a:alpha val="5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000" b="1" i="0" u="none" strike="noStrike" cap="none" normalizeH="0" baseline="0" smtClean="0">
                  <a:ln>
                    <a:noFill/>
                  </a:ln>
                  <a:solidFill>
                    <a:schemeClr val="tx1"/>
                  </a:solidFill>
                  <a:effectLst/>
                  <a:latin typeface="Arial" charset="0"/>
                </a:endParaRPr>
              </a:p>
            </p:txBody>
          </p:sp>
        </p:grpSp>
        <p:cxnSp>
          <p:nvCxnSpPr>
            <p:cNvPr id="6" name="Straight Arrow Connector 5"/>
            <p:cNvCxnSpPr/>
            <p:nvPr/>
          </p:nvCxnSpPr>
          <p:spPr bwMode="auto">
            <a:xfrm>
              <a:off x="2564461" y="2506893"/>
              <a:ext cx="2335862" cy="246580"/>
            </a:xfrm>
            <a:prstGeom prst="straightConnector1">
              <a:avLst/>
            </a:prstGeom>
            <a:noFill/>
            <a:ln w="22225" cap="flat" cmpd="sng" algn="ctr">
              <a:solidFill>
                <a:schemeClr val="bg1"/>
              </a:solidFill>
              <a:prstDash val="solid"/>
              <a:round/>
              <a:headEnd type="none" w="med" len="med"/>
              <a:tailEnd type="stealth" w="lg" len="lg"/>
            </a:ln>
            <a:effectLst/>
          </p:spPr>
        </p:cxnSp>
        <p:cxnSp>
          <p:nvCxnSpPr>
            <p:cNvPr id="19" name="Straight Arrow Connector 18"/>
            <p:cNvCxnSpPr/>
            <p:nvPr/>
          </p:nvCxnSpPr>
          <p:spPr bwMode="auto">
            <a:xfrm>
              <a:off x="1106389" y="3888827"/>
              <a:ext cx="2241340" cy="2455426"/>
            </a:xfrm>
            <a:prstGeom prst="straightConnector1">
              <a:avLst/>
            </a:prstGeom>
            <a:noFill/>
            <a:ln w="22225" cap="flat" cmpd="sng" algn="ctr">
              <a:solidFill>
                <a:schemeClr val="bg1"/>
              </a:solidFill>
              <a:prstDash val="solid"/>
              <a:round/>
              <a:headEnd type="none" w="med" len="med"/>
              <a:tailEnd type="stealth" w="lg" len="lg"/>
            </a:ln>
            <a:effectLst/>
          </p:spPr>
        </p:cxnSp>
      </p:grpSp>
      <p:sp>
        <p:nvSpPr>
          <p:cNvPr id="22" name="Title 21"/>
          <p:cNvSpPr>
            <a:spLocks noGrp="1"/>
          </p:cNvSpPr>
          <p:nvPr>
            <p:ph type="title"/>
          </p:nvPr>
        </p:nvSpPr>
        <p:spPr>
          <a:xfrm>
            <a:off x="685800" y="73282"/>
            <a:ext cx="7696200" cy="981075"/>
          </a:xfrm>
        </p:spPr>
        <p:txBody>
          <a:bodyPr/>
          <a:lstStyle/>
          <a:p>
            <a:r>
              <a:rPr lang="en-US" dirty="0" smtClean="0"/>
              <a:t>AFRL/RQTC Advanced Concepts Group</a:t>
            </a:r>
            <a:endParaRPr lang="en-US" dirty="0"/>
          </a:p>
        </p:txBody>
      </p:sp>
      <p:pic>
        <p:nvPicPr>
          <p:cNvPr id="20" name="Picture 4" descr="F:\Pictures\Feb09\P207021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018692" y="1151316"/>
            <a:ext cx="1777032" cy="1358142"/>
          </a:xfrm>
          <a:prstGeom prst="rect">
            <a:avLst/>
          </a:prstGeom>
          <a:noFill/>
          <a:ln w="9525">
            <a:noFill/>
            <a:miter lim="800000"/>
            <a:headEnd/>
            <a:tailEnd/>
          </a:ln>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882480" y="1147616"/>
            <a:ext cx="2220224" cy="1375045"/>
          </a:xfrm>
          <a:prstGeom prst="rect">
            <a:avLst/>
          </a:prstGeom>
        </p:spPr>
      </p:pic>
    </p:spTree>
    <p:extLst>
      <p:ext uri="{BB962C8B-B14F-4D97-AF65-F5344CB8AC3E}">
        <p14:creationId xmlns:p14="http://schemas.microsoft.com/office/powerpoint/2010/main" val="3826637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heel(1)">
                                      <p:cBhvr>
                                        <p:cTn id="11" dur="2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4"/>
          <p:cNvGrpSpPr>
            <a:grpSpLocks/>
          </p:cNvGrpSpPr>
          <p:nvPr/>
        </p:nvGrpSpPr>
        <p:grpSpPr bwMode="auto">
          <a:xfrm>
            <a:off x="26988" y="1127125"/>
            <a:ext cx="9117012" cy="3259138"/>
            <a:chOff x="-7527365" y="653029"/>
            <a:chExt cx="21852965" cy="5581460"/>
          </a:xfrm>
        </p:grpSpPr>
        <p:pic>
          <p:nvPicPr>
            <p:cNvPr id="61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4879" y="653029"/>
              <a:ext cx="10340721" cy="5581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8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7365" y="704850"/>
              <a:ext cx="11896725"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Oval 13"/>
          <p:cNvSpPr/>
          <p:nvPr/>
        </p:nvSpPr>
        <p:spPr>
          <a:xfrm>
            <a:off x="1166813" y="2081213"/>
            <a:ext cx="76200" cy="160337"/>
          </a:xfrm>
          <a:prstGeom prst="ellipse">
            <a:avLst/>
          </a:prstGeom>
          <a:solidFill>
            <a:srgbClr val="92D050">
              <a:alpha val="2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8" name="TextBox 7"/>
          <p:cNvSpPr txBox="1"/>
          <p:nvPr/>
        </p:nvSpPr>
        <p:spPr>
          <a:xfrm>
            <a:off x="211138" y="255588"/>
            <a:ext cx="1322798" cy="923330"/>
          </a:xfrm>
          <a:prstGeom prst="rect">
            <a:avLst/>
          </a:prstGeom>
          <a:noFill/>
        </p:spPr>
        <p:txBody>
          <a:bodyPr wrap="none">
            <a:spAutoFit/>
          </a:bodyPr>
          <a:lstStyle/>
          <a:p>
            <a:pPr fontAlgn="auto">
              <a:spcBef>
                <a:spcPts val="0"/>
              </a:spcBef>
              <a:spcAft>
                <a:spcPts val="0"/>
              </a:spcAft>
              <a:defRPr/>
            </a:pPr>
            <a:r>
              <a:rPr lang="en-US" b="1" u="sng" dirty="0">
                <a:solidFill>
                  <a:srgbClr val="0070C0"/>
                </a:solidFill>
                <a:latin typeface="Calibri"/>
                <a:cs typeface="Arial" charset="0"/>
              </a:rPr>
              <a:t>Solar</a:t>
            </a:r>
          </a:p>
          <a:p>
            <a:pPr fontAlgn="auto">
              <a:spcBef>
                <a:spcPts val="0"/>
              </a:spcBef>
              <a:spcAft>
                <a:spcPts val="0"/>
              </a:spcAft>
              <a:defRPr/>
            </a:pPr>
            <a:r>
              <a:rPr lang="en-US" b="1" dirty="0">
                <a:solidFill>
                  <a:srgbClr val="0070C0"/>
                </a:solidFill>
                <a:latin typeface="Calibri"/>
                <a:cs typeface="Arial" charset="0"/>
              </a:rPr>
              <a:t>17GW</a:t>
            </a:r>
            <a:r>
              <a:rPr lang="en-US" b="1" dirty="0">
                <a:solidFill>
                  <a:prstClr val="black"/>
                </a:solidFill>
                <a:latin typeface="Calibri"/>
                <a:cs typeface="Arial" charset="0"/>
              </a:rPr>
              <a:t> </a:t>
            </a:r>
            <a:r>
              <a:rPr lang="en-US" b="1" dirty="0">
                <a:solidFill>
                  <a:srgbClr val="EEECE1">
                    <a:lumMod val="25000"/>
                  </a:srgbClr>
                </a:solidFill>
                <a:latin typeface="Calibri"/>
                <a:cs typeface="Arial" charset="0"/>
              </a:rPr>
              <a:t>from</a:t>
            </a:r>
          </a:p>
          <a:p>
            <a:pPr fontAlgn="auto">
              <a:spcBef>
                <a:spcPts val="0"/>
              </a:spcBef>
              <a:spcAft>
                <a:spcPts val="0"/>
              </a:spcAft>
              <a:defRPr/>
            </a:pPr>
            <a:r>
              <a:rPr lang="en-US" b="1" dirty="0" smtClean="0">
                <a:solidFill>
                  <a:srgbClr val="EEECE1">
                    <a:lumMod val="25000"/>
                  </a:srgbClr>
                </a:solidFill>
                <a:latin typeface="Calibri"/>
                <a:cs typeface="Arial" charset="0"/>
              </a:rPr>
              <a:t>135,000 </a:t>
            </a:r>
            <a:r>
              <a:rPr lang="en-US" b="1" dirty="0">
                <a:solidFill>
                  <a:srgbClr val="EEECE1">
                    <a:lumMod val="25000"/>
                  </a:srgbClr>
                </a:solidFill>
                <a:latin typeface="Calibri"/>
                <a:cs typeface="Arial" charset="0"/>
              </a:rPr>
              <a:t>TW</a:t>
            </a:r>
          </a:p>
        </p:txBody>
      </p:sp>
      <p:grpSp>
        <p:nvGrpSpPr>
          <p:cNvPr id="6149" name="Group 4110"/>
          <p:cNvGrpSpPr>
            <a:grpSpLocks/>
          </p:cNvGrpSpPr>
          <p:nvPr/>
        </p:nvGrpSpPr>
        <p:grpSpPr bwMode="auto">
          <a:xfrm>
            <a:off x="2819400" y="1371600"/>
            <a:ext cx="3760788" cy="5851525"/>
            <a:chOff x="2819400" y="1371600"/>
            <a:chExt cx="3760255" cy="5851430"/>
          </a:xfrm>
        </p:grpSpPr>
        <p:sp>
          <p:nvSpPr>
            <p:cNvPr id="12" name="Oval 11"/>
            <p:cNvSpPr/>
            <p:nvPr/>
          </p:nvSpPr>
          <p:spPr>
            <a:xfrm>
              <a:off x="2819400" y="1371600"/>
              <a:ext cx="253964" cy="2643145"/>
            </a:xfrm>
            <a:prstGeom prst="ellipse">
              <a:avLst/>
            </a:prstGeom>
            <a:solidFill>
              <a:srgbClr val="92D050">
                <a:alpha val="2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181" name="TextBox 12"/>
            <p:cNvSpPr txBox="1">
              <a:spLocks noChangeArrowheads="1"/>
            </p:cNvSpPr>
            <p:nvPr/>
          </p:nvSpPr>
          <p:spPr bwMode="auto">
            <a:xfrm>
              <a:off x="4739482" y="4914706"/>
              <a:ext cx="184017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b="1" u="sng" dirty="0">
                  <a:solidFill>
                    <a:srgbClr val="00B050"/>
                  </a:solidFill>
                  <a:cs typeface="Arial" charset="0"/>
                </a:rPr>
                <a:t>Human</a:t>
              </a:r>
              <a:r>
                <a:rPr lang="en-US" b="1" dirty="0">
                  <a:solidFill>
                    <a:srgbClr val="00B050"/>
                  </a:solidFill>
                  <a:cs typeface="Arial" charset="0"/>
                </a:rPr>
                <a:t> </a:t>
              </a:r>
            </a:p>
            <a:p>
              <a:r>
                <a:rPr lang="en-US" b="1" dirty="0">
                  <a:solidFill>
                    <a:srgbClr val="00B050"/>
                  </a:solidFill>
                  <a:cs typeface="Arial" charset="0"/>
                </a:rPr>
                <a:t>~25 TW</a:t>
              </a:r>
            </a:p>
            <a:p>
              <a:r>
                <a:rPr lang="en-US" b="1" dirty="0">
                  <a:solidFill>
                    <a:srgbClr val="00B050"/>
                  </a:solidFill>
                  <a:cs typeface="Arial" charset="0"/>
                </a:rPr>
                <a:t>50% Fuels</a:t>
              </a:r>
            </a:p>
            <a:p>
              <a:r>
                <a:rPr lang="en-US" b="1" dirty="0">
                  <a:solidFill>
                    <a:srgbClr val="00B050"/>
                  </a:solidFill>
                  <a:cs typeface="Arial" charset="0"/>
                </a:rPr>
                <a:t>38% Ag/Forestry</a:t>
              </a:r>
            </a:p>
            <a:p>
              <a:endParaRPr lang="en-US" b="1" dirty="0">
                <a:solidFill>
                  <a:srgbClr val="00B050"/>
                </a:solidFill>
                <a:cs typeface="Arial" charset="0"/>
              </a:endParaRPr>
            </a:p>
            <a:p>
              <a:endParaRPr lang="en-US" b="1" dirty="0">
                <a:solidFill>
                  <a:srgbClr val="00B050"/>
                </a:solidFill>
                <a:cs typeface="Arial" charset="0"/>
              </a:endParaRPr>
            </a:p>
            <a:p>
              <a:endParaRPr lang="en-US" b="1" dirty="0">
                <a:solidFill>
                  <a:srgbClr val="00B050"/>
                </a:solidFill>
                <a:cs typeface="Arial" charset="0"/>
              </a:endParaRPr>
            </a:p>
            <a:p>
              <a:endParaRPr lang="en-US" b="1" dirty="0">
                <a:solidFill>
                  <a:srgbClr val="00B050"/>
                </a:solidFill>
                <a:cs typeface="Arial" charset="0"/>
              </a:endParaRPr>
            </a:p>
          </p:txBody>
        </p:sp>
        <p:cxnSp>
          <p:nvCxnSpPr>
            <p:cNvPr id="19" name="Straight Connector 18"/>
            <p:cNvCxnSpPr>
              <a:stCxn id="12" idx="4"/>
            </p:cNvCxnSpPr>
            <p:nvPr/>
          </p:nvCxnSpPr>
          <p:spPr>
            <a:xfrm>
              <a:off x="2946382" y="4014745"/>
              <a:ext cx="1793621" cy="1008046"/>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150" name="Group 4109"/>
          <p:cNvGrpSpPr>
            <a:grpSpLocks/>
          </p:cNvGrpSpPr>
          <p:nvPr/>
        </p:nvGrpSpPr>
        <p:grpSpPr bwMode="auto">
          <a:xfrm>
            <a:off x="3154363" y="2362200"/>
            <a:ext cx="4313237" cy="3260725"/>
            <a:chOff x="3154597" y="2362200"/>
            <a:chExt cx="4313003" cy="3261226"/>
          </a:xfrm>
        </p:grpSpPr>
        <p:sp>
          <p:nvSpPr>
            <p:cNvPr id="3" name="Oval 2"/>
            <p:cNvSpPr/>
            <p:nvPr/>
          </p:nvSpPr>
          <p:spPr>
            <a:xfrm>
              <a:off x="3154597" y="2362200"/>
              <a:ext cx="349231" cy="1143176"/>
            </a:xfrm>
            <a:prstGeom prst="ellipse">
              <a:avLst/>
            </a:prstGeom>
            <a:solidFill>
              <a:srgbClr val="92D050">
                <a:alpha val="2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4" name="TextBox 3"/>
            <p:cNvSpPr txBox="1"/>
            <p:nvPr/>
          </p:nvSpPr>
          <p:spPr>
            <a:xfrm>
              <a:off x="5862725" y="4423092"/>
              <a:ext cx="1604875" cy="1200334"/>
            </a:xfrm>
            <a:prstGeom prst="rect">
              <a:avLst/>
            </a:prstGeom>
            <a:noFill/>
          </p:spPr>
          <p:txBody>
            <a:bodyPr>
              <a:spAutoFit/>
            </a:bodyPr>
            <a:lstStyle/>
            <a:p>
              <a:pPr fontAlgn="auto">
                <a:spcBef>
                  <a:spcPts val="0"/>
                </a:spcBef>
                <a:spcAft>
                  <a:spcPts val="0"/>
                </a:spcAft>
                <a:defRPr/>
              </a:pPr>
              <a:r>
                <a:rPr lang="en-US" b="1" u="sng" dirty="0">
                  <a:solidFill>
                    <a:srgbClr val="0070C0"/>
                  </a:solidFill>
                  <a:latin typeface="Calibri"/>
                  <a:cs typeface="Arial" charset="0"/>
                </a:rPr>
                <a:t>Fuels</a:t>
              </a:r>
            </a:p>
            <a:p>
              <a:pPr fontAlgn="auto">
                <a:spcBef>
                  <a:spcPts val="0"/>
                </a:spcBef>
                <a:spcAft>
                  <a:spcPts val="0"/>
                </a:spcAft>
                <a:defRPr/>
              </a:pPr>
              <a:r>
                <a:rPr lang="en-US" b="1" dirty="0">
                  <a:solidFill>
                    <a:srgbClr val="0070C0"/>
                  </a:solidFill>
                  <a:latin typeface="Calibri"/>
                  <a:cs typeface="Arial" charset="0"/>
                </a:rPr>
                <a:t>12 TW</a:t>
              </a:r>
            </a:p>
            <a:p>
              <a:pPr fontAlgn="auto">
                <a:spcBef>
                  <a:spcPts val="0"/>
                </a:spcBef>
                <a:spcAft>
                  <a:spcPts val="0"/>
                </a:spcAft>
                <a:defRPr/>
              </a:pPr>
              <a:r>
                <a:rPr lang="en-US" b="1" dirty="0">
                  <a:solidFill>
                    <a:srgbClr val="EEECE1">
                      <a:lumMod val="25000"/>
                    </a:srgbClr>
                  </a:solidFill>
                  <a:latin typeface="Calibri"/>
                  <a:cs typeface="Arial" charset="0"/>
                </a:rPr>
                <a:t>from 630 ZJ</a:t>
              </a:r>
            </a:p>
            <a:p>
              <a:pPr fontAlgn="auto">
                <a:spcBef>
                  <a:spcPts val="0"/>
                </a:spcBef>
                <a:spcAft>
                  <a:spcPts val="0"/>
                </a:spcAft>
                <a:defRPr/>
              </a:pPr>
              <a:r>
                <a:rPr lang="en-US" b="1" dirty="0">
                  <a:solidFill>
                    <a:srgbClr val="EEECE1">
                      <a:lumMod val="25000"/>
                    </a:srgbClr>
                  </a:solidFill>
                  <a:latin typeface="Calibri"/>
                  <a:cs typeface="Arial" charset="0"/>
                </a:rPr>
                <a:t>(~1000 years)</a:t>
              </a:r>
            </a:p>
          </p:txBody>
        </p:sp>
        <p:cxnSp>
          <p:nvCxnSpPr>
            <p:cNvPr id="20" name="Straight Connector 19"/>
            <p:cNvCxnSpPr/>
            <p:nvPr/>
          </p:nvCxnSpPr>
          <p:spPr>
            <a:xfrm>
              <a:off x="3329213" y="3505376"/>
              <a:ext cx="2533513" cy="111777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151" name="Group 4108"/>
          <p:cNvGrpSpPr>
            <a:grpSpLocks/>
          </p:cNvGrpSpPr>
          <p:nvPr/>
        </p:nvGrpSpPr>
        <p:grpSpPr bwMode="auto">
          <a:xfrm>
            <a:off x="7027863" y="3643313"/>
            <a:ext cx="2116137" cy="2271712"/>
            <a:chOff x="7027319" y="3642922"/>
            <a:chExt cx="2116681" cy="2272269"/>
          </a:xfrm>
        </p:grpSpPr>
        <p:sp>
          <p:nvSpPr>
            <p:cNvPr id="6174" name="TextBox 9"/>
            <p:cNvSpPr txBox="1">
              <a:spLocks noChangeArrowheads="1"/>
            </p:cNvSpPr>
            <p:nvPr/>
          </p:nvSpPr>
          <p:spPr bwMode="auto">
            <a:xfrm>
              <a:off x="7467600" y="4714862"/>
              <a:ext cx="1676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b="1" u="sng" dirty="0">
                  <a:solidFill>
                    <a:srgbClr val="00B050"/>
                  </a:solidFill>
                  <a:cs typeface="Arial" charset="0"/>
                </a:rPr>
                <a:t>Aviation</a:t>
              </a:r>
            </a:p>
            <a:p>
              <a:r>
                <a:rPr lang="en-US" b="1" dirty="0">
                  <a:solidFill>
                    <a:srgbClr val="00B050"/>
                  </a:solidFill>
                  <a:cs typeface="Arial" charset="0"/>
                </a:rPr>
                <a:t>350 GW</a:t>
              </a:r>
            </a:p>
            <a:p>
              <a:r>
                <a:rPr lang="en-US" b="1" dirty="0">
                  <a:solidFill>
                    <a:srgbClr val="00B050"/>
                  </a:solidFill>
                  <a:cs typeface="Arial" charset="0"/>
                </a:rPr>
                <a:t>3% of Fuels</a:t>
              </a:r>
            </a:p>
            <a:p>
              <a:r>
                <a:rPr lang="en-US" b="1" dirty="0">
                  <a:solidFill>
                    <a:srgbClr val="00B050"/>
                  </a:solidFill>
                  <a:cs typeface="Arial" charset="0"/>
                </a:rPr>
                <a:t>1.6% of Human</a:t>
              </a:r>
            </a:p>
          </p:txBody>
        </p:sp>
        <p:sp>
          <p:nvSpPr>
            <p:cNvPr id="11" name="Oval 10"/>
            <p:cNvSpPr/>
            <p:nvPr/>
          </p:nvSpPr>
          <p:spPr>
            <a:xfrm>
              <a:off x="7027319" y="3642922"/>
              <a:ext cx="76220" cy="152437"/>
            </a:xfrm>
            <a:prstGeom prst="ellipse">
              <a:avLst/>
            </a:prstGeom>
            <a:solidFill>
              <a:srgbClr val="92D050">
                <a:alpha val="2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23" name="Straight Connector 22"/>
            <p:cNvCxnSpPr/>
            <p:nvPr/>
          </p:nvCxnSpPr>
          <p:spPr>
            <a:xfrm>
              <a:off x="7065429" y="3795359"/>
              <a:ext cx="508131" cy="97020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6152" name="TextBox 25"/>
          <p:cNvSpPr txBox="1">
            <a:spLocks noChangeArrowheads="1"/>
          </p:cNvSpPr>
          <p:nvPr/>
        </p:nvSpPr>
        <p:spPr bwMode="auto">
          <a:xfrm>
            <a:off x="4022725" y="6400800"/>
            <a:ext cx="5497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200">
                <a:solidFill>
                  <a:prstClr val="black"/>
                </a:solidFill>
                <a:cs typeface="Arial" charset="0"/>
              </a:rPr>
              <a:t>Global Climate and Energy Project at Stanford (http://gcep.stanford.edu/) </a:t>
            </a:r>
          </a:p>
          <a:p>
            <a:r>
              <a:rPr lang="en-US" sz="1200">
                <a:solidFill>
                  <a:prstClr val="black"/>
                </a:solidFill>
                <a:cs typeface="Arial" charset="0"/>
              </a:rPr>
              <a:t>Ver 1.0 April, 2009 © MRS Source: Proceedings of the 2009 MRS Spring Meeting </a:t>
            </a:r>
            <a:endParaRPr lang="en-US" sz="1200" b="1">
              <a:solidFill>
                <a:prstClr val="black"/>
              </a:solidFill>
              <a:cs typeface="Arial" charset="0"/>
            </a:endParaRPr>
          </a:p>
        </p:txBody>
      </p:sp>
      <p:sp>
        <p:nvSpPr>
          <p:cNvPr id="6153" name="TextBox 26"/>
          <p:cNvSpPr txBox="1">
            <a:spLocks noChangeArrowheads="1"/>
          </p:cNvSpPr>
          <p:nvPr/>
        </p:nvSpPr>
        <p:spPr bwMode="auto">
          <a:xfrm>
            <a:off x="1916157" y="71439"/>
            <a:ext cx="582742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3600" b="1" dirty="0">
                <a:solidFill>
                  <a:prstClr val="black"/>
                </a:solidFill>
                <a:cs typeface="Arial" charset="0"/>
              </a:rPr>
              <a:t>Global </a:t>
            </a:r>
            <a:r>
              <a:rPr lang="en-US" sz="3600" b="1" dirty="0" err="1">
                <a:solidFill>
                  <a:prstClr val="black"/>
                </a:solidFill>
                <a:cs typeface="Arial" charset="0"/>
              </a:rPr>
              <a:t>Exergy</a:t>
            </a:r>
            <a:r>
              <a:rPr lang="en-US" sz="3600" b="1" dirty="0">
                <a:solidFill>
                  <a:prstClr val="black"/>
                </a:solidFill>
                <a:cs typeface="Arial" charset="0"/>
              </a:rPr>
              <a:t> </a:t>
            </a:r>
            <a:r>
              <a:rPr lang="en-US" sz="3600" b="1" dirty="0" smtClean="0">
                <a:solidFill>
                  <a:prstClr val="black"/>
                </a:solidFill>
                <a:cs typeface="Arial" charset="0"/>
              </a:rPr>
              <a:t>Flow &amp; Sources</a:t>
            </a:r>
            <a:endParaRPr lang="en-US" sz="3600" b="1" dirty="0">
              <a:solidFill>
                <a:prstClr val="black"/>
              </a:solidFill>
              <a:cs typeface="Arial" charset="0"/>
            </a:endParaRPr>
          </a:p>
        </p:txBody>
      </p:sp>
      <p:grpSp>
        <p:nvGrpSpPr>
          <p:cNvPr id="59" name="Group 58"/>
          <p:cNvGrpSpPr>
            <a:grpSpLocks/>
          </p:cNvGrpSpPr>
          <p:nvPr/>
        </p:nvGrpSpPr>
        <p:grpSpPr bwMode="auto">
          <a:xfrm>
            <a:off x="82550" y="3376613"/>
            <a:ext cx="3246438" cy="3416300"/>
            <a:chOff x="83148" y="3376550"/>
            <a:chExt cx="3245830" cy="3415804"/>
          </a:xfrm>
        </p:grpSpPr>
        <p:sp>
          <p:nvSpPr>
            <p:cNvPr id="40" name="TextBox 39"/>
            <p:cNvSpPr txBox="1"/>
            <p:nvPr/>
          </p:nvSpPr>
          <p:spPr>
            <a:xfrm>
              <a:off x="83148" y="5868563"/>
              <a:ext cx="3245830" cy="923791"/>
            </a:xfrm>
            <a:prstGeom prst="rect">
              <a:avLst/>
            </a:prstGeom>
            <a:noFill/>
          </p:spPr>
          <p:txBody>
            <a:bodyPr>
              <a:spAutoFit/>
            </a:bodyPr>
            <a:lstStyle/>
            <a:p>
              <a:pPr fontAlgn="auto">
                <a:spcBef>
                  <a:spcPts val="0"/>
                </a:spcBef>
                <a:spcAft>
                  <a:spcPts val="0"/>
                </a:spcAft>
                <a:defRPr/>
              </a:pPr>
              <a:r>
                <a:rPr lang="en-US" b="1" u="sng" dirty="0">
                  <a:solidFill>
                    <a:srgbClr val="0070C0"/>
                  </a:solidFill>
                  <a:latin typeface="Calibri"/>
                  <a:cs typeface="Arial" charset="0"/>
                </a:rPr>
                <a:t>Fusion</a:t>
              </a:r>
            </a:p>
            <a:p>
              <a:pPr fontAlgn="auto">
                <a:spcBef>
                  <a:spcPts val="0"/>
                </a:spcBef>
                <a:spcAft>
                  <a:spcPts val="0"/>
                </a:spcAft>
                <a:defRPr/>
              </a:pPr>
              <a:r>
                <a:rPr lang="en-US" b="1" dirty="0">
                  <a:solidFill>
                    <a:srgbClr val="EEECE1">
                      <a:lumMod val="25000"/>
                    </a:srgbClr>
                  </a:solidFill>
                  <a:latin typeface="Calibri"/>
                  <a:cs typeface="Arial" charset="0"/>
                </a:rPr>
                <a:t>3100 ZJ Ore </a:t>
              </a:r>
            </a:p>
            <a:p>
              <a:pPr fontAlgn="auto">
                <a:spcBef>
                  <a:spcPts val="0"/>
                </a:spcBef>
                <a:spcAft>
                  <a:spcPts val="0"/>
                </a:spcAft>
                <a:defRPr/>
              </a:pPr>
              <a:r>
                <a:rPr lang="en-US" b="1" dirty="0">
                  <a:solidFill>
                    <a:srgbClr val="EEECE1">
                      <a:lumMod val="25000"/>
                    </a:srgbClr>
                  </a:solidFill>
                  <a:latin typeface="Calibri"/>
                  <a:cs typeface="Arial" charset="0"/>
                </a:rPr>
                <a:t>30,000,000,000 ZJ seawater</a:t>
              </a:r>
            </a:p>
          </p:txBody>
        </p:sp>
        <p:cxnSp>
          <p:nvCxnSpPr>
            <p:cNvPr id="52" name="Straight Connector 51"/>
            <p:cNvCxnSpPr/>
            <p:nvPr/>
          </p:nvCxnSpPr>
          <p:spPr>
            <a:xfrm flipH="1">
              <a:off x="445030" y="3795589"/>
              <a:ext cx="1155484" cy="207297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57728" y="3376550"/>
              <a:ext cx="0" cy="247772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3148" y="3376550"/>
              <a:ext cx="361882" cy="249201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6156" name="Group 4112"/>
          <p:cNvGrpSpPr>
            <a:grpSpLocks/>
          </p:cNvGrpSpPr>
          <p:nvPr/>
        </p:nvGrpSpPr>
        <p:grpSpPr bwMode="auto">
          <a:xfrm>
            <a:off x="998538" y="3886200"/>
            <a:ext cx="2243137" cy="2281238"/>
            <a:chOff x="998932" y="3886200"/>
            <a:chExt cx="2242326" cy="2281110"/>
          </a:xfrm>
        </p:grpSpPr>
        <p:cxnSp>
          <p:nvCxnSpPr>
            <p:cNvPr id="41" name="Straight Connector 40"/>
            <p:cNvCxnSpPr>
              <a:stCxn id="43" idx="3"/>
            </p:cNvCxnSpPr>
            <p:nvPr/>
          </p:nvCxnSpPr>
          <p:spPr>
            <a:xfrm flipH="1">
              <a:off x="1676549" y="4016368"/>
              <a:ext cx="147585" cy="85879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813025" y="3886200"/>
              <a:ext cx="76172" cy="152391"/>
            </a:xfrm>
            <a:prstGeom prst="ellipse">
              <a:avLst/>
            </a:prstGeom>
            <a:solidFill>
              <a:srgbClr val="92D050">
                <a:alpha val="2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68" name="TextBox 67"/>
            <p:cNvSpPr txBox="1"/>
            <p:nvPr/>
          </p:nvSpPr>
          <p:spPr>
            <a:xfrm>
              <a:off x="998932" y="4875158"/>
              <a:ext cx="2242326" cy="1292152"/>
            </a:xfrm>
            <a:prstGeom prst="rect">
              <a:avLst/>
            </a:prstGeom>
            <a:noFill/>
          </p:spPr>
          <p:txBody>
            <a:bodyPr>
              <a:spAutoFit/>
            </a:bodyPr>
            <a:lstStyle/>
            <a:p>
              <a:pPr fontAlgn="auto">
                <a:spcBef>
                  <a:spcPts val="0"/>
                </a:spcBef>
                <a:spcAft>
                  <a:spcPts val="0"/>
                </a:spcAft>
                <a:defRPr/>
              </a:pPr>
              <a:r>
                <a:rPr lang="en-US" b="1" u="sng" dirty="0">
                  <a:solidFill>
                    <a:srgbClr val="0070C0"/>
                  </a:solidFill>
                  <a:latin typeface="Calibri"/>
                  <a:cs typeface="Arial" charset="0"/>
                </a:rPr>
                <a:t>Geothermal</a:t>
              </a:r>
            </a:p>
            <a:p>
              <a:pPr fontAlgn="auto">
                <a:spcBef>
                  <a:spcPts val="0"/>
                </a:spcBef>
                <a:spcAft>
                  <a:spcPts val="0"/>
                </a:spcAft>
                <a:defRPr/>
              </a:pPr>
              <a:r>
                <a:rPr lang="en-US" b="1" dirty="0">
                  <a:solidFill>
                    <a:srgbClr val="0070C0"/>
                  </a:solidFill>
                  <a:latin typeface="Calibri"/>
                  <a:cs typeface="Arial" charset="0"/>
                </a:rPr>
                <a:t>20 GW from</a:t>
              </a:r>
            </a:p>
            <a:p>
              <a:pPr fontAlgn="auto">
                <a:spcBef>
                  <a:spcPts val="0"/>
                </a:spcBef>
                <a:spcAft>
                  <a:spcPts val="0"/>
                </a:spcAft>
                <a:defRPr/>
              </a:pPr>
              <a:r>
                <a:rPr lang="en-US" b="1" dirty="0">
                  <a:solidFill>
                    <a:srgbClr val="EEECE1">
                      <a:lumMod val="25000"/>
                    </a:srgbClr>
                  </a:solidFill>
                  <a:latin typeface="Calibri"/>
                  <a:cs typeface="Arial" charset="0"/>
                </a:rPr>
                <a:t>15,000,000 ZJ</a:t>
              </a:r>
            </a:p>
            <a:p>
              <a:pPr fontAlgn="auto">
                <a:spcBef>
                  <a:spcPts val="0"/>
                </a:spcBef>
                <a:spcAft>
                  <a:spcPts val="0"/>
                </a:spcAft>
                <a:defRPr/>
              </a:pPr>
              <a:r>
                <a:rPr lang="en-US" sz="1050" b="1" dirty="0">
                  <a:solidFill>
                    <a:srgbClr val="EEECE1">
                      <a:lumMod val="25000"/>
                    </a:srgbClr>
                  </a:solidFill>
                  <a:latin typeface="Calibri"/>
                  <a:cs typeface="Arial" charset="0"/>
                </a:rPr>
                <a:t>320,000 TW (crust transfer)</a:t>
              </a:r>
            </a:p>
            <a:p>
              <a:pPr fontAlgn="auto">
                <a:spcBef>
                  <a:spcPts val="0"/>
                </a:spcBef>
                <a:spcAft>
                  <a:spcPts val="0"/>
                </a:spcAft>
                <a:defRPr/>
              </a:pPr>
              <a:r>
                <a:rPr lang="en-US" sz="1050" b="1" dirty="0">
                  <a:solidFill>
                    <a:srgbClr val="EEECE1">
                      <a:lumMod val="25000"/>
                    </a:srgbClr>
                  </a:solidFill>
                  <a:latin typeface="Calibri"/>
                  <a:cs typeface="Arial" charset="0"/>
                </a:rPr>
                <a:t>80 TW Volcanic</a:t>
              </a:r>
              <a:endParaRPr lang="en-US" b="1" dirty="0">
                <a:solidFill>
                  <a:srgbClr val="EEECE1">
                    <a:lumMod val="25000"/>
                  </a:srgbClr>
                </a:solidFill>
                <a:latin typeface="Calibri"/>
                <a:cs typeface="Arial" charset="0"/>
              </a:endParaRPr>
            </a:p>
          </p:txBody>
        </p:sp>
      </p:grpSp>
      <p:grpSp>
        <p:nvGrpSpPr>
          <p:cNvPr id="6157" name="Group 4111"/>
          <p:cNvGrpSpPr>
            <a:grpSpLocks/>
          </p:cNvGrpSpPr>
          <p:nvPr/>
        </p:nvGrpSpPr>
        <p:grpSpPr bwMode="auto">
          <a:xfrm>
            <a:off x="2628900" y="3581400"/>
            <a:ext cx="2265363" cy="2784475"/>
            <a:chOff x="2628900" y="3581400"/>
            <a:chExt cx="2265760" cy="2785262"/>
          </a:xfrm>
        </p:grpSpPr>
        <p:sp>
          <p:nvSpPr>
            <p:cNvPr id="47" name="TextBox 46"/>
            <p:cNvSpPr txBox="1"/>
            <p:nvPr/>
          </p:nvSpPr>
          <p:spPr>
            <a:xfrm>
              <a:off x="2652717" y="5166173"/>
              <a:ext cx="2241943" cy="1200489"/>
            </a:xfrm>
            <a:prstGeom prst="rect">
              <a:avLst/>
            </a:prstGeom>
            <a:noFill/>
          </p:spPr>
          <p:txBody>
            <a:bodyPr>
              <a:spAutoFit/>
            </a:bodyPr>
            <a:lstStyle/>
            <a:p>
              <a:pPr fontAlgn="auto">
                <a:spcBef>
                  <a:spcPts val="0"/>
                </a:spcBef>
                <a:spcAft>
                  <a:spcPts val="0"/>
                </a:spcAft>
                <a:defRPr/>
              </a:pPr>
              <a:r>
                <a:rPr lang="en-US" b="1" u="sng" dirty="0">
                  <a:solidFill>
                    <a:srgbClr val="0070C0"/>
                  </a:solidFill>
                  <a:latin typeface="Calibri"/>
                  <a:cs typeface="Arial" charset="0"/>
                </a:rPr>
                <a:t>Fission</a:t>
              </a:r>
            </a:p>
            <a:p>
              <a:pPr fontAlgn="auto">
                <a:spcBef>
                  <a:spcPts val="0"/>
                </a:spcBef>
                <a:spcAft>
                  <a:spcPts val="0"/>
                </a:spcAft>
                <a:defRPr/>
              </a:pPr>
              <a:r>
                <a:rPr lang="en-US" b="1" dirty="0">
                  <a:solidFill>
                    <a:srgbClr val="0070C0"/>
                  </a:solidFill>
                  <a:latin typeface="Calibri"/>
                  <a:cs typeface="Arial" charset="0"/>
                </a:rPr>
                <a:t>300 GW</a:t>
              </a:r>
            </a:p>
            <a:p>
              <a:pPr fontAlgn="auto">
                <a:spcBef>
                  <a:spcPts val="0"/>
                </a:spcBef>
                <a:spcAft>
                  <a:spcPts val="0"/>
                </a:spcAft>
                <a:defRPr/>
              </a:pPr>
              <a:r>
                <a:rPr lang="en-US" b="1" dirty="0">
                  <a:solidFill>
                    <a:srgbClr val="EEECE1">
                      <a:lumMod val="25000"/>
                    </a:srgbClr>
                  </a:solidFill>
                  <a:latin typeface="Calibri"/>
                  <a:cs typeface="Arial" charset="0"/>
                </a:rPr>
                <a:t>from 1300 ZJ Ore 360,000 ZJ seawater</a:t>
              </a:r>
            </a:p>
          </p:txBody>
        </p:sp>
        <p:cxnSp>
          <p:nvCxnSpPr>
            <p:cNvPr id="79" name="Straight Connector 78"/>
            <p:cNvCxnSpPr/>
            <p:nvPr/>
          </p:nvCxnSpPr>
          <p:spPr>
            <a:xfrm>
              <a:off x="2628900" y="3581400"/>
              <a:ext cx="317556" cy="1600652"/>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88" name="Straight Connector 87"/>
          <p:cNvCxnSpPr>
            <a:stCxn id="89" idx="1"/>
          </p:cNvCxnSpPr>
          <p:nvPr/>
        </p:nvCxnSpPr>
        <p:spPr>
          <a:xfrm flipH="1" flipV="1">
            <a:off x="82550" y="717550"/>
            <a:ext cx="1074738" cy="196373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1146175" y="2659063"/>
            <a:ext cx="76200" cy="152400"/>
          </a:xfrm>
          <a:prstGeom prst="ellipse">
            <a:avLst/>
          </a:prstGeom>
          <a:solidFill>
            <a:srgbClr val="92D050">
              <a:alpha val="2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cxnSp>
        <p:nvCxnSpPr>
          <p:cNvPr id="93" name="Straight Connector 92"/>
          <p:cNvCxnSpPr>
            <a:endCxn id="8" idx="1"/>
          </p:cNvCxnSpPr>
          <p:nvPr/>
        </p:nvCxnSpPr>
        <p:spPr>
          <a:xfrm flipV="1">
            <a:off x="79375" y="717253"/>
            <a:ext cx="131763" cy="298"/>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6468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22083" r="15112"/>
          <a:stretch/>
        </p:blipFill>
        <p:spPr>
          <a:xfrm>
            <a:off x="7033187" y="1100732"/>
            <a:ext cx="1973180" cy="1794867"/>
          </a:xfrm>
          <a:prstGeom prst="rect">
            <a:avLst/>
          </a:prstGeom>
        </p:spPr>
      </p:pic>
      <p:graphicFrame>
        <p:nvGraphicFramePr>
          <p:cNvPr id="6" name="Chart 5"/>
          <p:cNvGraphicFramePr>
            <a:graphicFrameLocks/>
          </p:cNvGraphicFramePr>
          <p:nvPr>
            <p:extLst/>
          </p:nvPr>
        </p:nvGraphicFramePr>
        <p:xfrm>
          <a:off x="1658156" y="309013"/>
          <a:ext cx="5867400" cy="654898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983444" y="-76200"/>
            <a:ext cx="7180336" cy="981075"/>
          </a:xfrm>
        </p:spPr>
        <p:txBody>
          <a:bodyPr/>
          <a:lstStyle/>
          <a:p>
            <a:r>
              <a:rPr lang="en-US" dirty="0" smtClean="0"/>
              <a:t>Cycle Efficiency with Throttling </a:t>
            </a:r>
            <a:endParaRPr lang="en-US" dirty="0"/>
          </a:p>
        </p:txBody>
      </p:sp>
      <p:pic>
        <p:nvPicPr>
          <p:cNvPr id="535554" name="Picture 2"/>
          <p:cNvPicPr>
            <a:picLocks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078868" y="679938"/>
            <a:ext cx="4989488" cy="1835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182156" y="6400800"/>
            <a:ext cx="2895600" cy="338554"/>
          </a:xfrm>
          <a:prstGeom prst="rect">
            <a:avLst/>
          </a:prstGeom>
          <a:noFill/>
        </p:spPr>
        <p:txBody>
          <a:bodyPr wrap="square" rtlCol="0">
            <a:spAutoFit/>
          </a:bodyPr>
          <a:lstStyle/>
          <a:p>
            <a:pPr fontAlgn="base">
              <a:spcBef>
                <a:spcPct val="0"/>
              </a:spcBef>
              <a:spcAft>
                <a:spcPct val="0"/>
              </a:spcAft>
            </a:pPr>
            <a:r>
              <a:rPr lang="en-US" sz="1600" dirty="0" smtClean="0">
                <a:solidFill>
                  <a:srgbClr val="000000"/>
                </a:solidFill>
              </a:rPr>
              <a:t>Shaft Power Output (kW)</a:t>
            </a:r>
            <a:endParaRPr lang="en-US" sz="1600" dirty="0">
              <a:solidFill>
                <a:srgbClr val="000000"/>
              </a:solidFill>
            </a:endParaRPr>
          </a:p>
        </p:txBody>
      </p:sp>
      <p:sp>
        <p:nvSpPr>
          <p:cNvPr id="8" name="TextBox 7"/>
          <p:cNvSpPr txBox="1"/>
          <p:nvPr/>
        </p:nvSpPr>
        <p:spPr>
          <a:xfrm rot="16200000">
            <a:off x="11114" y="4389193"/>
            <a:ext cx="2895600" cy="338554"/>
          </a:xfrm>
          <a:prstGeom prst="rect">
            <a:avLst/>
          </a:prstGeom>
          <a:noFill/>
        </p:spPr>
        <p:txBody>
          <a:bodyPr wrap="square" rtlCol="0">
            <a:spAutoFit/>
          </a:bodyPr>
          <a:lstStyle/>
          <a:p>
            <a:pPr algn="ctr" fontAlgn="base">
              <a:spcBef>
                <a:spcPct val="0"/>
              </a:spcBef>
              <a:spcAft>
                <a:spcPct val="0"/>
              </a:spcAft>
            </a:pPr>
            <a:r>
              <a:rPr lang="en-US" sz="1600" dirty="0" smtClean="0">
                <a:solidFill>
                  <a:srgbClr val="000000"/>
                </a:solidFill>
              </a:rPr>
              <a:t>Efficiency</a:t>
            </a:r>
            <a:endParaRPr lang="en-US" sz="1600" dirty="0">
              <a:solidFill>
                <a:srgbClr val="000000"/>
              </a:solidFill>
            </a:endParaRPr>
          </a:p>
        </p:txBody>
      </p:sp>
      <p:sp>
        <p:nvSpPr>
          <p:cNvPr id="4" name="TextBox 3"/>
          <p:cNvSpPr txBox="1"/>
          <p:nvPr/>
        </p:nvSpPr>
        <p:spPr>
          <a:xfrm>
            <a:off x="5394887" y="3555757"/>
            <a:ext cx="1365738" cy="261610"/>
          </a:xfrm>
          <a:prstGeom prst="rect">
            <a:avLst/>
          </a:prstGeom>
          <a:solidFill>
            <a:schemeClr val="bg1"/>
          </a:solidFill>
        </p:spPr>
        <p:txBody>
          <a:bodyPr wrap="square" rtlCol="0">
            <a:spAutoFit/>
          </a:bodyPr>
          <a:lstStyle/>
          <a:p>
            <a:pPr fontAlgn="base">
              <a:spcBef>
                <a:spcPct val="0"/>
              </a:spcBef>
              <a:spcAft>
                <a:spcPct val="0"/>
              </a:spcAft>
            </a:pPr>
            <a:r>
              <a:rPr lang="en-US" sz="1100" b="1" dirty="0" smtClean="0">
                <a:solidFill>
                  <a:srgbClr val="00AE00">
                    <a:lumMod val="75000"/>
                  </a:srgbClr>
                </a:solidFill>
              </a:rPr>
              <a:t>T63 </a:t>
            </a:r>
            <a:r>
              <a:rPr lang="en-US" sz="1100" b="1" dirty="0" err="1" smtClean="0">
                <a:solidFill>
                  <a:srgbClr val="00AE00">
                    <a:lumMod val="75000"/>
                  </a:srgbClr>
                </a:solidFill>
              </a:rPr>
              <a:t>Turboshaft</a:t>
            </a:r>
            <a:endParaRPr lang="en-US" sz="1100" b="1" dirty="0">
              <a:solidFill>
                <a:srgbClr val="00AE00">
                  <a:lumMod val="75000"/>
                </a:srgbClr>
              </a:solidFill>
            </a:endParaRPr>
          </a:p>
        </p:txBody>
      </p:sp>
    </p:spTree>
    <p:extLst>
      <p:ext uri="{BB962C8B-B14F-4D97-AF65-F5344CB8AC3E}">
        <p14:creationId xmlns:p14="http://schemas.microsoft.com/office/powerpoint/2010/main" val="124427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Fuels…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42999"/>
            <a:ext cx="2170323" cy="17311197"/>
          </a:xfrm>
          <a:prstGeom prst="rect">
            <a:avLst/>
          </a:prstGeom>
        </p:spPr>
      </p:pic>
      <p:graphicFrame>
        <p:nvGraphicFramePr>
          <p:cNvPr id="7" name="Object 6"/>
          <p:cNvGraphicFramePr>
            <a:graphicFrameLocks noChangeAspect="1"/>
          </p:cNvGraphicFramePr>
          <p:nvPr>
            <p:extLst/>
          </p:nvPr>
        </p:nvGraphicFramePr>
        <p:xfrm>
          <a:off x="2247441" y="1098930"/>
          <a:ext cx="6786391" cy="5330019"/>
        </p:xfrm>
        <a:graphic>
          <a:graphicData uri="http://schemas.openxmlformats.org/presentationml/2006/ole">
            <mc:AlternateContent xmlns:mc="http://schemas.openxmlformats.org/markup-compatibility/2006">
              <mc:Choice xmlns:v="urn:schemas-microsoft-com:vml" Requires="v">
                <p:oleObj spid="_x0000_s71797" name="KGPlot" r:id="rId4" imgW="5740560" imgH="4508640" progId="KGraph_Plot">
                  <p:embed/>
                </p:oleObj>
              </mc:Choice>
              <mc:Fallback>
                <p:oleObj name="KGPlot" r:id="rId4" imgW="5740560" imgH="4508640" progId="KGraph_Plot">
                  <p:embed/>
                  <p:pic>
                    <p:nvPicPr>
                      <p:cNvPr id="0" name=""/>
                      <p:cNvPicPr/>
                      <p:nvPr/>
                    </p:nvPicPr>
                    <p:blipFill>
                      <a:blip r:embed="rId5"/>
                      <a:stretch>
                        <a:fillRect/>
                      </a:stretch>
                    </p:blipFill>
                    <p:spPr>
                      <a:xfrm>
                        <a:off x="2247441" y="1098930"/>
                        <a:ext cx="6786391" cy="5330019"/>
                      </a:xfrm>
                      <a:prstGeom prst="rect">
                        <a:avLst/>
                      </a:prstGeom>
                    </p:spPr>
                  </p:pic>
                </p:oleObj>
              </mc:Fallback>
            </mc:AlternateContent>
          </a:graphicData>
        </a:graphic>
      </p:graphicFrame>
    </p:spTree>
    <p:extLst>
      <p:ext uri="{BB962C8B-B14F-4D97-AF65-F5344CB8AC3E}">
        <p14:creationId xmlns:p14="http://schemas.microsoft.com/office/powerpoint/2010/main" val="45781567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90588" y="76200"/>
            <a:ext cx="7391400" cy="762000"/>
          </a:xfrm>
        </p:spPr>
        <p:txBody>
          <a:bodyPr/>
          <a:lstStyle/>
          <a:p>
            <a:r>
              <a:rPr lang="en-US" sz="3200" dirty="0" smtClean="0"/>
              <a:t>Advanced Propulsion Concepts</a:t>
            </a:r>
          </a:p>
        </p:txBody>
      </p:sp>
      <p:sp>
        <p:nvSpPr>
          <p:cNvPr id="57347" name="Rectangle 4"/>
          <p:cNvSpPr>
            <a:spLocks noChangeArrowheads="1"/>
          </p:cNvSpPr>
          <p:nvPr/>
        </p:nvSpPr>
        <p:spPr bwMode="auto">
          <a:xfrm>
            <a:off x="1066800" y="838200"/>
            <a:ext cx="7772400" cy="533400"/>
          </a:xfrm>
          <a:prstGeom prst="rect">
            <a:avLst/>
          </a:prstGeom>
          <a:noFill/>
          <a:ln w="9525">
            <a:noFill/>
            <a:miter lim="800000"/>
            <a:headEnd/>
            <a:tailEnd/>
          </a:ln>
        </p:spPr>
        <p:txBody>
          <a:bodyPr lIns="91429" tIns="45714" rIns="91429" bIns="45714"/>
          <a:lstStyle/>
          <a:p>
            <a:pPr marL="346075" indent="-346075" algn="ctr" eaLnBrk="0" hangingPunct="0">
              <a:lnSpc>
                <a:spcPct val="90000"/>
              </a:lnSpc>
              <a:spcBef>
                <a:spcPct val="20000"/>
              </a:spcBef>
            </a:pPr>
            <a:r>
              <a:rPr lang="en-US" sz="2800" dirty="0">
                <a:solidFill>
                  <a:srgbClr val="000099"/>
                </a:solidFill>
              </a:rPr>
              <a:t>Alternative Energy Sources</a:t>
            </a:r>
          </a:p>
        </p:txBody>
      </p:sp>
      <p:sp>
        <p:nvSpPr>
          <p:cNvPr id="57348" name="AutoShape 2" descr="data:image/jpg;base64,/9j/4AAQSkZJRgABAQAAAQABAAD/2wCEAAkGBg8ODw8MDQ8NDQwNDQ0NDQ0NDQ8NDAwMFBAVFBQQEhIXGyYeFxkjGRISHzEhIygpLCwsFR4xNTAqNSYrLCkBCQoKDgwOFA8PFCkYFBgpKSkpKSkpKSkpKTYpKSkpKSkpKSkpKSkpKSkpKSkpKSkpKSkpKSkpKSkpKSkpKSkpKf/AABEIAPIA0QMBIgACEQEDEQH/xAAcAAEAAwADAQEAAAAAAAAAAAAAAQIDBAcIBQb/xABIEAACAQMABQcGCwIPAQAAAAAAAQIDBBEFBxIhUQYxQWFxkaETdIGxs8EUIyVSU2JkkqKy0SSjFyIyMzRCVWNygoSTtOHwFf/EABcBAQEBAQAAAAAAAAAAAAAAAAABAgP/xAAbEQEBAQADAQEAAAAAAAAAAAAAARECEjEhQf/aAAwDAQACEQMRAD8A6NAAAAAAAAAAAAAAAABILgYGAC4GAAMAADABOAkXEQCcDBcEAnBBFAABAAMASAXABOBg1iIBZRGyXDVQXUSdkYazBpsjYGGqJE4LbJGCpqUhslkicAZ7I2TTBGAKbIwX2RshFcDBYgCrRBMmVyFSQCCKkAAVABzUJRBJqC6JSIifsOSGrS+0olUpwVG1ba+E18xpyxuapx55vd0butG2X5JRLbHoPQWhNR+jqCTuXVvKm7O3N0qOeqEHnHbJn7HR/JWxtsfB7S2pY5nChTUvvYz4mexjyva6GuKv81QuKufo6NSfqR9OlyD0pLfHR96+23qR9aPVMaRKpdROy48t/wAHWlv7OvP9pmNXkJpSG+Wj75f6arL1JnqrZWVHdlptLdlpc7S4b13ltjqHYx5AudFV6W6rRrUmvpKU6f5kcXyfA9l4zue9cHzHy9IckNH3OfhFlaVXLnk6EI1PvxSku8djHkhRJwegdO6hrCsnKyqVrKp0Rk3c277VJ7S+96DqblXq7v8ARb2rmltUNrZjdUX5S3k+hN88G+EkvSXUx+XwQ0XaKs0iMEYLEAUKsvIowqrZUllTNqpyCAZ1UggDQABAJRBKLBz9D0I1LihTnnYqXFGEsbnsyqRTx6Gz17bWsKUY0qcYwp04qnCEViMIRWFFLgkkjyDomezXoS+bWoy7qiZ7BpyUufny95qovgskNn0gzirwx0mjkugwRJB+bvtF1P8A7Npd06cnT+DVoXFTabinszUFhvdzrm6mfqNozwSok+iZY6AkSkWUQCK3NtCrCdKrCNSlUi4TpzSlCcGsOLT50aqBbZNDyBylsIW17d21PPk6F3c0YZ59iFWUY+CR8pn3eWj+UtIef3nt5nwmdIygMEMIrIykaSZnIKqQSyDnWgAEAAAAAAJRBKEHJs5YnB8Jxfc0z15Qqe88fUn0nrizqZjF8Un3ovIj6capdVTiKRdSM6uOVtonKOMpF1IajkJossGCkXUi6N0yyZimaJlGiYKosgjyFytlnSF++N/ee3mfHbPrcqP6de+fXn/ImfJaNoqQ2GRkqKszbLyKMVYhkEkHJoAAAAAAAAJRBKAunu9DPV+iJ5oUXxo0n3wR5PiepuTs82lq+NrbP91EvIj7KkXUjBMupHNpupF4yMFIvFgchM0izBM0iyo3izRMxizVM0jRMsiiZPDtRR5D5TP9tvfPbz28z5LPoacntXNzP51zcS76sn7z5zZtlDRSTJlIybKJcirIIM2qAAwoAAAAAAAAAANIHp3klU2rCylxs7X2MTzHS5z0nyFqbWjbF/ZKC7oJe4vInr9HFl0zJMsmYaapmkWYpmkWQbxZrFnHizWLKjkRZrFmEWaxZpGyLcO1eszTLZ9xUeOdIP42q/72p+dnCmcu8eZzfGc3+JnFmbRjIoWmyhm1YAAyoAAAAAAAAAAAAA0gz0Zq6nnRVl1UEu6Ul7jzjFnobVhPOirTqjVXdWma5eE9fsEyyZlFl0zm00TNIsyTLpkVtFm0WceLNosqORBmsTCLNYs0y2QqPc+wqmUryxGT4RfqKjx7Xe99r9ZxqmTlVJrnOJWq8DaMWipLZBitAAIAAAAAAAAAAAAAC0Dv7VTPOi7fqlXj++mdAI711Q1M6Nivm3FdfiT95b4P3sWXRlFmhhpomXizJF4sg2ibRZx4s2iyjeLNos48WaxZplsmY30sUqj4U5v8LNEzh6ans21xL5tvXfdTkyweRZPKXYvUceZu3uXYvUYTNsswSyDm0AAAAAAAAAAAAAAAAmJ3bqbn8nzXzbqr4wps6TijuTUxU/ZK64XT8acP0LfB2VFl0zKLLpmGmiZdMyTLpkVtFmsWYRZtFlRvBmsWYRZrFmmW0WfO5S1MWV2+Fndexkc5M+TyunjR96/sV17GRYPK08Y9BxqhvNHGmbZVZBLIObQAAAAAAAAAAAAAAACUdu6lp/EXMftEX301+h1EjtbUrL+JdrhUovvjL9C/g7ViXRlFl0zDTRMumZJl0yK3izSLMIs0iyo5EWaxkceMjSMjSN0z43LSpjR18+Flc+ykfWTPhcup40Zf+Z3H5GWI8xVTjzZyJvnONJnRlRkEsg5NAAAAAAAAAAAAAAAAJR2hqWnvvI+bv851emdk6mJ/GXa4woPxmX8Hb0WWTM4sumZVomXTMkyyZlW8WaRZgmaRZRvFmkWYxZpFmkbJn5/WBLGi77zWqu9YPvJn5vWLP5KvvNprxRqM15tmceaORIpJZNo47IJZBzrQACAAAABJYGASDWCoAMAAAB2HqcnivcrjSpv8T/U68P3eqWts3VZdLoJ901+pR3PCRomcWnUNlIyrZMumYKRdSIrdSNIs46kaxYRyIs0izjxkaxkaRumfmNZM8aKveujjvnFH6PaPyOtGuloq6T/rRpx9LqxNRHnyT3mU5s2k/QYNG0UIJIOdaAAQAAALIgsjXGCMAvlcQbRkADkoASgGD7nI7S6tLynVm8U5ZpVH0KMul9jwz4hZRNyI9GWtypJNPOTlxqHSfJblxVs9mlWzWtlhLfmpSX1eK6jtLRenaNzBVKM4zi+lPfF8GudPtM2K+6qhdTOBCujWNYziudGZpGZwVWNI1gjnRmaxqHz1XErxLp5ufqNSJa+j5Q631waaiqEbJNOpVnGpJZ5qUHnL7ZYXoZyeUms+2tVKFCUbm4WUo05Zpxl9ea3ehZfYdR6T0tVuqs7mvLbq1HlvoS6IxXQlwOjL59UyZrPPOYsLEEEkHOtAAIAAAFoohIvE3xiVOACTaMQAcWgkgAWTLbbMwa7DTbNrW9qUZeUpVJU5rmlCTi/+zjZGRqP1+j9ZV3TSVSNOul0teTn3x3eB9221qUsfGUa0X9SUKi8cHWeS22Pg7YhrQtOd+Xj1Okm/CRWtrVtV/JhcTf8AghFeMjqhyyMl+DsC81sVpZVChCHCVWbm+3ZWF4n5fSnKa8u91evOUPo4vYpL/It3fk+TCSW95yJzzwXUX4LZ/wDZJ8qZMjBNMaeVKNkEEtVJABkAABJOCpZMsDJKYwWjDPSbiJ2gT5JcfAFRgADk0AAAAAAAAAACUSAUQAAAAKJZUAlAlkAgAAASAWC0OcswDpEVAAR//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lgn="r" eaLnBrk="0" hangingPunct="0"/>
            <a:endParaRPr lang="en-US"/>
          </a:p>
        </p:txBody>
      </p:sp>
      <p:sp>
        <p:nvSpPr>
          <p:cNvPr id="57349" name="AutoShape 4" descr="data:image/jpg;base64,/9j/4AAQSkZJRgABAQAAAQABAAD/2wCEAAkGBg8ODw8MDQ8NDQwNDQ0NDQ0NDQ8NDAwMFBAVFBQQEhIXGyYeFxkjGRISHzEhIygpLCwsFR4xNTAqNSYrLCkBCQoKDgwOFA8PFCkYFBgpKSkpKSkpKSkpKTYpKSkpKSkpKSkpKSkpKSkpKSkpKSkpKSkpKSkpKSkpKSkpKSkpKf/AABEIAPIA0QMBIgACEQEDEQH/xAAcAAEAAwADAQEAAAAAAAAAAAAAAQIDBAcIBQb/xABIEAACAQMABQcGCwIPAQAAAAAAAQIDBBEFBxIhUQYxQWFxkaETdIGxs8EUIyVSU2JkkqKy0SSjFyIyMzRCVWNygoSTtOHwFf/EABcBAQEBAQAAAAAAAAAAAAAAAAABAgP/xAAbEQEBAQADAQEAAAAAAAAAAAAAARECEjEhQf/aAAwDAQACEQMRAD8A6NAAAAAAAAAAAAAAAABILgYGAC4GAAMAADABOAkXEQCcDBcEAnBBFAABAAMASAXABOBg1iIBZRGyXDVQXUSdkYazBpsjYGGqJE4LbJGCpqUhslkicAZ7I2TTBGAKbIwX2RshFcDBYgCrRBMmVyFSQCCKkAAVABzUJRBJqC6JSIifsOSGrS+0olUpwVG1ba+E18xpyxuapx55vd0butG2X5JRLbHoPQWhNR+jqCTuXVvKm7O3N0qOeqEHnHbJn7HR/JWxtsfB7S2pY5nChTUvvYz4mexjyva6GuKv81QuKufo6NSfqR9OlyD0pLfHR96+23qR9aPVMaRKpdROy48t/wAHWlv7OvP9pmNXkJpSG+Wj75f6arL1JnqrZWVHdlptLdlpc7S4b13ltjqHYx5AudFV6W6rRrUmvpKU6f5kcXyfA9l4zue9cHzHy9IckNH3OfhFlaVXLnk6EI1PvxSku8djHkhRJwegdO6hrCsnKyqVrKp0Rk3c277VJ7S+96DqblXq7v8ARb2rmltUNrZjdUX5S3k+hN88G+EkvSXUx+XwQ0XaKs0iMEYLEAUKsvIowqrZUllTNqpyCAZ1UggDQABAJRBKLBz9D0I1LihTnnYqXFGEsbnsyqRTx6Gz17bWsKUY0qcYwp04qnCEViMIRWFFLgkkjyDomezXoS+bWoy7qiZ7BpyUufny95qovgskNn0gzirwx0mjkugwRJB+bvtF1P8A7Npd06cnT+DVoXFTabinszUFhvdzrm6mfqNozwSok+iZY6AkSkWUQCK3NtCrCdKrCNSlUi4TpzSlCcGsOLT50aqBbZNDyBylsIW17d21PPk6F3c0YZ59iFWUY+CR8pn3eWj+UtIef3nt5nwmdIygMEMIrIykaSZnIKqQSyDnWgAEAAAAAAJRBKEHJs5YnB8Jxfc0z15Qqe88fUn0nrizqZjF8Un3ovIj6capdVTiKRdSM6uOVtonKOMpF1IajkJossGCkXUi6N0yyZimaJlGiYKosgjyFytlnSF++N/ee3mfHbPrcqP6de+fXn/ImfJaNoqQ2GRkqKszbLyKMVYhkEkHJoAAAAAAAAJRBKAunu9DPV+iJ5oUXxo0n3wR5PiepuTs82lq+NrbP91EvIj7KkXUjBMupHNpupF4yMFIvFgchM0izBM0iyo3izRMxizVM0jRMsiiZPDtRR5D5TP9tvfPbz28z5LPoacntXNzP51zcS76sn7z5zZtlDRSTJlIybKJcirIIM2qAAwoAAAAAAAAAANIHp3klU2rCylxs7X2MTzHS5z0nyFqbWjbF/ZKC7oJe4vInr9HFl0zJMsmYaapmkWYpmkWQbxZrFnHizWLKjkRZrFmEWaxZpGyLcO1eszTLZ9xUeOdIP42q/72p+dnCmcu8eZzfGc3+JnFmbRjIoWmyhm1YAAyoAAAAAAAAAAAAA0gz0Zq6nnRVl1UEu6Ul7jzjFnobVhPOirTqjVXdWma5eE9fsEyyZlFl0zm00TNIsyTLpkVtFm0WceLNosqORBmsTCLNYs0y2QqPc+wqmUryxGT4RfqKjx7Xe99r9ZxqmTlVJrnOJWq8DaMWipLZBitAAIAAAAAAAAAAAAAC0Dv7VTPOi7fqlXj++mdAI711Q1M6Nivm3FdfiT95b4P3sWXRlFmhhpomXizJF4sg2ibRZx4s2iyjeLNos48WaxZplsmY30sUqj4U5v8LNEzh6ans21xL5tvXfdTkyweRZPKXYvUceZu3uXYvUYTNsswSyDm0AAAAAAAAAAAAAAAAmJ3bqbn8nzXzbqr4wps6TijuTUxU/ZK64XT8acP0LfB2VFl0zKLLpmGmiZdMyTLpkVtFmsWYRZtFlRvBmsWYRZrFmmW0WfO5S1MWV2+Fndexkc5M+TyunjR96/sV17GRYPK08Y9BxqhvNHGmbZVZBLIObQAAAAAAAAAAAAAAACUdu6lp/EXMftEX301+h1EjtbUrL+JdrhUovvjL9C/g7ViXRlFl0zDTRMumZJl0yK3izSLMIs0iyo5EWaxkceMjSMjSN0z43LSpjR18+Flc+ykfWTPhcup40Zf+Z3H5GWI8xVTjzZyJvnONJnRlRkEsg5NAAAAAAAAAAAAAAAAJR2hqWnvvI+bv851emdk6mJ/GXa4woPxmX8Hb0WWTM4sumZVomXTMkyyZlW8WaRZgmaRZRvFmkWYxZpFmkbJn5/WBLGi77zWqu9YPvJn5vWLP5KvvNprxRqM15tmceaORIpJZNo47IJZBzrQACAAAABJYGASDWCoAMAAAB2HqcnivcrjSpv8T/U68P3eqWts3VZdLoJ901+pR3PCRomcWnUNlIyrZMumYKRdSIrdSNIs46kaxYRyIs0izjxkaxkaRumfmNZM8aKveujjvnFH6PaPyOtGuloq6T/rRpx9LqxNRHnyT3mU5s2k/QYNG0UIJIOdaAAQAAALIgsjXGCMAvlcQbRkADkoASgGD7nI7S6tLynVm8U5ZpVH0KMul9jwz4hZRNyI9GWtypJNPOTlxqHSfJblxVs9mlWzWtlhLfmpSX1eK6jtLRenaNzBVKM4zi+lPfF8GudPtM2K+6qhdTOBCujWNYziudGZpGZwVWNI1gjnRmaxqHz1XErxLp5ufqNSJa+j5Q631waaiqEbJNOpVnGpJZ5qUHnL7ZYXoZyeUms+2tVKFCUbm4WUo05Zpxl9ea3ehZfYdR6T0tVuqs7mvLbq1HlvoS6IxXQlwOjL59UyZrPPOYsLEEEkHOtAAIAAAFoohIvE3xiVOACTaMQAcWgkgAWTLbbMwa7DTbNrW9qUZeUpVJU5rmlCTi/+zjZGRqP1+j9ZV3TSVSNOul0teTn3x3eB9221qUsfGUa0X9SUKi8cHWeS22Pg7YhrQtOd+Xj1Okm/CRWtrVtV/JhcTf8AghFeMjqhyyMl+DsC81sVpZVChCHCVWbm+3ZWF4n5fSnKa8u91evOUPo4vYpL/It3fk+TCSW95yJzzwXUX4LZ/wDZJ8qZMjBNMaeVKNkEEtVJABkAABJOCpZMsDJKYwWjDPSbiJ2gT5JcfAFRgADk0AAAAAAAAAACUSAUQAAAAKJZUAlAlkAgAAASAWC0OcswDpEVAAR//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lgn="r" eaLnBrk="0" hangingPunct="0"/>
            <a:endParaRPr lang="en-US"/>
          </a:p>
        </p:txBody>
      </p:sp>
      <p:sp>
        <p:nvSpPr>
          <p:cNvPr id="57350" name="AutoShape 6" descr="data:image/jpg;base64,/9j/4AAQSkZJRgABAQAAAQABAAD/2wCEAAkGBg8ODw8MDQ8NDQwNDQ0NDQ0NDQ8NDAwMFBAVFBQQEhIXGyYeFxkjGRISHzEhIygpLCwsFR4xNTAqNSYrLCkBCQoKDgwOFA8PFCkYFBgpKSkpKSkpKSkpKTYpKSkpKSkpKSkpKSkpKSkpKSkpKSkpKSkpKSkpKSkpKSkpKSkpKf/AABEIAPIA0QMBIgACEQEDEQH/xAAcAAEAAwADAQEAAAAAAAAAAAAAAQIDBAcIBQb/xABIEAACAQMABQcGCwIPAQAAAAAAAQIDBBEFBxIhUQYxQWFxkaETdIGxs8EUIyVSU2JkkqKy0SSjFyIyMzRCVWNygoSTtOHwFf/EABcBAQEBAQAAAAAAAAAAAAAAAAABAgP/xAAbEQEBAQADAQEAAAAAAAAAAAAAARECEjEhQf/aAAwDAQACEQMRAD8A6NAAAAAAAAAAAAAAAABILgYGAC4GAAMAADABOAkXEQCcDBcEAnBBFAABAAMASAXABOBg1iIBZRGyXDVQXUSdkYazBpsjYGGqJE4LbJGCpqUhslkicAZ7I2TTBGAKbIwX2RshFcDBYgCrRBMmVyFSQCCKkAAVABzUJRBJqC6JSIifsOSGrS+0olUpwVG1ba+E18xpyxuapx55vd0butG2X5JRLbHoPQWhNR+jqCTuXVvKm7O3N0qOeqEHnHbJn7HR/JWxtsfB7S2pY5nChTUvvYz4mexjyva6GuKv81QuKufo6NSfqR9OlyD0pLfHR96+23qR9aPVMaRKpdROy48t/wAHWlv7OvP9pmNXkJpSG+Wj75f6arL1JnqrZWVHdlptLdlpc7S4b13ltjqHYx5AudFV6W6rRrUmvpKU6f5kcXyfA9l4zue9cHzHy9IckNH3OfhFlaVXLnk6EI1PvxSku8djHkhRJwegdO6hrCsnKyqVrKp0Rk3c277VJ7S+96DqblXq7v8ARb2rmltUNrZjdUX5S3k+hN88G+EkvSXUx+XwQ0XaKs0iMEYLEAUKsvIowqrZUllTNqpyCAZ1UggDQABAJRBKLBz9D0I1LihTnnYqXFGEsbnsyqRTx6Gz17bWsKUY0qcYwp04qnCEViMIRWFFLgkkjyDomezXoS+bWoy7qiZ7BpyUufny95qovgskNn0gzirwx0mjkugwRJB+bvtF1P8A7Npd06cnT+DVoXFTabinszUFhvdzrm6mfqNozwSok+iZY6AkSkWUQCK3NtCrCdKrCNSlUi4TpzSlCcGsOLT50aqBbZNDyBylsIW17d21PPk6F3c0YZ59iFWUY+CR8pn3eWj+UtIef3nt5nwmdIygMEMIrIykaSZnIKqQSyDnWgAEAAAAAAJRBKEHJs5YnB8Jxfc0z15Qqe88fUn0nrizqZjF8Un3ovIj6capdVTiKRdSM6uOVtonKOMpF1IajkJossGCkXUi6N0yyZimaJlGiYKosgjyFytlnSF++N/ee3mfHbPrcqP6de+fXn/ImfJaNoqQ2GRkqKszbLyKMVYhkEkHJoAAAAAAAAJRBKAunu9DPV+iJ5oUXxo0n3wR5PiepuTs82lq+NrbP91EvIj7KkXUjBMupHNpupF4yMFIvFgchM0izBM0iyo3izRMxizVM0jRMsiiZPDtRR5D5TP9tvfPbz28z5LPoacntXNzP51zcS76sn7z5zZtlDRSTJlIybKJcirIIM2qAAwoAAAAAAAAAANIHp3klU2rCylxs7X2MTzHS5z0nyFqbWjbF/ZKC7oJe4vInr9HFl0zJMsmYaapmkWYpmkWQbxZrFnHizWLKjkRZrFmEWaxZpGyLcO1eszTLZ9xUeOdIP42q/72p+dnCmcu8eZzfGc3+JnFmbRjIoWmyhm1YAAyoAAAAAAAAAAAAA0gz0Zq6nnRVl1UEu6Ul7jzjFnobVhPOirTqjVXdWma5eE9fsEyyZlFl0zm00TNIsyTLpkVtFm0WceLNosqORBmsTCLNYs0y2QqPc+wqmUryxGT4RfqKjx7Xe99r9ZxqmTlVJrnOJWq8DaMWipLZBitAAIAAAAAAAAAAAAAC0Dv7VTPOi7fqlXj++mdAI711Q1M6Nivm3FdfiT95b4P3sWXRlFmhhpomXizJF4sg2ibRZx4s2iyjeLNos48WaxZplsmY30sUqj4U5v8LNEzh6ans21xL5tvXfdTkyweRZPKXYvUceZu3uXYvUYTNsswSyDm0AAAAAAAAAAAAAAAAmJ3bqbn8nzXzbqr4wps6TijuTUxU/ZK64XT8acP0LfB2VFl0zKLLpmGmiZdMyTLpkVtFmsWYRZtFlRvBmsWYRZrFmmW0WfO5S1MWV2+Fndexkc5M+TyunjR96/sV17GRYPK08Y9BxqhvNHGmbZVZBLIObQAAAAAAAAAAAAAAACUdu6lp/EXMftEX301+h1EjtbUrL+JdrhUovvjL9C/g7ViXRlFl0zDTRMumZJl0yK3izSLMIs0iyo5EWaxkceMjSMjSN0z43LSpjR18+Flc+ykfWTPhcup40Zf+Z3H5GWI8xVTjzZyJvnONJnRlRkEsg5NAAAAAAAAAAAAAAAAJR2hqWnvvI+bv851emdk6mJ/GXa4woPxmX8Hb0WWTM4sumZVomXTMkyyZlW8WaRZgmaRZRvFmkWYxZpFmkbJn5/WBLGi77zWqu9YPvJn5vWLP5KvvNprxRqM15tmceaORIpJZNo47IJZBzrQACAAAABJYGASDWCoAMAAAB2HqcnivcrjSpv8T/U68P3eqWts3VZdLoJ901+pR3PCRomcWnUNlIyrZMumYKRdSIrdSNIs46kaxYRyIs0izjxkaxkaRumfmNZM8aKveujjvnFH6PaPyOtGuloq6T/rRpx9LqxNRHnyT3mU5s2k/QYNG0UIJIOdaAAQAAALIgsjXGCMAvlcQbRkADkoASgGD7nI7S6tLynVm8U5ZpVH0KMul9jwz4hZRNyI9GWtypJNPOTlxqHSfJblxVs9mlWzWtlhLfmpSX1eK6jtLRenaNzBVKM4zi+lPfF8GudPtM2K+6qhdTOBCujWNYziudGZpGZwVWNI1gjnRmaxqHz1XErxLp5ufqNSJa+j5Q631waaiqEbJNOpVnGpJZ5qUHnL7ZYXoZyeUms+2tVKFCUbm4WUo05Zpxl9ea3ehZfYdR6T0tVuqs7mvLbq1HlvoS6IxXQlwOjL59UyZrPPOYsLEEEkHOtAAIAAAFoohIvE3xiVOACTaMQAcWgkgAWTLbbMwa7DTbNrW9qUZeUpVJU5rmlCTi/+zjZGRqP1+j9ZV3TSVSNOul0teTn3x3eB9221qUsfGUa0X9SUKi8cHWeS22Pg7YhrQtOd+Xj1Okm/CRWtrVtV/JhcTf8AghFeMjqhyyMl+DsC81sVpZVChCHCVWbm+3ZWF4n5fSnKa8u91evOUPo4vYpL/It3fk+TCSW95yJzzwXUX4LZ/wDZJ8qZMjBNMaeVKNkEEtVJABkAABJOCpZMsDJKYwWjDPSbiJ2gT5JcfAFRgADk0AAAAAAAAAACUSAUQAAAAKJZUAlAlkAgAAASAWC0OcswDpEVAAR//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lgn="r" eaLnBrk="0" hangingPunct="0"/>
            <a:endParaRPr lang="en-US"/>
          </a:p>
        </p:txBody>
      </p:sp>
      <p:pic>
        <p:nvPicPr>
          <p:cNvPr id="57351" name="Picture 8" descr="http://t2.gstatic.com/images?q=tbn:ANd9GcRuUE_aE9D0pvAp1GbxQHLVoZf8jfQuFxJJyzwD_qHs5P662GJXpw"/>
          <p:cNvPicPr>
            <a:picLocks noChangeAspect="1" noChangeArrowheads="1"/>
          </p:cNvPicPr>
          <p:nvPr/>
        </p:nvPicPr>
        <p:blipFill>
          <a:blip r:embed="rId2"/>
          <a:srcRect/>
          <a:stretch>
            <a:fillRect/>
          </a:stretch>
        </p:blipFill>
        <p:spPr bwMode="auto">
          <a:xfrm>
            <a:off x="381000" y="1752600"/>
            <a:ext cx="2286000" cy="1714500"/>
          </a:xfrm>
          <a:prstGeom prst="rect">
            <a:avLst/>
          </a:prstGeom>
          <a:noFill/>
          <a:ln w="9525">
            <a:noFill/>
            <a:miter lim="800000"/>
            <a:headEnd/>
            <a:tailEnd/>
          </a:ln>
        </p:spPr>
      </p:pic>
      <p:pic>
        <p:nvPicPr>
          <p:cNvPr id="57352" name="Picture 10" descr="http://christmasstockimages.com/free/objects/slides/extinguished_candle.jpg"/>
          <p:cNvPicPr>
            <a:picLocks noChangeAspect="1" noChangeArrowheads="1"/>
          </p:cNvPicPr>
          <p:nvPr/>
        </p:nvPicPr>
        <p:blipFill>
          <a:blip r:embed="rId3"/>
          <a:srcRect l="5150" r="24464"/>
          <a:stretch>
            <a:fillRect/>
          </a:stretch>
        </p:blipFill>
        <p:spPr bwMode="auto">
          <a:xfrm>
            <a:off x="3352801" y="1447800"/>
            <a:ext cx="1600200" cy="2633822"/>
          </a:xfrm>
          <a:prstGeom prst="rect">
            <a:avLst/>
          </a:prstGeom>
          <a:noFill/>
          <a:ln w="9525">
            <a:noFill/>
            <a:miter lim="800000"/>
            <a:headEnd/>
            <a:tailEnd/>
          </a:ln>
        </p:spPr>
      </p:pic>
      <p:sp>
        <p:nvSpPr>
          <p:cNvPr id="57353" name="AutoShape 16" descr="data:image/jpg;base64,/9j/4AAQSkZJRgABAQAAAQABAAD/2wCEAAkGBhQSERUUExQWFRUVGBgYGBgXFxwWGBwYHBoYGBgaFxYaGyYeGhojGxwXHy8gIycpLCwsGB81NTAqNSYrLCkBCQoKDgwOFw8PGiwkHx8sKSwpLCwtKSwsKSksLCwsKSkpKSksKSwsKSksLCwsLCwsLCwsLCwpLCwpLCwsLCwsLP/AABEIALgA4wMBIgACEQEDEQH/xAAbAAABBQEBAAAAAAAAAAAAAAACAAEDBAUGB//EADwQAAECAwUGBQMDAwMEAwAAAAECEQADIQQSMUFRBWFxgZHwBhMiobHB0eEyQvEjUnIVM2IUkqLCU3OC/8QAGQEAAwEBAQAAAAAAAAAAAAAAAAECAwQF/8QAKhEAAgICAgEEAAUFAAAAAAAAAAECEQMhEjFBBBNRYRQicZHwBUKBweH/2gAMAwEAAhEDEQA/AJwYNA/iIwNe8KRKgRzo1JEiJ0nfESd0SJL5d9IqwLKC474xMCdesVZcwRMZ0AiUKIIrEpmBsYqlXftBHCEMmM0aiANpiK9pDEDSAYarQ/fCIVTO8ISmaIz0hgMtfDvdAGCMsawAEIAFREomDVAKGUSAxMDehinswlS6cd8AIFWUCTBKRDXICgG7eGfd3TvnBlNYEAQhA3uyIV4wTQwT38/SBACVawoK5AtWEA4MC8OUa99vDEcYCh3O/wB4aEDx6wodBZbgweURpMSJMVRFhgRHatoplJvrLADttaw5PFo4DxJtFU2fcBFxBwBdzrQn8OYVmmODm6R0kjxBMnLFxQlpNRS8rjWhyrhG1P2xOTdVeSAXaicsXDORVq0yGBjnvCtjF8qIox4PTA9DG3tGagGoBLYYncwESnovLFJ0kTnxIuaQggKKj6RKlpQpycKILjk8Anbagzhxk7JLYh2FTyeM8WZd5JlgoWnNJUFO5Aa6XSapFBlvMPKQkmiyCSWYOMnvFtwEPtGWkaadtj+0vxB76QaNrpOqd5qO/tGaqTLzKzq3pP41iRCpQLlCjxU30h2I2Zab6XBSR/kl+jv2dIJNjUf2rJxoCfYDtozha5JST5ahwVjhiQB76QUi0Wcs0pQL5LPf8Q0xNGv/AKTN/wDjmP8A4K+0RTNmzADelrA1KSOpI7eN/wAN7BlTAV3FJT/9itKdMekVfEU5MlZSFTk8JywOlY046FeznFqGvfWI37x7rEkzajqf/qLQP8pqlppqkqAPMRJJ2mz/ANSWt8lyUc2IQW474zdDtlVR77wgBGxZ5khX+4lIBJcpqwyYImIOWhxw0eZYpS3CELS7XR5iVu+VyYlKyf8AEni0FBZjE4fMM8WplhTfuhYBOAmDyVH/ALvSQciFF2xivMklJ9QKdN+8ajeIloafyRHrCgmy38+3hm+OX5gCwWhhBQngAAJxgSIkb8QMIBiW3Q0E3feX3hKHftjAMG8BT6QoNJ3kc4UFhslTTjBJ770gQivff8QaURdkiUNI5izWeUuco2gIlkh63UXlC6MEslOZbPGOpKIxNtbP8wM7E1feNdWc9Ylo1xya0bNntabpTJTKUE/tl3daOoKNRqcYCTaCCSsKSVUZkLAx/S4G/pHnu0NlLQsqULoJcMGGbXSAWaFI8T2iSpgsrScUzD5n/kr1DrAUsTe0z0udJRdATMmJvAF3DUJLm6tgQQaFiGyijM2atLXReCUs+IIJJIIAFK567mjJ2L4ukWj0Tk+UurKDmWa4EggpJwDht4do6dMhABRLWgkKute/cCzCrK1pWvGGTx8eTEKCMc8MX96wz1i9a1zZdJqQpg9UgZZKDO+9zFRM+VMDi/LLUdJWl8vUHUnSoy4xN2U4NEsmSCgkqYjKleEBZxUQ6UG6r9KmDukvjUVLEPoWiqmccsxpV+F6EpJdmn4abXLVfqej+GvEIly7lxSyS4AcknoexHPeJdsedMKm0A5YRiS7QRm3A5aDkTlALU47Mbc7RyuDjLZVmkxCVdYlJct3XWICa4bz37RkUmXNnJC1BKlmW+CsQ+QNQwOuEaUzZ0+WQAorTmPoxoa78Iwwk69D20aap86zpQPUgklTF6ggM14NdIFAHreL1AB4Auf60f0rlMCCFOHqKuEl7px31Axxlko/prMlQmBOR4jFJNU1cGMlc0k3gCbw6ahzv+kW9l2ky1lVCk0UCHBBehfGn00gTE1qycbMm3UqKkh8bzJapaoJoQAXpjueLUqxhaAoJANQRezDEnXPPfFSbtMBCwtRvD9BUHBFKk3qemI9izjMn3VgBBIu0Ysb6gCAfUWY10AhsErLKZH/ABDa3xTkYlRs4Kogh96g3V98btp8PoBdJAzDpSeDlsYxrdsdScPjHnAtiM6ZKKSxDHvDX8RHdfvvswlTQ4Ac4u+HEBn3RIpP17+YkaAJhjzgwmGA6GGAwhQgN8KDXyFkwTBJTDnny+sG0UiGCTFG2Svr/EaUuU/fe+GMgHGCh+NmTJkkguAQRmHrWM+07BkTH9N0k/tU3FtzRtTBdOo10/H3gZsn33RNmqlXRmbN8LykF0sWZ75BI4AgMWz9WVNN6z2HylLUUJUFJu0XfoLlXMprpuNu30EUpKddYsm0qYgqNWBFWO5QBAIEPsfueC3Yv0gKImpZilYPBksXzDEEHGkYltl+VMAQbySKsX9mzp1i1aJyAoAoDl3uqIdhoUkAB9c84z0eWf3TEneEqbF6uHyApEfR0R7t+RkAHixHvpnnSjxr2eQicQkqQ7N6h5ROABMwC6SX/dpGXKloLtOFNRdbi6viLcizXmuzkYVPq+iSPeCNeSJyknos23Y4SsS0LF4UN5YKCRWixQaOT0iratlTkCqFMGBUPUk7wsOlni6nw44v+dKcOWEy6WAFQc1bmw1whwmfJrJtMy7eoyr1MnqEnQ0PCNnHyc7k7MEIJGBI1b8NEVzCnfGOptO1VLLzJKVlWKkyrqlUxKkLBfeSYqzUyy7SJqcGC1BSW0vXUqHMHDEPGbocTIsigC6rparKvEHAVusQwc45ZvU509cy6klcxSRdAcrLAGgzpoKB4u2RYvf7aAksPUXZywJUf07yR9425O1EpQGBIOSCAH0IxamJA+IZL0UbHY1IQ603EgVv+nd+k+rPSMPa230JF1LgirqBSADmxFY2rRafMSqjJwxPb8IxraiXISlZTfJLAYl6ammcConbdGLKnzZhckqApeJKUdKOGy3xuyLcZSkqSbxSQp1ChLM5T1pwjOUpa5gFWAonLMZb/iLU6z+u6g3gmj6764ViWzVxS2aEvxJMJZRcZtlhhyjppO0kqs/pVfVkTQjEMRi+Ecb/AKSvvGLex1KQtYLsRrR6V70holq0KWUt6gQSMa45RMhT10x/EWRJSpIcZaNFVEu6WdwX/j5hslEoTDFP4g7vf8wimsICG6N0KJTy6/iHgHSJ7sSXIJQh0jXl96RRNBSkMaw6kB9YZKf5ziYUh2DMu3JuqDZvQ4HOKEialTpBqnFJFdQ2gx1GkXdupoCTdYgu2AwOe+MaQq7OaZ+5NFAG6S4JLh7rgDNgwrWMpPZ3YcKnjZbWpkKIGFWx6ARLZ5SyPUabwH40wzp/EHZBU1fm/v8AWLPlOCCSN4LHl0h9mcZe3KqRjLk3AVEkmhfdRh86YxRTNJdxd0341xpF9ahdLEM+JxyzLA/mKq05kPTFhuPxWMUujvnLjzco9v8AZAWazhZIxyukAjo/KLFsnIFDKCSNPSeeBgJYBBGB0OHBmgZ0sn1KJJOZdR3VOP03xpFUcebI8ml0i5sXyFLAmFSUvWpdg5pWhOHPpbRIGQ6EkdXqI5wj7fTvhDmYRgSOZDxpfg5K8m/apXIb6RWSR/emtcjrGSlajiSeJfdAyix0HeUSUkzeKEsHunKjCrRsWaei6CAMMmjkJU2tCKHLvKNixWoJSsVocGqB38wckaLBOXSZdmEXUkUcgkZaUgbTYJah6g4DlvhufzEU5Z8tNCAM6EFsc/pEspbo69IdmUouD2V9k2eXLtIWsEywUlga0cgAvg4D4UizsvY6jUFJJ39cYqTavvL9I1Nm0T38QPug+yW0WJSD6h0LiIBJdYGpAw3jrF1cw51iLyxeSd4pDokjVLa93wilalMU8T8RoAOknfwjNtY9SRxPKg+kDCOyykQgmvfekSpRu07+YQHZiQoiaFEzdtCgpATUGXbw4cZ95xMZMEZZIjQRE5gwIcS4IJfvvdAIzdsIdGPD5rHOeZcmXkMlwaM6aAhRAcUomsdfbZN5BHx3SOOtstLJKyXfHA3QUk14XhyjHIj1PQ000zZsAcgs15LtoSxIfUNEybFRRWxxbhjnww+0DspAKZYDlXqBDOXYu32jQ2la5cl0zD6qi6AFHMFxo9HilVWc+STjkpfyjlUYKNM/0nhhpw3xFZjea6BgCX9bMQcw4o/DpEqVFQN0MHwxGWEFZJSikMSLqR7ULDThGLhfR6cPXLHbkr6BlzUlABSm8wqPSQW0vB6vljwirOnLusXuguwKaUY0bNh6XjZlSsLzl8HI5Y4/mJ7TYB5SzdNEqILhgWNcDC4SS0y163BkyJSxdtGVL2ZNZwHBwwDY4+1d0Qr2VMLujLty/ftHruytjWcyAVynbFw5FBQM1I57atkSh7qZiRlUFJ4F/aNvbenZ5k/VwVw9tavZ5wuQpOIzbPSHlyWxwyYVG+NnacpWZViMeXthFcWxsUgjg2HDOM6dtWdHvRhihNQVtv5+irJRUO+r8o07Ps7+mCzAvdrk40rluxMDJtUp/Uhgyq1NWN0sK4sNzvk0bslpkgXagDpUlvmKWNeSZf1HJ/boygCRd05axaTIZI9+kTS7GRecaYRJOwD0776xolR50puTtmQoYby/eUbciVQcOXSM2yyLy8mbTPGNwyWy74wITKyhrEc0soce+UW7j/nrFa2J+YZI6f0njpGdMT/VSNEj3Ji9L/TjjEUmzvOUdGHtCY4lkpp38wDaRMuWdOsNdbv6Q0Mhunv+IUS8oUBNllKDnBJR3yh2+e8IZG8xZIV0499NIKWDDebzhvMgoLFMGPCOUnyf95FLpdSOIqW6+8dYKn7RyO3TdWpJwPqBqa4UYg1G/PnGc0d3o7cuKLmzkXZQUCS/qY1qaEPoS/WN2zeEUrUqdNvpSS6VLYlnpfAB30Hw8YPh9U6qJklSPSooVd9AcEsVYE1wJBFMcR6dsy0pWLuKADiAzDMvjl2IMbT0R6qMoSdv9vgwh4Nki+Zc5JJTRyD6gS+dMsukULL4bUJSV1BC7ty4FAgnF7hVvxbfG9bJspKSElIQDm9TrkSMqNxyiPYyJUxbKVMURhdeUjiUy1VyqonAQ5U9GUMjirMlGzbylywqXMV6VEIBRRT3HUVKZwCWY4jV4a32yzJsM5KFoC1y5ibhWgLCmIKCL1VXhljGlbZBRaFeVfSkXQSFJAoKJvEEsK0fMxX21MUixTUIWW8tbiii10uHx+tYSVWdEcqnkj+qNobYRJRLTMISVuxwSEJABUtWCQ7JBOZSIGRtGy2h5YLllKIuqpdLKe8kFJGhY1GoiGyErs7qF5QDAlF9xQkAtgWFGxTEdmm+UsFpaCQxIQkKapZ8SHq2pMa+EcsuNy+TnNueSooTKU96YkUSpqOosSmuD0h0+GHSGQo8j7GL+3vECkTbL5gN1M4qKkUBHlzMAotecua4ZRpTvFhmSliWyVsLpUtD7zdCjhm93dUNGWrdnTki3jx8VS35+zj7b4SmftlqNdCDnl9oLZ8tdmWVy70tSWeUtyWapCikNwIeuJjZlbYtAVgJ0pSsCLqwP+KgXDCrh88I6E7NQVCcoJULl0C+VgB5jLTMOoWQWGlcIcVy2jnlDh2zlFT0qllgxJFMOo1PCM22TqHdTfrhnj8RtW+yKQXUomqmfFKXcC9mMYwtoy88hUnvHOK6JjTLOxZYJJb25RrlHLjGdseVdl8o0EFolAJEl6RR2zLAAYHOvT6xrIJamJ+IrbRs1EqxGGofT8QwZjocp4V5NBbOlm8s616xVlKKU/8A5A5xpbJHoJ1J/MQthRMTveIlA8WidSdOERtXGo6RQAXT3/EKJCnj3zhoQyyznpES0mG83fy98oZcx2179o0MxymHUqnTtoB8ath98dINIpAAg76iMraEpN9y3HFvbCNMBsn17EZm2SUkKGQwyNYUto1wtxlZWs205kslSV44hnSdykkkZRasviRQSUXcq3HGAqACTWgwaMiRNBHpo5qCH9jhyixZFOMBQxg78HbFYafuf9NP/XEru+klDVYseQUwDgDp00NneMJMg/7Sg4oQbyjTABRA6PrGXO2OpafSQNQz64Bw2J6xmWjYc0E3U4u+fQNTrmYX50awx+kmq5UdFbPFqpizdXQGhU6PYZ4ZxVt21iuTNCiTeSoYkuCkjfrnpGAiyTkkqKFPvSD7F++ERzkzbrHfgkfI4mDk62H4bFHLHhPpo7YLIs6FhSHVg/qUzYqOI4Y/MZc3a00Yq4gLUNfpGIbVNZASyAioKUsokhnUrFVDgaV3tEDKYuouc3Ygv0OXbRpyekkc+T00Vcuau3rfyalt2oqYqSFYJUVMWUP0kYDE1zi6J8giouH+9Bcc5SuWBEcwkqCwaltajPQA7sYsmavJIHBI1xYg74UXt2L1UFGMEnev9s6KTaDLdSF3hqkk/wDcMRqxEbcrxUhMlphYu7JqwoTQan9rCOEAmKZyW0q3TDsRKqQ2Ld9mLUqOOr0zqtp+KZc8NLQaFnUcwG/SKnmeVYxLQm8CCakt7vSKGzZnrYnHPfGpKSVTUJwNVHfCu9jSS0bcixqCQMKdsYG779iD1d6QP8RQCB306QE+2AAJmKupVm+ByJ9xzEJQOLBsoGbZgtJSoAg4hvcQg+jNt9pCSUpIu0IU2TVrnj7Rd2aP6ad4djFMeF0O4Uq6+GPQxrJSwoGAwhJAMoZtAEP39YPRu+cOlGXKGBEoCHgrwGkKEGyBq0h0kvv499tEgT3hwhwmNSCNUv5giK0HOCMsvuHWLEpQzqMSMPeEFFfyDixB4RR2vI9D5DXnj946WRtBKXATQj9zK+RAG1C+lSQEkEnCjscveJuy1+XZ52qS665Kq1DUh6Ac46TZOx1FSgkE6UfIGHnbAdRmAG69Qlg2oH9vPCNXZfiFEp0pC2ZIBWlJN71UVdUzVFQIiqezeeR5I0jV2f4fceqnKNFHh9Az40ETbN2mJr0w+ItzJ7EBiSQTyDZ8xG8UmrONt2UP9Al9iILd4ZlKQoXRgfiNSz2sKDsx0LO+mPOCE28lw43GhHGHxiNSadnNbE8NS1WaSoiqpUsmmZQDEds8KJyQnp+I29hzQLNZwTUypYG83AY0YnhrQ5Tbk2zzW2bFuz5abv7ZhYD/AAH1ivbrPcqU+3DLmI7faWz5c21ygsEtJmkVIrfkirEPiaYRBbtkWdLAJSkByyWTiCMRGTi1Z1e5CXHlekecTJ5qQkqBcBs1APdGeDZZ4QvIUU3j3pjHaJsdnDn0hTDIDCgD7g0Ztrst4USTR/SCqmtBhvgSa7JnPG1UI/5OXsaUmYAcH/uuDD+5iwBrhk2cdFIsxTOU5SSlKHYuAVC8wOdFCMiRZL6gWLOH9P11jorPLCitYdlL9L6BkpHtDiZMNSXrj88ocS+XfzEnl14Y9/eGSNcWhgRKB/nOGuvVundYlKdPaBUkdBrCABu3gyMtO84YpJ7f2hg5oMqQAOUwK065b4IQ4TyMAyLy1busKJPLO/k0KANAXf5xPWFXEaYZvxiyZTtCMvvsxoZkDuIZKCMIO68Fc9t3SGACfgwUsG9TGjcRX7RL5bjDvhEyAAPr3yhDRobNCACUkA5IWTnhdxJGNGPtFFfh31lZ9I/tCWTyMV1zbigSadWzz/bFW0TpqVt5pEvD0YPvP3iXsmqOpsNrQhICQknW9XnR4uLtbswF7iRm5H6THELWstdKXFCWSQRqzY74sJ2csi//ANSEKqwEojIYkKHxAptBRveeJaipSE3gVEFJKcWCnDkHAdIjTNlTFlSkF1MSUzVJGgoFAYNWnCORmyrQnBRYZ31e3qzrDSps4Njj/c4ZmfHjSGpBs7y0hFxKFIZKRRIUBRikNXIOxh7IqUh7qUpvMP1IwDsHfAOWGV4xzu0LbOuoaWTRhUVL4cc4yJtvtWUs7qs4105PDtCVnfyvKCnCUpUaXgEgkaOK8orWywpWaKbWl7/2pHDS7VbHLyyB/n+IZdttQB9K+S2OX/H2hOUSkn8m1bvD00vdZQyy9njHtOxJ6QWSp1DIEuKEgAVPIHhAy9p2lq3xxmlP1gbFtEzFNOKihLsDMWSpWQKnpSrl+ESVVGlI2R5ckzFeaAKkEXXUWCUhJL4s9KRYkyrqUoYFgPbt4CzVQlAYy0LK7wJ9ayGzxAfHMgYNWyBl33zgGre2BcH0hxEgTT2yhBFcSN/37pSAKICO/tAqGP0+kWFSt+D1EApOmGfWACEB8W65fEOkfESmX1gRKz7fOEBFiOPfKCQGoeFawbZaUEMUY1bruhjEJhFLoPOFDt2xhQhUSIZwOxDhG/2+TBsAWgyMMPvuaLJIfKx/n2hrmZy75RNc498IJSHHGGBWSGBaoOfw0JLCgy3fMWLv8fjOGuPn3pBYiKYhxUO4wx/kRU/01iVJWtAIZgpqbi7tui2EuaDfFiYl0jd3jCYzlrTY1g/01HmXiOXb7QktcCjxA+fpHSzrKFuS4VkpLvuJGB4PGdaNjTGN0omAYBSQhXUfaJoLKB2+f3SlAasfoIn2ftiTfdYUB+6hB+MYhNgmJZ5Sg5pdJI3N3lElimXFuy6MxUkkPwO6GhNmxtPbElCQEqC6Yh33OlsQIyV7el4hSjwTR+UaG0rVeCbyiTjuG5sQIxFTQapK1NT0JUa4NSGyUErxIrJKyOBHTMxAdqzlUCCOR+sWbPY5kxVJU4/+I5vWNay7EUGMxKUB8Cb6iIW2WkYcqTOmFzLYNUKUpQ5jLhujYkWeYtF1YCJZb0gNvDf2DhU5mNRMpKQQArifoMBygQmtBnAOhpchgwAAGmG6HUndEjZO5FdKZQkAmp5/znxhAApLDDp01hwkPpBAuQ3Y3QwVrABHd1yHf0gVJwp/MWCK7/aAWdB0DwxgeX33yhmoe/eJSjeQX+0OtL5QkBWQkw5414d7olTLowYd6Qrrd/EAiHj8QomEsmuPfGFC2MJQ79oVRVnOTfeFCiiRwSOPB4dSu2+sNCgEJtPx1ggBlxhoUDGEuVWBZg31fOFCgGCFMCHca/RhlEksNUY8e+kKFB5GSS5hIdyNxLdYJIcZVDEtDQoZJYM78OA2PCK94AYAbgkD4EKFAwBWslxV91IC/oN1NftChQDGWnfSIgmm7p1EKFCAkRL7oXHGCD9WZ/vChQmMScW70pCMrXOFCgHQksxd4e64GFey0KFASJIfB6Urw1zEBcOFGwp3WkKFAA4w3fTlDzEnJgXz+8KFANjpOntChQoQz//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pPr algn="r" eaLnBrk="0" hangingPunct="0"/>
            <a:endParaRPr lang="en-US"/>
          </a:p>
        </p:txBody>
      </p:sp>
      <p:pic>
        <p:nvPicPr>
          <p:cNvPr id="756754" name="Picture 18" descr="http://4.bp.blogspot.com/_Ssud8db3HLY/R2FujS-j5wI/AAAAAAAACCg/GE9ddSB0Ezg/s400/measuring%2Bcup.jpg"/>
          <p:cNvPicPr>
            <a:picLocks noChangeAspect="1" noChangeArrowheads="1"/>
          </p:cNvPicPr>
          <p:nvPr/>
        </p:nvPicPr>
        <p:blipFill>
          <a:blip r:embed="rId4"/>
          <a:srcRect/>
          <a:stretch>
            <a:fillRect/>
          </a:stretch>
        </p:blipFill>
        <p:spPr bwMode="auto">
          <a:xfrm>
            <a:off x="228600" y="4114800"/>
            <a:ext cx="2705100" cy="2190750"/>
          </a:xfrm>
          <a:prstGeom prst="rect">
            <a:avLst/>
          </a:prstGeom>
          <a:noFill/>
          <a:ln w="9525">
            <a:noFill/>
            <a:miter lim="800000"/>
            <a:headEnd/>
            <a:tailEnd/>
          </a:ln>
        </p:spPr>
      </p:pic>
      <p:pic>
        <p:nvPicPr>
          <p:cNvPr id="756756" name="Picture 20" descr="http://t0.gstatic.com/images?q=tbn:ANd9GcReOIkh37lrGyRkZeOdS9q9YluTwHsUKrCJ9n7I1DkK0Nlirk_kMA"/>
          <p:cNvPicPr>
            <a:picLocks noChangeAspect="1" noChangeArrowheads="1"/>
          </p:cNvPicPr>
          <p:nvPr/>
        </p:nvPicPr>
        <p:blipFill>
          <a:blip r:embed="rId5"/>
          <a:srcRect t="26666" r="43262" b="16667"/>
          <a:stretch>
            <a:fillRect/>
          </a:stretch>
        </p:blipFill>
        <p:spPr bwMode="auto">
          <a:xfrm>
            <a:off x="6038849" y="1752600"/>
            <a:ext cx="2743200" cy="2332038"/>
          </a:xfrm>
          <a:prstGeom prst="rect">
            <a:avLst/>
          </a:prstGeom>
          <a:noFill/>
          <a:ln w="9525">
            <a:noFill/>
            <a:miter lim="800000"/>
            <a:headEnd/>
            <a:tailEnd/>
          </a:ln>
        </p:spPr>
      </p:pic>
      <p:grpSp>
        <p:nvGrpSpPr>
          <p:cNvPr id="2" name="Group 17"/>
          <p:cNvGrpSpPr>
            <a:grpSpLocks/>
          </p:cNvGrpSpPr>
          <p:nvPr/>
        </p:nvGrpSpPr>
        <p:grpSpPr bwMode="auto">
          <a:xfrm>
            <a:off x="5943600" y="4038600"/>
            <a:ext cx="2819400" cy="1800225"/>
            <a:chOff x="5943600" y="4038599"/>
            <a:chExt cx="2819400" cy="1800225"/>
          </a:xfrm>
        </p:grpSpPr>
        <p:pic>
          <p:nvPicPr>
            <p:cNvPr id="57357" name="Picture 12" descr="http://t1.gstatic.com/images?q=tbn:ANd9GcTNZZSNUvGIM1rTTWZB2TrhexPRbhBdVVzDiiVaCx1KCRG_OcZxgA"/>
            <p:cNvPicPr>
              <a:picLocks noChangeAspect="1" noChangeArrowheads="1"/>
            </p:cNvPicPr>
            <p:nvPr/>
          </p:nvPicPr>
          <p:blipFill>
            <a:blip r:embed="rId6"/>
            <a:srcRect/>
            <a:stretch>
              <a:fillRect/>
            </a:stretch>
          </p:blipFill>
          <p:spPr bwMode="auto">
            <a:xfrm>
              <a:off x="5943600" y="4191000"/>
              <a:ext cx="1450376" cy="1524000"/>
            </a:xfrm>
            <a:prstGeom prst="rect">
              <a:avLst/>
            </a:prstGeom>
            <a:noFill/>
            <a:ln w="9525">
              <a:noFill/>
              <a:miter lim="800000"/>
              <a:headEnd/>
              <a:tailEnd/>
            </a:ln>
          </p:spPr>
        </p:pic>
        <p:pic>
          <p:nvPicPr>
            <p:cNvPr id="57358" name="Picture 20" descr="http://t0.gstatic.com/images?q=tbn:ANd9GcReOIkh37lrGyRkZeOdS9q9YluTwHsUKrCJ9n7I1DkK0Nlirk_kMA"/>
            <p:cNvPicPr>
              <a:picLocks noChangeAspect="1" noChangeArrowheads="1"/>
            </p:cNvPicPr>
            <p:nvPr/>
          </p:nvPicPr>
          <p:blipFill>
            <a:blip r:embed="rId5"/>
            <a:srcRect l="54610" t="13333" b="16667"/>
            <a:stretch>
              <a:fillRect/>
            </a:stretch>
          </p:blipFill>
          <p:spPr bwMode="auto">
            <a:xfrm>
              <a:off x="7391400" y="4038599"/>
              <a:ext cx="1371600" cy="1800225"/>
            </a:xfrm>
            <a:prstGeom prst="rect">
              <a:avLst/>
            </a:prstGeom>
            <a:noFill/>
            <a:ln w="9525">
              <a:noFill/>
              <a:miter lim="800000"/>
              <a:headEnd/>
              <a:tailEnd/>
            </a:ln>
          </p:spPr>
        </p:pic>
      </p:grpSp>
      <p:pic>
        <p:nvPicPr>
          <p:cNvPr id="521218" name="Picture 2" descr="http://en.ce.cn/World/Europe/200709/12/W02007091255575486321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6952" y="4114800"/>
            <a:ext cx="2930768" cy="2190750"/>
          </a:xfrm>
          <a:prstGeom prst="rect">
            <a:avLst/>
          </a:prstGeom>
          <a:noFill/>
          <a:extLst>
            <a:ext uri="{909E8E84-426E-40DD-AFC4-6F175D3DCCD1}">
              <a14:hiddenFill xmlns:a14="http://schemas.microsoft.com/office/drawing/2010/main">
                <a:solidFill>
                  <a:srgbClr val="FFFFFF"/>
                </a:solidFill>
              </a14:hiddenFill>
            </a:ext>
          </a:extLst>
        </p:spPr>
      </p:pic>
      <p:pic>
        <p:nvPicPr>
          <p:cNvPr id="521220" name="Picture 4" descr="http://files.abovetopsecret.com/files/img/bn5019714f.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1700" y="4114800"/>
            <a:ext cx="2857499" cy="245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91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1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675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212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12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56754"/>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212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Is Nuclear Propulsion and Power Viable?</a:t>
            </a:r>
            <a:endParaRPr lang="en-US" sz="2800" dirty="0"/>
          </a:p>
        </p:txBody>
      </p:sp>
      <p:sp>
        <p:nvSpPr>
          <p:cNvPr id="3" name="Subtitle 2"/>
          <p:cNvSpPr>
            <a:spLocks noGrp="1"/>
          </p:cNvSpPr>
          <p:nvPr>
            <p:ph idx="1"/>
          </p:nvPr>
        </p:nvSpPr>
        <p:spPr>
          <a:prstGeom prst="rect">
            <a:avLst/>
          </a:prstGeom>
        </p:spPr>
        <p:txBody>
          <a:bodyPr/>
          <a:lstStyle/>
          <a:p>
            <a:pPr algn="l"/>
            <a:r>
              <a:rPr lang="en-US" sz="2000" dirty="0" smtClean="0"/>
              <a:t>Viable:  </a:t>
            </a:r>
            <a:r>
              <a:rPr lang="en-US" sz="2000" u="sng" dirty="0" smtClean="0"/>
              <a:t>Feasible</a:t>
            </a:r>
            <a:r>
              <a:rPr lang="en-US" sz="2000" dirty="0" smtClean="0"/>
              <a:t> enough to be useful for practical applications:</a:t>
            </a:r>
          </a:p>
          <a:p>
            <a:pPr marL="342900" indent="-342900" algn="l">
              <a:buFont typeface="Arial" panose="020B0604020202020204" pitchFamily="34" charset="0"/>
              <a:buChar char="•"/>
            </a:pPr>
            <a:r>
              <a:rPr lang="en-US" sz="2000" dirty="0" smtClean="0"/>
              <a:t>Long endurance (days to months, longer than conventional systems)</a:t>
            </a:r>
          </a:p>
          <a:p>
            <a:pPr marL="342900" indent="-342900" algn="l">
              <a:buFont typeface="Arial" panose="020B0604020202020204" pitchFamily="34" charset="0"/>
              <a:buChar char="•"/>
            </a:pPr>
            <a:r>
              <a:rPr lang="en-US" sz="2000" u="sng" dirty="0" smtClean="0"/>
              <a:t>High power density</a:t>
            </a:r>
            <a:r>
              <a:rPr lang="en-US" sz="2000" dirty="0" smtClean="0"/>
              <a:t> (kW to MW power for conventional tactical/strategic aircraft)</a:t>
            </a:r>
          </a:p>
          <a:p>
            <a:pPr marL="342900" indent="-342900" algn="l">
              <a:buFont typeface="Arial" panose="020B0604020202020204" pitchFamily="34" charset="0"/>
              <a:buChar char="•"/>
            </a:pPr>
            <a:r>
              <a:rPr lang="en-US" sz="2000" u="sng" dirty="0" smtClean="0"/>
              <a:t>Intrinsically safe</a:t>
            </a:r>
            <a:r>
              <a:rPr lang="en-US" sz="2000" dirty="0" smtClean="0"/>
              <a:t> (no worse than jet fuel and if we scattered the system across the earth, we wouldn’t have to condemn the area for years)</a:t>
            </a:r>
            <a:endParaRPr lang="en-US" sz="2000" dirty="0"/>
          </a:p>
        </p:txBody>
      </p:sp>
      <p:pic>
        <p:nvPicPr>
          <p:cNvPr id="72706" name="Picture 2" descr="Image result for TEG isot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0061" y="4976189"/>
            <a:ext cx="2434486" cy="1846380"/>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Image result for orion nuclear spacecraf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911674" y="5417848"/>
            <a:ext cx="1232325" cy="1379326"/>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p:cNvSpPr txBox="1">
            <a:spLocks/>
          </p:cNvSpPr>
          <p:nvPr/>
        </p:nvSpPr>
        <p:spPr bwMode="auto">
          <a:xfrm>
            <a:off x="-9512" y="3972150"/>
            <a:ext cx="9008073" cy="501161"/>
          </a:xfrm>
          <a:prstGeom prst="rect">
            <a:avLst/>
          </a:prstGeom>
          <a:noFill/>
          <a:ln w="9525">
            <a:noFill/>
            <a:miter lim="800000"/>
            <a:headEnd/>
            <a:tailEnd/>
          </a:ln>
        </p:spPr>
        <p:txBody>
          <a:bodyPr vert="horz" wrap="square" lIns="96838" tIns="47625" rIns="96838" bIns="47625" numCol="1" anchor="t" anchorCtr="0" compatLnSpc="1">
            <a:prstTxWarp prst="textNoShape">
              <a:avLst/>
            </a:prstTxWarp>
          </a:bodyPr>
          <a:lstStyle>
            <a:lvl1pPr marL="0" indent="0" algn="ctr" defTabSz="960438" rtl="0" eaLnBrk="0" fontAlgn="base" hangingPunct="0">
              <a:spcBef>
                <a:spcPct val="50000"/>
              </a:spcBef>
              <a:spcAft>
                <a:spcPct val="0"/>
              </a:spcAft>
              <a:buSzPct val="125000"/>
              <a:buNone/>
              <a:defRPr sz="2400" b="1">
                <a:solidFill>
                  <a:schemeClr val="tx1"/>
                </a:solidFill>
                <a:latin typeface="+mn-lt"/>
                <a:ea typeface="+mn-ea"/>
                <a:cs typeface="+mn-cs"/>
              </a:defRPr>
            </a:lvl1pPr>
            <a:lvl2pPr marL="457200" indent="0" algn="ctr" defTabSz="960438" rtl="0" eaLnBrk="0" fontAlgn="base" hangingPunct="0">
              <a:spcBef>
                <a:spcPct val="50000"/>
              </a:spcBef>
              <a:spcAft>
                <a:spcPct val="0"/>
              </a:spcAft>
              <a:buSzPct val="125000"/>
              <a:buNone/>
              <a:defRPr sz="2400" b="1">
                <a:solidFill>
                  <a:schemeClr val="tx1"/>
                </a:solidFill>
                <a:latin typeface="+mn-lt"/>
              </a:defRPr>
            </a:lvl2pPr>
            <a:lvl3pPr marL="914400" indent="0" algn="ctr" defTabSz="960438" rtl="0" eaLnBrk="0" fontAlgn="base" hangingPunct="0">
              <a:spcBef>
                <a:spcPct val="50000"/>
              </a:spcBef>
              <a:spcAft>
                <a:spcPct val="0"/>
              </a:spcAft>
              <a:buSzPct val="125000"/>
              <a:buNone/>
              <a:defRPr sz="2400" b="1">
                <a:solidFill>
                  <a:schemeClr val="tx1"/>
                </a:solidFill>
                <a:latin typeface="+mn-lt"/>
              </a:defRPr>
            </a:lvl3pPr>
            <a:lvl4pPr marL="1371600" indent="0" algn="ctr" defTabSz="960438" rtl="0" eaLnBrk="0" fontAlgn="base" hangingPunct="0">
              <a:spcBef>
                <a:spcPct val="50000"/>
              </a:spcBef>
              <a:spcAft>
                <a:spcPct val="0"/>
              </a:spcAft>
              <a:buSzPct val="125000"/>
              <a:buNone/>
              <a:defRPr sz="2400" b="1">
                <a:solidFill>
                  <a:schemeClr val="tx1"/>
                </a:solidFill>
                <a:latin typeface="+mn-lt"/>
              </a:defRPr>
            </a:lvl4pPr>
            <a:lvl5pPr marL="1828800" indent="0" algn="ctr" defTabSz="960438" rtl="0" eaLnBrk="0" fontAlgn="base" hangingPunct="0">
              <a:spcBef>
                <a:spcPct val="50000"/>
              </a:spcBef>
              <a:spcAft>
                <a:spcPct val="0"/>
              </a:spcAft>
              <a:buSzPct val="125000"/>
              <a:buNone/>
              <a:defRPr sz="2400" b="1">
                <a:solidFill>
                  <a:schemeClr val="tx1"/>
                </a:solidFill>
                <a:latin typeface="+mn-lt"/>
              </a:defRPr>
            </a:lvl5pPr>
            <a:lvl6pPr marL="2286000" indent="0" algn="ctr" defTabSz="960438" rtl="0" fontAlgn="base">
              <a:spcBef>
                <a:spcPct val="50000"/>
              </a:spcBef>
              <a:spcAft>
                <a:spcPct val="0"/>
              </a:spcAft>
              <a:buSzPct val="125000"/>
              <a:buNone/>
              <a:defRPr sz="2400" b="1">
                <a:solidFill>
                  <a:schemeClr val="tx1"/>
                </a:solidFill>
                <a:latin typeface="+mn-lt"/>
              </a:defRPr>
            </a:lvl6pPr>
            <a:lvl7pPr marL="2743200" indent="0" algn="ctr" defTabSz="960438" rtl="0" fontAlgn="base">
              <a:spcBef>
                <a:spcPct val="50000"/>
              </a:spcBef>
              <a:spcAft>
                <a:spcPct val="0"/>
              </a:spcAft>
              <a:buSzPct val="125000"/>
              <a:buNone/>
              <a:defRPr sz="2400" b="1">
                <a:solidFill>
                  <a:schemeClr val="tx1"/>
                </a:solidFill>
                <a:latin typeface="+mn-lt"/>
              </a:defRPr>
            </a:lvl7pPr>
            <a:lvl8pPr marL="3200400" indent="0" algn="ctr" defTabSz="960438" rtl="0" fontAlgn="base">
              <a:spcBef>
                <a:spcPct val="50000"/>
              </a:spcBef>
              <a:spcAft>
                <a:spcPct val="0"/>
              </a:spcAft>
              <a:buSzPct val="125000"/>
              <a:buNone/>
              <a:defRPr sz="2400" b="1">
                <a:solidFill>
                  <a:schemeClr val="tx1"/>
                </a:solidFill>
                <a:latin typeface="+mn-lt"/>
              </a:defRPr>
            </a:lvl8pPr>
            <a:lvl9pPr marL="3657600" indent="0" algn="ctr" defTabSz="960438" rtl="0" fontAlgn="base">
              <a:spcBef>
                <a:spcPct val="50000"/>
              </a:spcBef>
              <a:spcAft>
                <a:spcPct val="0"/>
              </a:spcAft>
              <a:buSzPct val="125000"/>
              <a:buNone/>
              <a:defRPr sz="2400" b="1">
                <a:solidFill>
                  <a:schemeClr val="tx1"/>
                </a:solidFill>
                <a:latin typeface="+mn-lt"/>
              </a:defRPr>
            </a:lvl9pPr>
          </a:lstStyle>
          <a:p>
            <a:pPr algn="l"/>
            <a:r>
              <a:rPr lang="en-US" sz="2000" kern="0" dirty="0" smtClean="0">
                <a:solidFill>
                  <a:srgbClr val="000000"/>
                </a:solidFill>
              </a:rPr>
              <a:t>A few examples which don’t meet these criteria:</a:t>
            </a:r>
            <a:endParaRPr lang="en-US" sz="2000" kern="0" dirty="0">
              <a:solidFill>
                <a:srgbClr val="000000"/>
              </a:solidFill>
            </a:endParaRPr>
          </a:p>
        </p:txBody>
      </p:sp>
      <p:pic>
        <p:nvPicPr>
          <p:cNvPr id="72710" name="Picture 6"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4" y="5000573"/>
            <a:ext cx="1262171" cy="9050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2288" y="4976189"/>
            <a:ext cx="2160073" cy="1879913"/>
          </a:xfrm>
          <a:prstGeom prst="rect">
            <a:avLst/>
          </a:prstGeom>
        </p:spPr>
      </p:pic>
      <p:pic>
        <p:nvPicPr>
          <p:cNvPr id="26" name="Picture 8" descr="Phoebus 1B being moved to the test cell."/>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516216" y="5011620"/>
            <a:ext cx="1452615" cy="18857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512" y="6209511"/>
            <a:ext cx="1277817" cy="633047"/>
          </a:xfrm>
          <a:prstGeom prst="rect">
            <a:avLst/>
          </a:prstGeom>
        </p:spPr>
      </p:pic>
      <p:pic>
        <p:nvPicPr>
          <p:cNvPr id="4" name="Picture 3"/>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120437" y="5573689"/>
            <a:ext cx="647755" cy="1193497"/>
          </a:xfrm>
          <a:prstGeom prst="rect">
            <a:avLst/>
          </a:prstGeom>
        </p:spPr>
      </p:pic>
      <p:pic>
        <p:nvPicPr>
          <p:cNvPr id="7" name="Picture 6"/>
          <p:cNvPicPr>
            <a:picLocks noChangeAspect="1"/>
          </p:cNvPicPr>
          <p:nvPr/>
        </p:nvPicPr>
        <p:blipFill rotWithShape="1">
          <a:blip r:embed="rId10" cstate="print">
            <a:extLst>
              <a:ext uri="{28A0092B-C50C-407E-A947-70E740481C1C}">
                <a14:useLocalDpi xmlns:a14="http://schemas.microsoft.com/office/drawing/2010/main" val="0"/>
              </a:ext>
            </a:extLst>
          </a:blip>
          <a:srcRect r="14206" b="6512"/>
          <a:stretch/>
        </p:blipFill>
        <p:spPr>
          <a:xfrm>
            <a:off x="7536246" y="3837284"/>
            <a:ext cx="1564584" cy="14456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2722" name="Picture 18" descr="Image result for fission aircraf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47960" y="4853353"/>
            <a:ext cx="1212101" cy="8558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467600" y="6550223"/>
            <a:ext cx="1676400" cy="307777"/>
          </a:xfrm>
          <a:prstGeom prst="rect">
            <a:avLst/>
          </a:prstGeom>
          <a:noFill/>
        </p:spPr>
        <p:txBody>
          <a:bodyPr wrap="square" rtlCol="0">
            <a:spAutoFit/>
          </a:bodyPr>
          <a:lstStyle/>
          <a:p>
            <a:pPr algn="r"/>
            <a:r>
              <a:rPr lang="en-US" sz="1400" dirty="0" smtClean="0">
                <a:solidFill>
                  <a:srgbClr val="000000"/>
                </a:solidFill>
                <a:latin typeface="Arial" charset="0"/>
              </a:rPr>
              <a:t>6</a:t>
            </a:r>
            <a:endParaRPr lang="en-US" sz="1400" dirty="0">
              <a:solidFill>
                <a:srgbClr val="000000"/>
              </a:solidFill>
              <a:latin typeface="Arial" charset="0"/>
            </a:endParaRPr>
          </a:p>
        </p:txBody>
      </p:sp>
    </p:spTree>
    <p:extLst>
      <p:ext uri="{BB962C8B-B14F-4D97-AF65-F5344CB8AC3E}">
        <p14:creationId xmlns:p14="http://schemas.microsoft.com/office/powerpoint/2010/main" val="217417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205" y="117389"/>
            <a:ext cx="7068064" cy="797011"/>
          </a:xfrm>
        </p:spPr>
        <p:txBody>
          <a:bodyPr/>
          <a:lstStyle/>
          <a:p>
            <a:r>
              <a:rPr lang="en-US" sz="2400" dirty="0" smtClean="0"/>
              <a:t>Russian Statement on Nuclear Propulsion</a:t>
            </a:r>
            <a:endParaRPr lang="en-US" sz="2400" dirty="0"/>
          </a:p>
        </p:txBody>
      </p:sp>
      <p:sp>
        <p:nvSpPr>
          <p:cNvPr id="3" name="TextBox 2"/>
          <p:cNvSpPr txBox="1"/>
          <p:nvPr/>
        </p:nvSpPr>
        <p:spPr>
          <a:xfrm>
            <a:off x="2362200" y="1036022"/>
            <a:ext cx="6637713" cy="2677656"/>
          </a:xfrm>
          <a:prstGeom prst="rect">
            <a:avLst/>
          </a:prstGeom>
          <a:noFill/>
        </p:spPr>
        <p:txBody>
          <a:bodyPr wrap="square" rtlCol="0">
            <a:spAutoFit/>
          </a:bodyPr>
          <a:lstStyle/>
          <a:p>
            <a:r>
              <a:rPr lang="en-US" sz="1400" dirty="0">
                <a:solidFill>
                  <a:srgbClr val="000000"/>
                </a:solidFill>
                <a:latin typeface="Arial" charset="0"/>
              </a:rPr>
              <a:t>"A nuclear-powered underwater drone is something the U.S. knew the Russians were working on... could carry a multi-megaton nuclear bomb with a range of about 10,000 </a:t>
            </a:r>
            <a:r>
              <a:rPr lang="en-US" sz="1400" dirty="0" err="1">
                <a:solidFill>
                  <a:srgbClr val="000000"/>
                </a:solidFill>
                <a:latin typeface="Arial" charset="0"/>
              </a:rPr>
              <a:t>kilometres</a:t>
            </a:r>
            <a:r>
              <a:rPr lang="en-US" sz="1400" dirty="0">
                <a:solidFill>
                  <a:srgbClr val="000000"/>
                </a:solidFill>
                <a:latin typeface="Arial" charset="0"/>
              </a:rPr>
              <a:t> moving at 56 knots, or 104 km/h and travel to a depth of more than 1,000 </a:t>
            </a:r>
            <a:r>
              <a:rPr lang="en-US" sz="1400" dirty="0" err="1">
                <a:solidFill>
                  <a:srgbClr val="000000"/>
                </a:solidFill>
                <a:latin typeface="Arial" charset="0"/>
              </a:rPr>
              <a:t>metres</a:t>
            </a:r>
            <a:r>
              <a:rPr lang="en-US" sz="1400" dirty="0">
                <a:solidFill>
                  <a:srgbClr val="000000"/>
                </a:solidFill>
                <a:latin typeface="Arial" charset="0"/>
              </a:rPr>
              <a:t>... capable of carrying a </a:t>
            </a:r>
            <a:r>
              <a:rPr lang="en-US" sz="1400" u="sng" dirty="0">
                <a:solidFill>
                  <a:srgbClr val="000000"/>
                </a:solidFill>
                <a:latin typeface="Arial" charset="0"/>
              </a:rPr>
              <a:t>100-megaton nuclear warhead</a:t>
            </a:r>
            <a:r>
              <a:rPr lang="en-US" sz="1400" dirty="0">
                <a:solidFill>
                  <a:srgbClr val="000000"/>
                </a:solidFill>
                <a:latin typeface="Arial" charset="0"/>
              </a:rPr>
              <a:t>, which Putin said could target coastal targets and warships</a:t>
            </a:r>
            <a:r>
              <a:rPr lang="en-US" sz="1400" dirty="0" smtClean="0">
                <a:solidFill>
                  <a:srgbClr val="000000"/>
                </a:solidFill>
                <a:latin typeface="Arial" charset="0"/>
              </a:rPr>
              <a:t>.“ </a:t>
            </a:r>
          </a:p>
          <a:p>
            <a:r>
              <a:rPr lang="en-US" sz="1400" dirty="0" smtClean="0">
                <a:solidFill>
                  <a:srgbClr val="000000"/>
                </a:solidFill>
                <a:latin typeface="Arial" charset="0"/>
              </a:rPr>
              <a:t> </a:t>
            </a:r>
          </a:p>
          <a:p>
            <a:r>
              <a:rPr lang="en-US" sz="1400" dirty="0" smtClean="0">
                <a:solidFill>
                  <a:srgbClr val="000000"/>
                </a:solidFill>
                <a:latin typeface="Arial" charset="0"/>
              </a:rPr>
              <a:t>"</a:t>
            </a:r>
            <a:r>
              <a:rPr lang="en-US" sz="1400" dirty="0">
                <a:solidFill>
                  <a:srgbClr val="000000"/>
                </a:solidFill>
                <a:latin typeface="Arial" charset="0"/>
              </a:rPr>
              <a:t>one weapon did surprise some experts: the nuclear-powered cruise missile.  'The nuclear-powered cruise missile is the craziest part,' Geist said. 'Everybody's jaws dropped when that was mentioned because we had no idea they were working on it.'  This missile can take an arbitrary path to its target and circumvent any enemy defenses.  And the advantage to being nuclear-powered is that it can fly around for months</a:t>
            </a:r>
            <a:r>
              <a:rPr lang="en-US" sz="1400" dirty="0" smtClean="0">
                <a:solidFill>
                  <a:srgbClr val="000000"/>
                </a:solidFill>
                <a:latin typeface="Arial" charset="0"/>
              </a:rPr>
              <a:t>..."</a:t>
            </a:r>
            <a:endParaRPr lang="en-US" sz="1400" b="1" dirty="0">
              <a:solidFill>
                <a:srgbClr val="000000"/>
              </a:solidFill>
              <a:latin typeface="Arial" charset="0"/>
            </a:endParaRPr>
          </a:p>
        </p:txBody>
      </p:sp>
      <p:sp>
        <p:nvSpPr>
          <p:cNvPr id="5" name="TextBox 4"/>
          <p:cNvSpPr txBox="1"/>
          <p:nvPr/>
        </p:nvSpPr>
        <p:spPr>
          <a:xfrm>
            <a:off x="304800" y="1066800"/>
            <a:ext cx="2133600" cy="1569660"/>
          </a:xfrm>
          <a:prstGeom prst="rect">
            <a:avLst/>
          </a:prstGeom>
          <a:noFill/>
        </p:spPr>
        <p:txBody>
          <a:bodyPr wrap="square" rtlCol="0">
            <a:spAutoFit/>
          </a:bodyPr>
          <a:lstStyle/>
          <a:p>
            <a:r>
              <a:rPr lang="en-US" sz="1600" b="1" u="sng" dirty="0" smtClean="0">
                <a:solidFill>
                  <a:srgbClr val="000000"/>
                </a:solidFill>
                <a:latin typeface="Arial" charset="0"/>
              </a:rPr>
              <a:t>Underwater Drone</a:t>
            </a:r>
          </a:p>
          <a:p>
            <a:pPr marL="285750" indent="-285750">
              <a:buFont typeface="Arial" panose="020B0604020202020204" pitchFamily="34" charset="0"/>
              <a:buChar char="•"/>
            </a:pPr>
            <a:r>
              <a:rPr lang="en-US" sz="1600" dirty="0" smtClean="0">
                <a:solidFill>
                  <a:srgbClr val="000000"/>
                </a:solidFill>
                <a:latin typeface="Arial" charset="0"/>
              </a:rPr>
              <a:t>4 day endurance</a:t>
            </a:r>
          </a:p>
          <a:p>
            <a:pPr marL="285750" indent="-285750">
              <a:buFont typeface="Arial" panose="020B0604020202020204" pitchFamily="34" charset="0"/>
              <a:buChar char="•"/>
            </a:pPr>
            <a:r>
              <a:rPr lang="en-US" sz="1600" dirty="0" smtClean="0">
                <a:solidFill>
                  <a:srgbClr val="000000"/>
                </a:solidFill>
                <a:latin typeface="Arial" charset="0"/>
              </a:rPr>
              <a:t>100MT warhead</a:t>
            </a:r>
          </a:p>
          <a:p>
            <a:pPr marL="285750" indent="-285750">
              <a:buFont typeface="Arial" panose="020B0604020202020204" pitchFamily="34" charset="0"/>
              <a:buChar char="•"/>
            </a:pPr>
            <a:r>
              <a:rPr lang="en-US" sz="1600" dirty="0" smtClean="0">
                <a:solidFill>
                  <a:srgbClr val="000000"/>
                </a:solidFill>
                <a:latin typeface="Arial" charset="0"/>
              </a:rPr>
              <a:t>Faster than conventional torpedoes</a:t>
            </a:r>
            <a:endParaRPr lang="en-US" sz="1600" dirty="0">
              <a:solidFill>
                <a:srgbClr val="000000"/>
              </a:solidFill>
              <a:latin typeface="Arial" charset="0"/>
            </a:endParaRPr>
          </a:p>
        </p:txBody>
      </p:sp>
      <p:sp>
        <p:nvSpPr>
          <p:cNvPr id="6" name="TextBox 5"/>
          <p:cNvSpPr txBox="1"/>
          <p:nvPr/>
        </p:nvSpPr>
        <p:spPr>
          <a:xfrm>
            <a:off x="304800" y="2604405"/>
            <a:ext cx="2133600" cy="1077218"/>
          </a:xfrm>
          <a:prstGeom prst="rect">
            <a:avLst/>
          </a:prstGeom>
          <a:noFill/>
        </p:spPr>
        <p:txBody>
          <a:bodyPr wrap="square" rtlCol="0">
            <a:spAutoFit/>
          </a:bodyPr>
          <a:lstStyle/>
          <a:p>
            <a:r>
              <a:rPr lang="en-US" sz="1600" b="1" u="sng" dirty="0" smtClean="0">
                <a:solidFill>
                  <a:srgbClr val="000000"/>
                </a:solidFill>
                <a:latin typeface="Arial" charset="0"/>
              </a:rPr>
              <a:t>Cruise Missile</a:t>
            </a:r>
          </a:p>
          <a:p>
            <a:pPr marL="285750" indent="-285750">
              <a:buFont typeface="Arial" panose="020B0604020202020204" pitchFamily="34" charset="0"/>
              <a:buChar char="•"/>
            </a:pPr>
            <a:r>
              <a:rPr lang="en-US" sz="1600" dirty="0" smtClean="0">
                <a:solidFill>
                  <a:srgbClr val="000000"/>
                </a:solidFill>
                <a:latin typeface="Arial" charset="0"/>
              </a:rPr>
              <a:t>Months endurance/ loiter</a:t>
            </a:r>
          </a:p>
          <a:p>
            <a:pPr marL="285750" indent="-285750">
              <a:buFont typeface="Arial" panose="020B0604020202020204" pitchFamily="34" charset="0"/>
              <a:buChar char="•"/>
            </a:pPr>
            <a:r>
              <a:rPr lang="en-US" sz="1600" dirty="0" smtClean="0">
                <a:solidFill>
                  <a:srgbClr val="000000"/>
                </a:solidFill>
                <a:latin typeface="Arial" charset="0"/>
              </a:rPr>
              <a:t>Arbitrary path</a:t>
            </a:r>
          </a:p>
        </p:txBody>
      </p:sp>
      <p:sp>
        <p:nvSpPr>
          <p:cNvPr id="7" name="TextBox 6"/>
          <p:cNvSpPr txBox="1"/>
          <p:nvPr/>
        </p:nvSpPr>
        <p:spPr>
          <a:xfrm>
            <a:off x="92659" y="3681221"/>
            <a:ext cx="4937760" cy="1231106"/>
          </a:xfrm>
          <a:prstGeom prst="rect">
            <a:avLst/>
          </a:prstGeom>
          <a:solidFill>
            <a:srgbClr val="FF0000"/>
          </a:solidFill>
          <a:ln>
            <a:solidFill>
              <a:schemeClr val="tx1"/>
            </a:solidFill>
          </a:ln>
        </p:spPr>
        <p:txBody>
          <a:bodyPr wrap="square" rtlCol="0">
            <a:spAutoFit/>
          </a:bodyPr>
          <a:lstStyle/>
          <a:p>
            <a:pPr algn="ctr"/>
            <a:r>
              <a:rPr lang="en-US" sz="2000" b="1" u="sng" dirty="0" smtClean="0">
                <a:solidFill>
                  <a:srgbClr val="000000"/>
                </a:solidFill>
                <a:latin typeface="Arial" charset="0"/>
              </a:rPr>
              <a:t>Currently possible </a:t>
            </a:r>
            <a:r>
              <a:rPr lang="en-US" b="1" dirty="0" smtClean="0">
                <a:solidFill>
                  <a:srgbClr val="000000"/>
                </a:solidFill>
                <a:latin typeface="Arial" charset="0"/>
              </a:rPr>
              <a:t>with fission and hazardous radio-isotope systems (both very effective dirty bombs) as described by the </a:t>
            </a:r>
            <a:r>
              <a:rPr lang="en-US" b="1" u="sng" dirty="0" smtClean="0">
                <a:solidFill>
                  <a:srgbClr val="000000"/>
                </a:solidFill>
                <a:latin typeface="Arial" charset="0"/>
              </a:rPr>
              <a:t>1946 von Karman report to Hap Arnold</a:t>
            </a:r>
          </a:p>
        </p:txBody>
      </p:sp>
      <p:sp>
        <p:nvSpPr>
          <p:cNvPr id="8" name="TextBox 7"/>
          <p:cNvSpPr txBox="1"/>
          <p:nvPr/>
        </p:nvSpPr>
        <p:spPr>
          <a:xfrm>
            <a:off x="5493182" y="3708192"/>
            <a:ext cx="3346938" cy="646331"/>
          </a:xfrm>
          <a:prstGeom prst="rect">
            <a:avLst/>
          </a:prstGeom>
          <a:solidFill>
            <a:srgbClr val="00B050"/>
          </a:solidFill>
          <a:ln>
            <a:solidFill>
              <a:schemeClr val="tx1"/>
            </a:solidFill>
          </a:ln>
        </p:spPr>
        <p:txBody>
          <a:bodyPr wrap="square" rtlCol="0">
            <a:spAutoFit/>
          </a:bodyPr>
          <a:lstStyle/>
          <a:p>
            <a:pPr algn="ctr"/>
            <a:r>
              <a:rPr lang="en-US" b="1" dirty="0" smtClean="0">
                <a:solidFill>
                  <a:srgbClr val="000000"/>
                </a:solidFill>
                <a:latin typeface="Arial" charset="0"/>
              </a:rPr>
              <a:t>Can we do this with an intrinsically safe system?</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5257800"/>
            <a:ext cx="4524231" cy="91440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6777" y="5286451"/>
            <a:ext cx="3192087" cy="109728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5207" y="4945767"/>
            <a:ext cx="1143000" cy="1583120"/>
          </a:xfrm>
          <a:prstGeom prst="rect">
            <a:avLst/>
          </a:prstGeom>
        </p:spPr>
      </p:pic>
      <p:sp>
        <p:nvSpPr>
          <p:cNvPr id="12" name="TextBox 11"/>
          <p:cNvSpPr txBox="1"/>
          <p:nvPr/>
        </p:nvSpPr>
        <p:spPr>
          <a:xfrm>
            <a:off x="5029200" y="4887258"/>
            <a:ext cx="3733800" cy="338554"/>
          </a:xfrm>
          <a:prstGeom prst="rect">
            <a:avLst/>
          </a:prstGeom>
          <a:noFill/>
        </p:spPr>
        <p:txBody>
          <a:bodyPr wrap="square" rtlCol="0">
            <a:spAutoFit/>
          </a:bodyPr>
          <a:lstStyle/>
          <a:p>
            <a:r>
              <a:rPr lang="en-US" sz="1600" b="1" dirty="0" smtClean="0">
                <a:solidFill>
                  <a:srgbClr val="000000"/>
                </a:solidFill>
                <a:latin typeface="Times New Roman"/>
              </a:rPr>
              <a:t>Vol 7, Aircraft Fuels and Propellants</a:t>
            </a:r>
            <a:endParaRPr lang="en-US" sz="1600" b="1" dirty="0">
              <a:solidFill>
                <a:srgbClr val="000000"/>
              </a:solidFill>
              <a:latin typeface="Times New Roman"/>
            </a:endParaRPr>
          </a:p>
        </p:txBody>
      </p:sp>
      <p:sp>
        <p:nvSpPr>
          <p:cNvPr id="13" name="TextBox 12"/>
          <p:cNvSpPr txBox="1"/>
          <p:nvPr/>
        </p:nvSpPr>
        <p:spPr>
          <a:xfrm>
            <a:off x="7467600" y="6550223"/>
            <a:ext cx="1676400" cy="307777"/>
          </a:xfrm>
          <a:prstGeom prst="rect">
            <a:avLst/>
          </a:prstGeom>
          <a:noFill/>
        </p:spPr>
        <p:txBody>
          <a:bodyPr wrap="square" rtlCol="0">
            <a:spAutoFit/>
          </a:bodyPr>
          <a:lstStyle/>
          <a:p>
            <a:pPr algn="r"/>
            <a:r>
              <a:rPr lang="en-US" sz="1400" dirty="0" smtClean="0">
                <a:solidFill>
                  <a:srgbClr val="000000"/>
                </a:solidFill>
                <a:latin typeface="Arial" charset="0"/>
              </a:rPr>
              <a:t>7</a:t>
            </a:r>
            <a:endParaRPr lang="en-US" sz="1400" dirty="0">
              <a:solidFill>
                <a:srgbClr val="000000"/>
              </a:solidFill>
              <a:latin typeface="Arial" charset="0"/>
            </a:endParaRPr>
          </a:p>
        </p:txBody>
      </p:sp>
    </p:spTree>
    <p:extLst>
      <p:ext uri="{BB962C8B-B14F-4D97-AF65-F5344CB8AC3E}">
        <p14:creationId xmlns:p14="http://schemas.microsoft.com/office/powerpoint/2010/main" val="2203121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38600" y="1066800"/>
            <a:ext cx="4971556" cy="3109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txBox="1">
            <a:spLocks/>
          </p:cNvSpPr>
          <p:nvPr/>
        </p:nvSpPr>
        <p:spPr>
          <a:xfrm>
            <a:off x="1292963" y="229287"/>
            <a:ext cx="6705600" cy="981075"/>
          </a:xfrm>
          <a:prstGeom prst="rect">
            <a:avLst/>
          </a:prstGeom>
        </p:spPr>
        <p:txBody>
          <a:bodyPr/>
          <a:lstStyle>
            <a:lvl1pPr algn="ctr" rtl="0" eaLnBrk="0" fontAlgn="base" hangingPunct="0">
              <a:spcBef>
                <a:spcPct val="0"/>
              </a:spcBef>
              <a:spcAft>
                <a:spcPct val="0"/>
              </a:spcAft>
              <a:defRPr sz="3200" b="1">
                <a:solidFill>
                  <a:schemeClr val="tx1"/>
                </a:solidFill>
                <a:latin typeface="+mj-lt"/>
                <a:ea typeface="+mj-ea"/>
                <a:cs typeface="+mj-cs"/>
              </a:defRPr>
            </a:lvl1pPr>
            <a:lvl2pPr algn="ctr" rtl="0" eaLnBrk="0" fontAlgn="base" hangingPunct="0">
              <a:spcBef>
                <a:spcPct val="0"/>
              </a:spcBef>
              <a:spcAft>
                <a:spcPct val="0"/>
              </a:spcAft>
              <a:defRPr sz="3200" b="1">
                <a:solidFill>
                  <a:schemeClr val="tx1"/>
                </a:solidFill>
                <a:latin typeface="Arial" charset="0"/>
              </a:defRPr>
            </a:lvl2pPr>
            <a:lvl3pPr algn="ctr" rtl="0" eaLnBrk="0" fontAlgn="base" hangingPunct="0">
              <a:spcBef>
                <a:spcPct val="0"/>
              </a:spcBef>
              <a:spcAft>
                <a:spcPct val="0"/>
              </a:spcAft>
              <a:defRPr sz="3200" b="1">
                <a:solidFill>
                  <a:schemeClr val="tx1"/>
                </a:solidFill>
                <a:latin typeface="Arial" charset="0"/>
              </a:defRPr>
            </a:lvl3pPr>
            <a:lvl4pPr algn="ctr" rtl="0" eaLnBrk="0" fontAlgn="base" hangingPunct="0">
              <a:spcBef>
                <a:spcPct val="0"/>
              </a:spcBef>
              <a:spcAft>
                <a:spcPct val="0"/>
              </a:spcAft>
              <a:defRPr sz="3200" b="1">
                <a:solidFill>
                  <a:schemeClr val="tx1"/>
                </a:solidFill>
                <a:latin typeface="Arial" charset="0"/>
              </a:defRPr>
            </a:lvl4pPr>
            <a:lvl5pPr algn="ctr" rtl="0" eaLnBrk="0" fontAlgn="base" hangingPunct="0">
              <a:spcBef>
                <a:spcPct val="0"/>
              </a:spcBef>
              <a:spcAft>
                <a:spcPct val="0"/>
              </a:spcAft>
              <a:defRPr sz="3200" b="1">
                <a:solidFill>
                  <a:schemeClr val="tx1"/>
                </a:solidFill>
                <a:latin typeface="Arial" charset="0"/>
              </a:defRPr>
            </a:lvl5pPr>
            <a:lvl6pPr marL="457200" algn="ctr" rtl="0" fontAlgn="base">
              <a:spcBef>
                <a:spcPct val="0"/>
              </a:spcBef>
              <a:spcAft>
                <a:spcPct val="0"/>
              </a:spcAft>
              <a:defRPr sz="3200" b="1">
                <a:solidFill>
                  <a:schemeClr val="tx1"/>
                </a:solidFill>
                <a:latin typeface="Arial" charset="0"/>
              </a:defRPr>
            </a:lvl6pPr>
            <a:lvl7pPr marL="914400" algn="ctr" rtl="0" fontAlgn="base">
              <a:spcBef>
                <a:spcPct val="0"/>
              </a:spcBef>
              <a:spcAft>
                <a:spcPct val="0"/>
              </a:spcAft>
              <a:defRPr sz="3200" b="1">
                <a:solidFill>
                  <a:schemeClr val="tx1"/>
                </a:solidFill>
                <a:latin typeface="Arial" charset="0"/>
              </a:defRPr>
            </a:lvl7pPr>
            <a:lvl8pPr marL="1371600" algn="ctr" rtl="0" fontAlgn="base">
              <a:spcBef>
                <a:spcPct val="0"/>
              </a:spcBef>
              <a:spcAft>
                <a:spcPct val="0"/>
              </a:spcAft>
              <a:defRPr sz="3200" b="1">
                <a:solidFill>
                  <a:schemeClr val="tx1"/>
                </a:solidFill>
                <a:latin typeface="Arial" charset="0"/>
              </a:defRPr>
            </a:lvl8pPr>
            <a:lvl9pPr marL="1828800" algn="ctr" rtl="0" fontAlgn="base">
              <a:spcBef>
                <a:spcPct val="0"/>
              </a:spcBef>
              <a:spcAft>
                <a:spcPct val="0"/>
              </a:spcAft>
              <a:defRPr sz="3200" b="1">
                <a:solidFill>
                  <a:schemeClr val="tx1"/>
                </a:solidFill>
                <a:latin typeface="Arial" charset="0"/>
              </a:defRPr>
            </a:lvl9pPr>
          </a:lstStyle>
          <a:p>
            <a:pPr>
              <a:defRPr sz="1800" b="1" i="0" u="none" strike="noStrike" kern="1200" baseline="0">
                <a:solidFill>
                  <a:prstClr val="black"/>
                </a:solidFill>
                <a:latin typeface="+mn-lt"/>
                <a:ea typeface="+mn-ea"/>
                <a:cs typeface="+mn-cs"/>
              </a:defRPr>
            </a:pPr>
            <a:r>
              <a:rPr lang="en-US" sz="2800" dirty="0" smtClean="0">
                <a:solidFill>
                  <a:srgbClr val="000099">
                    <a:lumMod val="75000"/>
                  </a:srgbClr>
                </a:solidFill>
                <a:latin typeface="Times New Roman"/>
              </a:rPr>
              <a:t>Nuclear Energy Summary</a:t>
            </a:r>
            <a:r>
              <a:rPr lang="en-US" sz="1800" dirty="0" smtClean="0">
                <a:solidFill>
                  <a:srgbClr val="000099">
                    <a:lumMod val="75000"/>
                  </a:srgbClr>
                </a:solidFill>
                <a:latin typeface="Times New Roman"/>
              </a:rPr>
              <a:t/>
            </a:r>
            <a:br>
              <a:rPr lang="en-US" sz="1800" dirty="0" smtClean="0">
                <a:solidFill>
                  <a:srgbClr val="000099">
                    <a:lumMod val="75000"/>
                  </a:srgbClr>
                </a:solidFill>
                <a:latin typeface="Times New Roman"/>
              </a:rPr>
            </a:br>
            <a:endParaRPr lang="en-US" sz="1800" dirty="0">
              <a:solidFill>
                <a:prstClr val="black"/>
              </a:solidFill>
              <a:latin typeface="Times New Roman"/>
            </a:endParaRPr>
          </a:p>
        </p:txBody>
      </p:sp>
      <p:sp>
        <p:nvSpPr>
          <p:cNvPr id="7" name="TextBox 6"/>
          <p:cNvSpPr txBox="1"/>
          <p:nvPr/>
        </p:nvSpPr>
        <p:spPr>
          <a:xfrm>
            <a:off x="0" y="1074216"/>
            <a:ext cx="4267200" cy="5078313"/>
          </a:xfrm>
          <a:prstGeom prst="rect">
            <a:avLst/>
          </a:prstGeom>
          <a:noFill/>
        </p:spPr>
        <p:txBody>
          <a:bodyPr wrap="square" rtlCol="0">
            <a:spAutoFit/>
          </a:bodyPr>
          <a:lstStyle/>
          <a:p>
            <a:r>
              <a:rPr lang="en-US" b="1" dirty="0" smtClean="0">
                <a:solidFill>
                  <a:srgbClr val="000000"/>
                </a:solidFill>
                <a:latin typeface="Arial" charset="0"/>
              </a:rPr>
              <a:t>Must be </a:t>
            </a:r>
            <a:r>
              <a:rPr lang="en-US" b="1" u="sng" dirty="0" smtClean="0">
                <a:solidFill>
                  <a:srgbClr val="000000"/>
                </a:solidFill>
                <a:latin typeface="Arial" charset="0"/>
              </a:rPr>
              <a:t>Intrinsically Safe</a:t>
            </a:r>
            <a:r>
              <a:rPr lang="en-US" b="1" dirty="0" smtClean="0">
                <a:solidFill>
                  <a:srgbClr val="000000"/>
                </a:solidFill>
                <a:latin typeface="Arial" charset="0"/>
              </a:rPr>
              <a:t> in order to relax current VP (or higher) level approval authority to fly.</a:t>
            </a:r>
          </a:p>
          <a:p>
            <a:endParaRPr lang="en-US" b="1" dirty="0" smtClean="0">
              <a:solidFill>
                <a:srgbClr val="000000"/>
              </a:solidFill>
              <a:latin typeface="Arial" charset="0"/>
            </a:endParaRPr>
          </a:p>
          <a:p>
            <a:r>
              <a:rPr lang="en-US" b="1" dirty="0" smtClean="0">
                <a:solidFill>
                  <a:srgbClr val="000000"/>
                </a:solidFill>
                <a:latin typeface="Arial" charset="0"/>
              </a:rPr>
              <a:t>Fission, Fusion, and Anti-matter not ready for approval any time soon.</a:t>
            </a:r>
          </a:p>
          <a:p>
            <a:endParaRPr lang="en-US" b="1" dirty="0">
              <a:solidFill>
                <a:srgbClr val="000000"/>
              </a:solidFill>
              <a:latin typeface="Arial" charset="0"/>
            </a:endParaRPr>
          </a:p>
          <a:p>
            <a:r>
              <a:rPr lang="en-US" b="1" dirty="0" smtClean="0">
                <a:solidFill>
                  <a:srgbClr val="000000"/>
                </a:solidFill>
                <a:latin typeface="Arial" charset="0"/>
              </a:rPr>
              <a:t>Conventional Isotope Decay utilized for very long mission (years), low power density Thermal Electric Generators (RTG) with safety issues.</a:t>
            </a:r>
          </a:p>
          <a:p>
            <a:pPr lvl="1"/>
            <a:r>
              <a:rPr lang="en-US" b="1" u="sng" dirty="0" smtClean="0">
                <a:solidFill>
                  <a:srgbClr val="000000"/>
                </a:solidFill>
                <a:latin typeface="Arial" charset="0"/>
              </a:rPr>
              <a:t>RTG Issues:</a:t>
            </a:r>
          </a:p>
          <a:p>
            <a:r>
              <a:rPr lang="en-US" b="1" dirty="0">
                <a:solidFill>
                  <a:srgbClr val="000000"/>
                </a:solidFill>
                <a:latin typeface="Arial" charset="0"/>
              </a:rPr>
              <a:t>	</a:t>
            </a:r>
            <a:r>
              <a:rPr lang="en-US" b="1" dirty="0" smtClean="0">
                <a:solidFill>
                  <a:srgbClr val="000000"/>
                </a:solidFill>
                <a:latin typeface="Arial" charset="0"/>
              </a:rPr>
              <a:t>- Heavy</a:t>
            </a:r>
          </a:p>
          <a:p>
            <a:r>
              <a:rPr lang="en-US" b="1" dirty="0">
                <a:solidFill>
                  <a:srgbClr val="000000"/>
                </a:solidFill>
                <a:latin typeface="Arial" charset="0"/>
              </a:rPr>
              <a:t>	</a:t>
            </a:r>
            <a:r>
              <a:rPr lang="en-US" b="1" dirty="0" smtClean="0">
                <a:solidFill>
                  <a:srgbClr val="000000"/>
                </a:solidFill>
                <a:latin typeface="Arial" charset="0"/>
              </a:rPr>
              <a:t>- Low Efficiency (5% </a:t>
            </a:r>
            <a:r>
              <a:rPr lang="en-US" b="1" dirty="0" err="1" smtClean="0">
                <a:solidFill>
                  <a:srgbClr val="000000"/>
                </a:solidFill>
                <a:latin typeface="Arial" charset="0"/>
              </a:rPr>
              <a:t>typ</a:t>
            </a:r>
            <a:r>
              <a:rPr lang="en-US" b="1" dirty="0" smtClean="0">
                <a:solidFill>
                  <a:srgbClr val="000000"/>
                </a:solidFill>
                <a:latin typeface="Arial" charset="0"/>
              </a:rPr>
              <a:t>)</a:t>
            </a:r>
          </a:p>
          <a:p>
            <a:r>
              <a:rPr lang="en-US" b="1" dirty="0">
                <a:solidFill>
                  <a:srgbClr val="000000"/>
                </a:solidFill>
                <a:latin typeface="Arial" charset="0"/>
              </a:rPr>
              <a:t>	</a:t>
            </a:r>
            <a:r>
              <a:rPr lang="en-US" b="1" dirty="0" smtClean="0">
                <a:solidFill>
                  <a:srgbClr val="000000"/>
                </a:solidFill>
                <a:latin typeface="Arial" charset="0"/>
              </a:rPr>
              <a:t>- Must Reject Waste Heat</a:t>
            </a:r>
          </a:p>
          <a:p>
            <a:endParaRPr lang="en-US" b="1" dirty="0">
              <a:solidFill>
                <a:srgbClr val="000000"/>
              </a:solidFill>
              <a:latin typeface="Arial" charset="0"/>
            </a:endParaRPr>
          </a:p>
          <a:p>
            <a:r>
              <a:rPr lang="en-US" b="1" dirty="0" smtClean="0">
                <a:solidFill>
                  <a:srgbClr val="000000"/>
                </a:solidFill>
                <a:latin typeface="Arial" charset="0"/>
              </a:rPr>
              <a:t>Are there isotopes and cycles that could be made intrinsically safe?</a:t>
            </a:r>
            <a:endParaRPr lang="en-US" b="1" dirty="0">
              <a:solidFill>
                <a:srgbClr val="000000"/>
              </a:solidFill>
              <a:latin typeface="Arial" charset="0"/>
            </a:endParaRPr>
          </a:p>
        </p:txBody>
      </p:sp>
      <p:sp>
        <p:nvSpPr>
          <p:cNvPr id="17" name="Right Arrow 16"/>
          <p:cNvSpPr/>
          <p:nvPr/>
        </p:nvSpPr>
        <p:spPr bwMode="auto">
          <a:xfrm rot="10364452">
            <a:off x="7875691" y="3175558"/>
            <a:ext cx="142142" cy="476387"/>
          </a:xfrm>
          <a:prstGeom prst="rightArrow">
            <a:avLst/>
          </a:prstGeom>
          <a:solidFill>
            <a:srgbClr val="008000">
              <a:alpha val="40000"/>
            </a:srgbClr>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mtClean="0">
              <a:solidFill>
                <a:srgbClr val="000000"/>
              </a:solidFill>
              <a:latin typeface="Arial" charset="0"/>
            </a:endParaRPr>
          </a:p>
        </p:txBody>
      </p:sp>
      <p:sp>
        <p:nvSpPr>
          <p:cNvPr id="20" name="TextBox 19"/>
          <p:cNvSpPr txBox="1"/>
          <p:nvPr/>
        </p:nvSpPr>
        <p:spPr>
          <a:xfrm rot="21112670">
            <a:off x="7097143" y="2915893"/>
            <a:ext cx="1035586" cy="646331"/>
          </a:xfrm>
          <a:prstGeom prst="rect">
            <a:avLst/>
          </a:prstGeom>
          <a:noFill/>
        </p:spPr>
        <p:txBody>
          <a:bodyPr wrap="square" rtlCol="0">
            <a:spAutoFit/>
          </a:bodyPr>
          <a:lstStyle/>
          <a:p>
            <a:r>
              <a:rPr lang="en-US" sz="1600" dirty="0" smtClean="0">
                <a:solidFill>
                  <a:srgbClr val="000000"/>
                </a:solidFill>
                <a:latin typeface="Arial" charset="0"/>
              </a:rPr>
              <a:t>Isotope Decay</a:t>
            </a:r>
            <a:endParaRPr lang="en-US" sz="1600" dirty="0">
              <a:solidFill>
                <a:srgbClr val="000000"/>
              </a:solidFill>
              <a:latin typeface="Arial" charset="0"/>
            </a:endParaRPr>
          </a:p>
        </p:txBody>
      </p:sp>
      <p:sp>
        <p:nvSpPr>
          <p:cNvPr id="8" name="TextBox 1"/>
          <p:cNvSpPr txBox="1">
            <a:spLocks noChangeArrowheads="1"/>
          </p:cNvSpPr>
          <p:nvPr/>
        </p:nvSpPr>
        <p:spPr bwMode="auto">
          <a:xfrm>
            <a:off x="4645763" y="4144370"/>
            <a:ext cx="44196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b="1" u="sng" dirty="0" smtClean="0">
                <a:solidFill>
                  <a:srgbClr val="000000"/>
                </a:solidFill>
              </a:rPr>
              <a:t>Process</a:t>
            </a:r>
            <a:r>
              <a:rPr lang="en-US" sz="1400" b="1" u="sng" dirty="0">
                <a:solidFill>
                  <a:srgbClr val="000000"/>
                </a:solidFill>
              </a:rPr>
              <a:t>	</a:t>
            </a:r>
            <a:r>
              <a:rPr lang="en-US" sz="1400" b="1" u="sng" dirty="0" smtClean="0">
                <a:solidFill>
                  <a:srgbClr val="000000"/>
                </a:solidFill>
              </a:rPr>
              <a:t>	               	available Exergy</a:t>
            </a:r>
            <a:endParaRPr lang="en-US" sz="1400" b="1" dirty="0" smtClean="0">
              <a:solidFill>
                <a:srgbClr val="000000"/>
              </a:solidFill>
            </a:endParaRPr>
          </a:p>
          <a:p>
            <a:r>
              <a:rPr lang="en-US" sz="1400" b="1" dirty="0" smtClean="0">
                <a:solidFill>
                  <a:srgbClr val="000000"/>
                </a:solidFill>
              </a:rPr>
              <a:t>Fission</a:t>
            </a:r>
            <a:r>
              <a:rPr lang="en-US" sz="1400" b="1" dirty="0">
                <a:solidFill>
                  <a:srgbClr val="000000"/>
                </a:solidFill>
              </a:rPr>
              <a:t>	</a:t>
            </a:r>
            <a:r>
              <a:rPr lang="en-US" sz="1400" b="1" dirty="0" smtClean="0">
                <a:solidFill>
                  <a:srgbClr val="000000"/>
                </a:solidFill>
              </a:rPr>
              <a:t>U-235</a:t>
            </a:r>
            <a:r>
              <a:rPr lang="en-US" sz="1400" b="1" dirty="0">
                <a:solidFill>
                  <a:srgbClr val="000000"/>
                </a:solidFill>
              </a:rPr>
              <a:t>		</a:t>
            </a:r>
            <a:r>
              <a:rPr lang="en-US" sz="1400" b="1" dirty="0" smtClean="0">
                <a:solidFill>
                  <a:srgbClr val="000000"/>
                </a:solidFill>
              </a:rPr>
              <a:t>75   </a:t>
            </a:r>
            <a:r>
              <a:rPr lang="en-US" sz="1400" b="1" dirty="0">
                <a:solidFill>
                  <a:srgbClr val="000000"/>
                </a:solidFill>
              </a:rPr>
              <a:t>TJ/kg</a:t>
            </a:r>
          </a:p>
          <a:p>
            <a:r>
              <a:rPr lang="en-US" sz="1400" b="1" dirty="0">
                <a:solidFill>
                  <a:srgbClr val="000000"/>
                </a:solidFill>
              </a:rPr>
              <a:t>	U-238 (via Pu-239)	</a:t>
            </a:r>
            <a:r>
              <a:rPr lang="en-US" sz="1400" b="1" dirty="0" smtClean="0">
                <a:solidFill>
                  <a:srgbClr val="000000"/>
                </a:solidFill>
              </a:rPr>
              <a:t>77   </a:t>
            </a:r>
            <a:r>
              <a:rPr lang="en-US" sz="1400" b="1" dirty="0">
                <a:solidFill>
                  <a:srgbClr val="000000"/>
                </a:solidFill>
              </a:rPr>
              <a:t>TJ/kg 	</a:t>
            </a:r>
            <a:endParaRPr lang="en-US" sz="1400" b="1" dirty="0" smtClean="0">
              <a:solidFill>
                <a:srgbClr val="000000"/>
              </a:solidFill>
            </a:endParaRPr>
          </a:p>
          <a:p>
            <a:r>
              <a:rPr lang="en-US" sz="1400" b="1" dirty="0">
                <a:solidFill>
                  <a:srgbClr val="000000"/>
                </a:solidFill>
              </a:rPr>
              <a:t>	</a:t>
            </a:r>
            <a:r>
              <a:rPr lang="en-US" sz="1400" b="1" dirty="0" smtClean="0">
                <a:solidFill>
                  <a:srgbClr val="000000"/>
                </a:solidFill>
              </a:rPr>
              <a:t>Seawater </a:t>
            </a:r>
            <a:r>
              <a:rPr lang="en-US" sz="1400" b="1" dirty="0">
                <a:solidFill>
                  <a:srgbClr val="000000"/>
                </a:solidFill>
              </a:rPr>
              <a:t>(3.3ppb U)	260 kJ/kg</a:t>
            </a:r>
          </a:p>
          <a:p>
            <a:r>
              <a:rPr lang="en-US" sz="1400" b="1" dirty="0">
                <a:solidFill>
                  <a:srgbClr val="000000"/>
                </a:solidFill>
              </a:rPr>
              <a:t>	Th-232 (via U-233)	</a:t>
            </a:r>
            <a:r>
              <a:rPr lang="en-US" sz="1400" b="1" dirty="0" smtClean="0">
                <a:solidFill>
                  <a:srgbClr val="000000"/>
                </a:solidFill>
              </a:rPr>
              <a:t>78   </a:t>
            </a:r>
            <a:r>
              <a:rPr lang="en-US" sz="1400" b="1" dirty="0">
                <a:solidFill>
                  <a:srgbClr val="000000"/>
                </a:solidFill>
              </a:rPr>
              <a:t>TJ/kg</a:t>
            </a:r>
          </a:p>
          <a:p>
            <a:r>
              <a:rPr lang="en-US" sz="1400" b="1" dirty="0" smtClean="0">
                <a:solidFill>
                  <a:srgbClr val="000000"/>
                </a:solidFill>
              </a:rPr>
              <a:t>Fusion</a:t>
            </a:r>
            <a:r>
              <a:rPr lang="en-US" sz="1400" b="1" dirty="0">
                <a:solidFill>
                  <a:srgbClr val="000000"/>
                </a:solidFill>
              </a:rPr>
              <a:t>	</a:t>
            </a:r>
            <a:r>
              <a:rPr lang="en-US" sz="1400" b="1" dirty="0" smtClean="0">
                <a:solidFill>
                  <a:srgbClr val="000000"/>
                </a:solidFill>
              </a:rPr>
              <a:t>H-3 </a:t>
            </a:r>
            <a:r>
              <a:rPr lang="en-US" sz="1400" b="1" dirty="0">
                <a:solidFill>
                  <a:srgbClr val="000000"/>
                </a:solidFill>
              </a:rPr>
              <a:t>(via Li-6)	</a:t>
            </a:r>
            <a:r>
              <a:rPr lang="en-US" sz="1400" b="1" dirty="0" smtClean="0">
                <a:solidFill>
                  <a:srgbClr val="000000"/>
                </a:solidFill>
              </a:rPr>
              <a:t>269 </a:t>
            </a:r>
            <a:r>
              <a:rPr lang="en-US" sz="1400" b="1" dirty="0">
                <a:solidFill>
                  <a:srgbClr val="000000"/>
                </a:solidFill>
              </a:rPr>
              <a:t>TJ/kg</a:t>
            </a:r>
          </a:p>
          <a:p>
            <a:r>
              <a:rPr lang="en-US" sz="1400" b="1" dirty="0">
                <a:solidFill>
                  <a:srgbClr val="000000"/>
                </a:solidFill>
              </a:rPr>
              <a:t>	H-3 (via Li-7)	</a:t>
            </a:r>
            <a:r>
              <a:rPr lang="en-US" sz="1400" b="1" dirty="0" smtClean="0">
                <a:solidFill>
                  <a:srgbClr val="000000"/>
                </a:solidFill>
              </a:rPr>
              <a:t>162 </a:t>
            </a:r>
            <a:r>
              <a:rPr lang="en-US" sz="1400" b="1" dirty="0">
                <a:solidFill>
                  <a:srgbClr val="000000"/>
                </a:solidFill>
              </a:rPr>
              <a:t>TJ/kg</a:t>
            </a:r>
          </a:p>
          <a:p>
            <a:r>
              <a:rPr lang="en-US" sz="1400" b="1" dirty="0">
                <a:solidFill>
                  <a:srgbClr val="000000"/>
                </a:solidFill>
              </a:rPr>
              <a:t>	H-2		</a:t>
            </a:r>
            <a:r>
              <a:rPr lang="en-US" sz="1400" b="1" dirty="0" smtClean="0">
                <a:solidFill>
                  <a:srgbClr val="000000"/>
                </a:solidFill>
              </a:rPr>
              <a:t>345 </a:t>
            </a:r>
            <a:r>
              <a:rPr lang="en-US" sz="1400" b="1" dirty="0">
                <a:solidFill>
                  <a:srgbClr val="000000"/>
                </a:solidFill>
              </a:rPr>
              <a:t>TJ/kg</a:t>
            </a:r>
          </a:p>
          <a:p>
            <a:r>
              <a:rPr lang="en-US" sz="1400" b="1" dirty="0">
                <a:solidFill>
                  <a:srgbClr val="000000"/>
                </a:solidFill>
              </a:rPr>
              <a:t>	Seawater (156 ppm H-2)	</a:t>
            </a:r>
            <a:r>
              <a:rPr lang="en-US" sz="1400" b="1" dirty="0" smtClean="0">
                <a:solidFill>
                  <a:srgbClr val="000000"/>
                </a:solidFill>
              </a:rPr>
              <a:t>93   MJ/kg</a:t>
            </a:r>
          </a:p>
          <a:p>
            <a:r>
              <a:rPr lang="en-US" sz="1400" b="1" dirty="0" smtClean="0">
                <a:solidFill>
                  <a:srgbClr val="000000"/>
                </a:solidFill>
              </a:rPr>
              <a:t>Combustion Jet Fuel		40   MJ/kg</a:t>
            </a:r>
            <a:endParaRPr lang="en-US" sz="1400" b="1" dirty="0">
              <a:solidFill>
                <a:srgbClr val="000000"/>
              </a:solidFill>
            </a:endParaRPr>
          </a:p>
        </p:txBody>
      </p:sp>
      <p:sp>
        <p:nvSpPr>
          <p:cNvPr id="9" name="TextBox 8"/>
          <p:cNvSpPr txBox="1"/>
          <p:nvPr/>
        </p:nvSpPr>
        <p:spPr>
          <a:xfrm>
            <a:off x="7467600" y="6550223"/>
            <a:ext cx="1676400" cy="307777"/>
          </a:xfrm>
          <a:prstGeom prst="rect">
            <a:avLst/>
          </a:prstGeom>
          <a:noFill/>
        </p:spPr>
        <p:txBody>
          <a:bodyPr wrap="square" rtlCol="0">
            <a:spAutoFit/>
          </a:bodyPr>
          <a:lstStyle/>
          <a:p>
            <a:pPr algn="r"/>
            <a:r>
              <a:rPr lang="en-US" sz="1400" dirty="0" smtClean="0">
                <a:solidFill>
                  <a:srgbClr val="000000"/>
                </a:solidFill>
                <a:latin typeface="Arial" charset="0"/>
              </a:rPr>
              <a:t>8</a:t>
            </a:r>
            <a:endParaRPr lang="en-US" sz="1400" dirty="0">
              <a:solidFill>
                <a:srgbClr val="000000"/>
              </a:solidFill>
              <a:latin typeface="Arial" charset="0"/>
            </a:endParaRPr>
          </a:p>
        </p:txBody>
      </p:sp>
      <p:cxnSp>
        <p:nvCxnSpPr>
          <p:cNvPr id="3" name="Straight Connector 2"/>
          <p:cNvCxnSpPr>
            <a:stCxn id="8" idx="1"/>
          </p:cNvCxnSpPr>
          <p:nvPr/>
        </p:nvCxnSpPr>
        <p:spPr>
          <a:xfrm>
            <a:off x="4645763" y="5267755"/>
            <a:ext cx="40410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660753" y="6118485"/>
            <a:ext cx="40410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16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Lst>
  </p:timing>
</p:sld>
</file>

<file path=ppt/theme/theme1.xml><?xml version="1.0" encoding="utf-8"?>
<a:theme xmlns:a="http://schemas.openxmlformats.org/drawingml/2006/main" name="brief_template_no_sidebar">
  <a:themeElements>
    <a:clrScheme name="brief_template_no_sidebar.pot 8">
      <a:dk1>
        <a:srgbClr val="000000"/>
      </a:dk1>
      <a:lt1>
        <a:srgbClr val="FFFFFF"/>
      </a:lt1>
      <a:dk2>
        <a:srgbClr val="000099"/>
      </a:dk2>
      <a:lt2>
        <a:srgbClr val="808080"/>
      </a:lt2>
      <a:accent1>
        <a:srgbClr val="618FFD"/>
      </a:accent1>
      <a:accent2>
        <a:srgbClr val="00AE00"/>
      </a:accent2>
      <a:accent3>
        <a:srgbClr val="FFFFFF"/>
      </a:accent3>
      <a:accent4>
        <a:srgbClr val="000000"/>
      </a:accent4>
      <a:accent5>
        <a:srgbClr val="B7C6FE"/>
      </a:accent5>
      <a:accent6>
        <a:srgbClr val="009D00"/>
      </a:accent6>
      <a:hlink>
        <a:srgbClr val="0000FF"/>
      </a:hlink>
      <a:folHlink>
        <a:srgbClr val="CECECE"/>
      </a:folHlink>
    </a:clrScheme>
    <a:fontScheme name="brief_template_no_sidebar.po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587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spAutoFit/>
      </a:bodyPr>
      <a:lstStyle>
        <a:defPPr marL="0" marR="0" indent="0" algn="l" defTabSz="914400" rtl="0" eaLnBrk="1" fontAlgn="base" latinLnBrk="0" hangingPunct="1">
          <a:lnSpc>
            <a:spcPct val="100000"/>
          </a:lnSpc>
          <a:spcBef>
            <a:spcPct val="20000"/>
          </a:spcBef>
          <a:spcAft>
            <a:spcPct val="0"/>
          </a:spcAft>
          <a:buClrTx/>
          <a:buSzTx/>
          <a:buFontTx/>
          <a:buNone/>
          <a:tabLst/>
          <a:defRPr kumimoji="0" sz="2000" b="1" i="0" u="none" strike="noStrike" cap="none" normalizeH="0" baseline="0" smtClean="0">
            <a:ln>
              <a:noFill/>
            </a:ln>
            <a:solidFill>
              <a:schemeClr val="tx1"/>
            </a:solidFill>
            <a:effectLst/>
            <a:latin typeface="Arial" charset="0"/>
          </a:defRPr>
        </a:defPPr>
      </a:lstStyle>
    </a:spDef>
    <a:lnDef>
      <a:spPr bwMode="auto">
        <a:noFill/>
        <a:ln w="25400" cap="flat" cmpd="sng" algn="ctr">
          <a:solidFill>
            <a:schemeClr val="tx1"/>
          </a:solidFill>
          <a:prstDash val="solid"/>
          <a:round/>
          <a:headEnd type="none" w="med" len="med"/>
          <a:tailEnd type="stealth" w="lg" len="lg"/>
        </a:ln>
        <a:effectLst/>
      </a:spPr>
      <a:bodyPr/>
      <a:lstStyle/>
    </a:lnDef>
  </a:objectDefaults>
  <a:extraClrSchemeLst>
    <a:extraClrScheme>
      <a:clrScheme name="brief_template_no_sidebar.po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rief_template_no_sidebar.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brief_template_no_sidebar.po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rief_template_no_sidebar.po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rief_template_no_sidebar.po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rief_template_no_sidebar.po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brief_template_no_sidebar.po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rief_template_no_sidebar.pot 8">
        <a:dk1>
          <a:srgbClr val="000000"/>
        </a:dk1>
        <a:lt1>
          <a:srgbClr val="FFFFFF"/>
        </a:lt1>
        <a:dk2>
          <a:srgbClr val="000099"/>
        </a:dk2>
        <a:lt2>
          <a:srgbClr val="808080"/>
        </a:lt2>
        <a:accent1>
          <a:srgbClr val="618FFD"/>
        </a:accent1>
        <a:accent2>
          <a:srgbClr val="00AE00"/>
        </a:accent2>
        <a:accent3>
          <a:srgbClr val="FFFFFF"/>
        </a:accent3>
        <a:accent4>
          <a:srgbClr val="000000"/>
        </a:accent4>
        <a:accent5>
          <a:srgbClr val="B7C6FE"/>
        </a:accent5>
        <a:accent6>
          <a:srgbClr val="009D00"/>
        </a:accent6>
        <a:hlink>
          <a:srgbClr val="0000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000000"/>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VAATE FOUO">
  <a:themeElements>
    <a:clrScheme name="3_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3_Blank Presentati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3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3_Blank Presentatio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3_Blank Presentatio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lank Presentatio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3_Blank Presentatio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3_Blank Presentatio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24965</TotalTime>
  <Words>3890</Words>
  <Application>Microsoft Office PowerPoint</Application>
  <PresentationFormat>On-screen Show (4:3)</PresentationFormat>
  <Paragraphs>848</Paragraphs>
  <Slides>68</Slides>
  <Notes>33</Notes>
  <HiddenSlides>4</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2</vt:i4>
      </vt:variant>
      <vt:variant>
        <vt:lpstr>Slide Titles</vt:lpstr>
      </vt:variant>
      <vt:variant>
        <vt:i4>68</vt:i4>
      </vt:variant>
    </vt:vector>
  </HeadingPairs>
  <TitlesOfParts>
    <vt:vector size="84" baseType="lpstr">
      <vt:lpstr>Arial</vt:lpstr>
      <vt:lpstr>Arial Black</vt:lpstr>
      <vt:lpstr>Calibri</vt:lpstr>
      <vt:lpstr>Cambria Math</vt:lpstr>
      <vt:lpstr>Tahoma</vt:lpstr>
      <vt:lpstr>Times New Roman</vt:lpstr>
      <vt:lpstr>Verdana</vt:lpstr>
      <vt:lpstr>Wingdings</vt:lpstr>
      <vt:lpstr>brief_template_no_sidebar</vt:lpstr>
      <vt:lpstr>Office Theme</vt:lpstr>
      <vt:lpstr>3_Default Design</vt:lpstr>
      <vt:lpstr>2_Default Design</vt:lpstr>
      <vt:lpstr>4_Default Design</vt:lpstr>
      <vt:lpstr>2_VAATE FOUO</vt:lpstr>
      <vt:lpstr>Worksheet</vt:lpstr>
      <vt:lpstr>KGPlot</vt:lpstr>
      <vt:lpstr>Novel Combustion Concepts for Emerging Propulsion Systems:  Heated Air Cycle Engines - Extending Mission Range/Endurance Propulsion and Power for days, months, years September 2018</vt:lpstr>
      <vt:lpstr>BLUF</vt:lpstr>
      <vt:lpstr>Turbine Cycle Energy Input</vt:lpstr>
      <vt:lpstr>Ram/Scram Cycle Energy Input</vt:lpstr>
      <vt:lpstr>Three ways for high speed HACE (enabling RAM/SCRAM)</vt:lpstr>
      <vt:lpstr>Energy Storage</vt:lpstr>
      <vt:lpstr>Is Nuclear Propulsion and Power Viable?</vt:lpstr>
      <vt:lpstr>Russian Statement on Nuclear Propulsion</vt:lpstr>
      <vt:lpstr>PowerPoint Presentation</vt:lpstr>
      <vt:lpstr>Earth’s Core Heating</vt:lpstr>
      <vt:lpstr>Atomic Transformation Processes</vt:lpstr>
      <vt:lpstr>RadioIsotopes (and some key parameters)</vt:lpstr>
      <vt:lpstr>Energy Storage</vt:lpstr>
      <vt:lpstr>Radioisotope Decay Air Cycles MQ-1B Case Study</vt:lpstr>
      <vt:lpstr>Radioisotope Decay Air Cycles MQ-1B Case Study</vt:lpstr>
      <vt:lpstr>Beyond Case Study?</vt:lpstr>
      <vt:lpstr>Mach 5+?</vt:lpstr>
      <vt:lpstr>Potential Demo Systems?</vt:lpstr>
      <vt:lpstr>Summary/ Recommended Path Forward</vt:lpstr>
      <vt:lpstr>Next Steps</vt:lpstr>
      <vt:lpstr>Backup</vt:lpstr>
      <vt:lpstr>Controlling/‘Stopping’ the Engine when you can’t turn the heat off…</vt:lpstr>
      <vt:lpstr>Other Mission Scenarios?</vt:lpstr>
      <vt:lpstr>Other Applications</vt:lpstr>
      <vt:lpstr>PowerPoint Presentation</vt:lpstr>
      <vt:lpstr>21 Feb Workshop Suggestions</vt:lpstr>
      <vt:lpstr>NENG 681 Project Results</vt:lpstr>
      <vt:lpstr>Thulium Fuel Processing</vt:lpstr>
      <vt:lpstr>Fuel Processing</vt:lpstr>
      <vt:lpstr>PowerPoint Presentation</vt:lpstr>
      <vt:lpstr>Isotopes</vt:lpstr>
      <vt:lpstr>Atomic Transformation Processes</vt:lpstr>
      <vt:lpstr>Potassium Decay</vt:lpstr>
      <vt:lpstr>Alpha Decay</vt:lpstr>
      <vt:lpstr>Beta Decay</vt:lpstr>
      <vt:lpstr>Electron Capture</vt:lpstr>
      <vt:lpstr>Gamma Decay</vt:lpstr>
      <vt:lpstr>Air Force Prize Make more reliable, efficient engines using jet fuel</vt:lpstr>
      <vt:lpstr>State of the Art Propulsion Cycle Efficiencies Thermal Efficiency versus Pressure Ratio</vt:lpstr>
      <vt:lpstr>Energy Storage</vt:lpstr>
      <vt:lpstr>Sustainable Air Power</vt:lpstr>
      <vt:lpstr>MQ-1b Case Study</vt:lpstr>
      <vt:lpstr>Predator Airframe Hits 20,000 hrs</vt:lpstr>
      <vt:lpstr>PowerPoint Presentation</vt:lpstr>
      <vt:lpstr>Conventional Turbine</vt:lpstr>
      <vt:lpstr>Turbine Cycle Energy Input</vt:lpstr>
      <vt:lpstr>PowerPoint Presentation</vt:lpstr>
      <vt:lpstr>Overview</vt:lpstr>
      <vt:lpstr>Bi-209 Irradiation </vt:lpstr>
      <vt:lpstr>Full Irradiation Simulations</vt:lpstr>
      <vt:lpstr>Full Irradiation Simulations</vt:lpstr>
      <vt:lpstr>Tm-169 Irradiation Mass Production</vt:lpstr>
      <vt:lpstr>Tm-169 Irradiation Heat Production</vt:lpstr>
      <vt:lpstr>Material Properties</vt:lpstr>
      <vt:lpstr>Thermal Properties</vt:lpstr>
      <vt:lpstr>Thermal Properties</vt:lpstr>
      <vt:lpstr>Thermal Conductivity</vt:lpstr>
      <vt:lpstr>Heat Profile</vt:lpstr>
      <vt:lpstr>Radiation Properties</vt:lpstr>
      <vt:lpstr>Environmental Barrier  Coatings (EBC)</vt:lpstr>
      <vt:lpstr>Ytterbium Disilicate EBC</vt:lpstr>
      <vt:lpstr>Material Evaluation</vt:lpstr>
      <vt:lpstr>Isotope Selection Questions</vt:lpstr>
      <vt:lpstr>AFRL/RQTC Advanced Concepts Group</vt:lpstr>
      <vt:lpstr>PowerPoint Presentation</vt:lpstr>
      <vt:lpstr>Cycle Efficiency with Throttling </vt:lpstr>
      <vt:lpstr>Fuels…</vt:lpstr>
      <vt:lpstr>Advanced Propulsion Concepts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Schauer, Frederick R Civ USAF AFMC AFRL/RZTC</dc:creator>
  <cp:lastModifiedBy>Burggraf, Larry W Civ USAF AETC AFIT/ENP</cp:lastModifiedBy>
  <cp:revision>730</cp:revision>
  <cp:lastPrinted>2018-05-11T16:32:22Z</cp:lastPrinted>
  <dcterms:created xsi:type="dcterms:W3CDTF">2006-08-16T00:00:00Z</dcterms:created>
  <dcterms:modified xsi:type="dcterms:W3CDTF">2018-09-11T19:42:24Z</dcterms:modified>
</cp:coreProperties>
</file>